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ink/ink2.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57"/>
  </p:notesMasterIdLst>
  <p:handoutMasterIdLst>
    <p:handoutMasterId r:id="rId258"/>
  </p:handoutMasterIdLst>
  <p:sldIdLst>
    <p:sldId id="476" r:id="rId2"/>
    <p:sldId id="474" r:id="rId3"/>
    <p:sldId id="259" r:id="rId4"/>
    <p:sldId id="260" r:id="rId5"/>
    <p:sldId id="479" r:id="rId6"/>
    <p:sldId id="257" r:id="rId7"/>
    <p:sldId id="486" r:id="rId8"/>
    <p:sldId id="261" r:id="rId9"/>
    <p:sldId id="478" r:id="rId10"/>
    <p:sldId id="458" r:id="rId11"/>
    <p:sldId id="463" r:id="rId12"/>
    <p:sldId id="465" r:id="rId13"/>
    <p:sldId id="464" r:id="rId14"/>
    <p:sldId id="466" r:id="rId15"/>
    <p:sldId id="462" r:id="rId16"/>
    <p:sldId id="263" r:id="rId17"/>
    <p:sldId id="467" r:id="rId18"/>
    <p:sldId id="468" r:id="rId19"/>
    <p:sldId id="470" r:id="rId20"/>
    <p:sldId id="471" r:id="rId21"/>
    <p:sldId id="484" r:id="rId22"/>
    <p:sldId id="469" r:id="rId23"/>
    <p:sldId id="483" r:id="rId24"/>
    <p:sldId id="487" r:id="rId25"/>
    <p:sldId id="473" r:id="rId26"/>
    <p:sldId id="481" r:id="rId27"/>
    <p:sldId id="258" r:id="rId28"/>
    <p:sldId id="488" r:id="rId29"/>
    <p:sldId id="489" r:id="rId30"/>
    <p:sldId id="276" r:id="rId31"/>
    <p:sldId id="307" r:id="rId32"/>
    <p:sldId id="490" r:id="rId33"/>
    <p:sldId id="308" r:id="rId34"/>
    <p:sldId id="309" r:id="rId35"/>
    <p:sldId id="311" r:id="rId36"/>
    <p:sldId id="312" r:id="rId37"/>
    <p:sldId id="347" r:id="rId38"/>
    <p:sldId id="262" r:id="rId39"/>
    <p:sldId id="330" r:id="rId40"/>
    <p:sldId id="314" r:id="rId41"/>
    <p:sldId id="331" r:id="rId42"/>
    <p:sldId id="277" r:id="rId43"/>
    <p:sldId id="346" r:id="rId44"/>
    <p:sldId id="323" r:id="rId45"/>
    <p:sldId id="322" r:id="rId46"/>
    <p:sldId id="318" r:id="rId47"/>
    <p:sldId id="317" r:id="rId48"/>
    <p:sldId id="326" r:id="rId49"/>
    <p:sldId id="327" r:id="rId50"/>
    <p:sldId id="325" r:id="rId51"/>
    <p:sldId id="319" r:id="rId52"/>
    <p:sldId id="320" r:id="rId53"/>
    <p:sldId id="338" r:id="rId54"/>
    <p:sldId id="332" r:id="rId55"/>
    <p:sldId id="333" r:id="rId56"/>
    <p:sldId id="340" r:id="rId57"/>
    <p:sldId id="348" r:id="rId58"/>
    <p:sldId id="321" r:id="rId59"/>
    <p:sldId id="328" r:id="rId60"/>
    <p:sldId id="284" r:id="rId61"/>
    <p:sldId id="722" r:id="rId62"/>
    <p:sldId id="723" r:id="rId63"/>
    <p:sldId id="724" r:id="rId64"/>
    <p:sldId id="725" r:id="rId65"/>
    <p:sldId id="726" r:id="rId66"/>
    <p:sldId id="303" r:id="rId67"/>
    <p:sldId id="301" r:id="rId68"/>
    <p:sldId id="342" r:id="rId69"/>
    <p:sldId id="341" r:id="rId70"/>
    <p:sldId id="324" r:id="rId71"/>
    <p:sldId id="344" r:id="rId72"/>
    <p:sldId id="491" r:id="rId73"/>
    <p:sldId id="492" r:id="rId74"/>
    <p:sldId id="516" r:id="rId75"/>
    <p:sldId id="517" r:id="rId76"/>
    <p:sldId id="530" r:id="rId77"/>
    <p:sldId id="531" r:id="rId78"/>
    <p:sldId id="532" r:id="rId79"/>
    <p:sldId id="533" r:id="rId80"/>
    <p:sldId id="534" r:id="rId81"/>
    <p:sldId id="535" r:id="rId82"/>
    <p:sldId id="601" r:id="rId83"/>
    <p:sldId id="602" r:id="rId84"/>
    <p:sldId id="603" r:id="rId85"/>
    <p:sldId id="538" r:id="rId86"/>
    <p:sldId id="657" r:id="rId87"/>
    <p:sldId id="550" r:id="rId88"/>
    <p:sldId id="609" r:id="rId89"/>
    <p:sldId id="611" r:id="rId90"/>
    <p:sldId id="612" r:id="rId91"/>
    <p:sldId id="652" r:id="rId92"/>
    <p:sldId id="568" r:id="rId93"/>
    <p:sldId id="559" r:id="rId94"/>
    <p:sldId id="560" r:id="rId95"/>
    <p:sldId id="631" r:id="rId96"/>
    <p:sldId id="622" r:id="rId97"/>
    <p:sldId id="623" r:id="rId98"/>
    <p:sldId id="556" r:id="rId99"/>
    <p:sldId id="555" r:id="rId100"/>
    <p:sldId id="554" r:id="rId101"/>
    <p:sldId id="617" r:id="rId102"/>
    <p:sldId id="618" r:id="rId103"/>
    <p:sldId id="574" r:id="rId104"/>
    <p:sldId id="575" r:id="rId105"/>
    <p:sldId id="577" r:id="rId106"/>
    <p:sldId id="620" r:id="rId107"/>
    <p:sldId id="621" r:id="rId108"/>
    <p:sldId id="624" r:id="rId109"/>
    <p:sldId id="619" r:id="rId110"/>
    <p:sldId id="627" r:id="rId111"/>
    <p:sldId id="626" r:id="rId112"/>
    <p:sldId id="628" r:id="rId113"/>
    <p:sldId id="632" r:id="rId114"/>
    <p:sldId id="561" r:id="rId115"/>
    <p:sldId id="562" r:id="rId116"/>
    <p:sldId id="630" r:id="rId117"/>
    <p:sldId id="564" r:id="rId118"/>
    <p:sldId id="563" r:id="rId119"/>
    <p:sldId id="573" r:id="rId120"/>
    <p:sldId id="570" r:id="rId121"/>
    <p:sldId id="567" r:id="rId122"/>
    <p:sldId id="614" r:id="rId123"/>
    <p:sldId id="613" r:id="rId124"/>
    <p:sldId id="578" r:id="rId125"/>
    <p:sldId id="579" r:id="rId126"/>
    <p:sldId id="658" r:id="rId127"/>
    <p:sldId id="634" r:id="rId128"/>
    <p:sldId id="635" r:id="rId129"/>
    <p:sldId id="636" r:id="rId130"/>
    <p:sldId id="572" r:id="rId131"/>
    <p:sldId id="633" r:id="rId132"/>
    <p:sldId id="580" r:id="rId133"/>
    <p:sldId id="571" r:id="rId134"/>
    <p:sldId id="581" r:id="rId135"/>
    <p:sldId id="583" r:id="rId136"/>
    <p:sldId id="585" r:id="rId137"/>
    <p:sldId id="586" r:id="rId138"/>
    <p:sldId id="588" r:id="rId139"/>
    <p:sldId id="545" r:id="rId140"/>
    <p:sldId id="587" r:id="rId141"/>
    <p:sldId id="659" r:id="rId142"/>
    <p:sldId id="546" r:id="rId143"/>
    <p:sldId id="592" r:id="rId144"/>
    <p:sldId id="589" r:id="rId145"/>
    <p:sldId id="590" r:id="rId146"/>
    <p:sldId id="526" r:id="rId147"/>
    <p:sldId id="521" r:id="rId148"/>
    <p:sldId id="522" r:id="rId149"/>
    <p:sldId id="524" r:id="rId150"/>
    <p:sldId id="525" r:id="rId151"/>
    <p:sldId id="527" r:id="rId152"/>
    <p:sldId id="528" r:id="rId153"/>
    <p:sldId id="536" r:id="rId154"/>
    <p:sldId id="593" r:id="rId155"/>
    <p:sldId id="608" r:id="rId156"/>
    <p:sldId id="591" r:id="rId157"/>
    <p:sldId id="596" r:id="rId158"/>
    <p:sldId id="597" r:id="rId159"/>
    <p:sldId id="637" r:id="rId160"/>
    <p:sldId id="638" r:id="rId161"/>
    <p:sldId id="639" r:id="rId162"/>
    <p:sldId id="594" r:id="rId163"/>
    <p:sldId id="640" r:id="rId164"/>
    <p:sldId id="595" r:id="rId165"/>
    <p:sldId id="501" r:id="rId166"/>
    <p:sldId id="604" r:id="rId167"/>
    <p:sldId id="605" r:id="rId168"/>
    <p:sldId id="606" r:id="rId169"/>
    <p:sldId id="641" r:id="rId170"/>
    <p:sldId id="642" r:id="rId171"/>
    <p:sldId id="643" r:id="rId172"/>
    <p:sldId id="644" r:id="rId173"/>
    <p:sldId id="645" r:id="rId174"/>
    <p:sldId id="646" r:id="rId175"/>
    <p:sldId id="648" r:id="rId176"/>
    <p:sldId id="655" r:id="rId177"/>
    <p:sldId id="647" r:id="rId178"/>
    <p:sldId id="649" r:id="rId179"/>
    <p:sldId id="650" r:id="rId180"/>
    <p:sldId id="651" r:id="rId181"/>
    <p:sldId id="653" r:id="rId182"/>
    <p:sldId id="656" r:id="rId183"/>
    <p:sldId id="654" r:id="rId184"/>
    <p:sldId id="660" r:id="rId185"/>
    <p:sldId id="661" r:id="rId186"/>
    <p:sldId id="542" r:id="rId187"/>
    <p:sldId id="541" r:id="rId188"/>
    <p:sldId id="566" r:id="rId189"/>
    <p:sldId id="662" r:id="rId190"/>
    <p:sldId id="675" r:id="rId191"/>
    <p:sldId id="676" r:id="rId192"/>
    <p:sldId id="677" r:id="rId193"/>
    <p:sldId id="678" r:id="rId194"/>
    <p:sldId id="679" r:id="rId195"/>
    <p:sldId id="680" r:id="rId196"/>
    <p:sldId id="681" r:id="rId197"/>
    <p:sldId id="682" r:id="rId198"/>
    <p:sldId id="683" r:id="rId199"/>
    <p:sldId id="539" r:id="rId200"/>
    <p:sldId id="684" r:id="rId201"/>
    <p:sldId id="685" r:id="rId202"/>
    <p:sldId id="686" r:id="rId203"/>
    <p:sldId id="687" r:id="rId204"/>
    <p:sldId id="688" r:id="rId205"/>
    <p:sldId id="689" r:id="rId206"/>
    <p:sldId id="576" r:id="rId207"/>
    <p:sldId id="598" r:id="rId208"/>
    <p:sldId id="690" r:id="rId209"/>
    <p:sldId id="599" r:id="rId210"/>
    <p:sldId id="600" r:id="rId211"/>
    <p:sldId id="691" r:id="rId212"/>
    <p:sldId id="692" r:id="rId213"/>
    <p:sldId id="607" r:id="rId214"/>
    <p:sldId id="693" r:id="rId215"/>
    <p:sldId id="694" r:id="rId216"/>
    <p:sldId id="695" r:id="rId217"/>
    <p:sldId id="696" r:id="rId218"/>
    <p:sldId id="697" r:id="rId219"/>
    <p:sldId id="698" r:id="rId220"/>
    <p:sldId id="699" r:id="rId221"/>
    <p:sldId id="700" r:id="rId222"/>
    <p:sldId id="701" r:id="rId223"/>
    <p:sldId id="702" r:id="rId224"/>
    <p:sldId id="703" r:id="rId225"/>
    <p:sldId id="704" r:id="rId226"/>
    <p:sldId id="705" r:id="rId227"/>
    <p:sldId id="706" r:id="rId228"/>
    <p:sldId id="707" r:id="rId229"/>
    <p:sldId id="708" r:id="rId230"/>
    <p:sldId id="709" r:id="rId231"/>
    <p:sldId id="710" r:id="rId232"/>
    <p:sldId id="664" r:id="rId233"/>
    <p:sldId id="665" r:id="rId234"/>
    <p:sldId id="666" r:id="rId235"/>
    <p:sldId id="667" r:id="rId236"/>
    <p:sldId id="668" r:id="rId237"/>
    <p:sldId id="669" r:id="rId238"/>
    <p:sldId id="670" r:id="rId239"/>
    <p:sldId id="671" r:id="rId240"/>
    <p:sldId id="672" r:id="rId241"/>
    <p:sldId id="673" r:id="rId242"/>
    <p:sldId id="711" r:id="rId243"/>
    <p:sldId id="712" r:id="rId244"/>
    <p:sldId id="713" r:id="rId245"/>
    <p:sldId id="714" r:id="rId246"/>
    <p:sldId id="615" r:id="rId247"/>
    <p:sldId id="715" r:id="rId248"/>
    <p:sldId id="716" r:id="rId249"/>
    <p:sldId id="537" r:id="rId250"/>
    <p:sldId id="256" r:id="rId251"/>
    <p:sldId id="717" r:id="rId252"/>
    <p:sldId id="718" r:id="rId253"/>
    <p:sldId id="719" r:id="rId254"/>
    <p:sldId id="720" r:id="rId255"/>
    <p:sldId id="721" r:id="rId2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Stephanie" initials="JS" lastIdx="5" clrIdx="0">
    <p:extLst>
      <p:ext uri="{19B8F6BF-5375-455C-9EA6-DF929625EA0E}">
        <p15:presenceInfo xmlns:p15="http://schemas.microsoft.com/office/powerpoint/2012/main" userId="S-1-5-21-1472932569-214068005-926709054-19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59"/>
    <a:srgbClr val="D55816"/>
    <a:srgbClr val="C85337"/>
    <a:srgbClr val="7B2512"/>
    <a:srgbClr val="D9D9D9"/>
    <a:srgbClr val="7A9F95"/>
    <a:srgbClr val="76A583"/>
    <a:srgbClr val="94B9AF"/>
    <a:srgbClr val="386150"/>
    <a:srgbClr val="90A5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62259" autoAdjust="0"/>
  </p:normalViewPr>
  <p:slideViewPr>
    <p:cSldViewPr snapToGrid="0">
      <p:cViewPr varScale="1">
        <p:scale>
          <a:sx n="45" d="100"/>
          <a:sy n="45" d="100"/>
        </p:scale>
        <p:origin x="2203" y="34"/>
      </p:cViewPr>
      <p:guideLst/>
    </p:cSldViewPr>
  </p:slideViewPr>
  <p:outlineViewPr>
    <p:cViewPr>
      <p:scale>
        <a:sx n="33" d="100"/>
        <a:sy n="33" d="100"/>
      </p:scale>
      <p:origin x="0" y="-2772"/>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72" d="100"/>
          <a:sy n="72" d="100"/>
        </p:scale>
        <p:origin x="3592"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59" Type="http://schemas.openxmlformats.org/officeDocument/2006/relationships/commentAuthors" Target="commentAuthor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7D69AF-38CB-8941-BAA1-8D12158CC4C3}" type="datetimeFigureOut">
              <a:rPr lang="en-US" smtClean="0"/>
              <a:t>1/10/2019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CD78CF-0C03-BB48-8CA1-4C2B5810D53F}" type="slidenum">
              <a:rPr lang="en-US" smtClean="0"/>
              <a:t>‹#›</a:t>
            </a:fld>
            <a:endParaRPr lang="en-US"/>
          </a:p>
        </p:txBody>
      </p:sp>
    </p:spTree>
    <p:extLst>
      <p:ext uri="{BB962C8B-B14F-4D97-AF65-F5344CB8AC3E}">
        <p14:creationId xmlns:p14="http://schemas.microsoft.com/office/powerpoint/2010/main" val="110173660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6-25T17:18:51.03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234 205 180 0,'32'-14'68'0,"-21"9"-36"0,-1-9-35 0,-4 9 13 16,-1 0-1 0,6-4 2-16,-6-1-5 0,0 1-4 15,1 0-1 1,-1-1 1-16,0 1 3 0,-5-1 11 0,0 5 5 16,0 1-3-16,0-1 0 15,0 5 1-15,0 0 0 16,0 0-8-16,0 0-2 15,0 0-3-15,0 0 1 16,0 5-4-16,-5 4-2 16,0 1 0-16,-1-1 1 15,6 1 1-15,-5-1 3 0,5-4-1 16,0 4 0-16,0-4-3 16,0 0 1-16,0-1 0 15,0 1 3-15,5 0-3 16,-5-5 0-16,6 9-3 15,-1-4-1-15,6 0-1 16,-1 0 0-16,1 4 2 16,0-4 2-16,-1-1-3 15,1 1 0-15,5 0 1 16,0-5 2-16,0 0-1 16,0 0 2-16,-6 0-2 15,1 0-1-15,-6 0 3 16,-5 0 0-16,0 0 3 15,0 0 1-15,-5 0-1 16,0 0 1-16,-1 0-6 0,1 0-3 16,0 0 3-16,-6 0 1 15,0 0 0-15,1-5-2 16,-1 0 1-16,-5 1-1 16,0 4 0-16,0 0 0 15,0 0 0-15,0 0 0 16,0 0 0-16,6 0 0 15,-1 0 0-15,6 0 0 16,-6 0-3-16,6 0 2 16,-11 0 5-1,5 0-4-15,0 0 0 16,1 0 0-16,5 0 0 16,-11 4 0-16,5 1 2 15,0 0 3-15,1 0-4 16,-1-1-1-16,6-4 0 15,-1 0 0-15,1 0 0 16,0 0 0-16,-1 0 0 16,1 5 2-16,0-5 1 15,5 0 3-15,0 0-8 16,0 0 0-16,-6 0-2 16,6 0 2-16,0 0 3 15,0 0 2-15,0 0 1 16,0 0 0-16,0 0-2 15,0 0 1-15,0 0 0 16,0 0 1-16,0 0-2 0,0 0 1 16,0 0-4-16,-5 0-2 15,5 0 2-15,0 5 0 16,0 0 7 0,0 4-5-16,0-9-2 15,0-5 2-15,0 1 3 16,0-1 1-16,0 5 0 15,0 0-3-15,5 0-2 16,1-5-2-16,10 0 1 16,0 5 3-1,5-4-6 1,0-1 3-16,-5 0 0 0,0 0 1 16,-5 1 2-16,-1-1 1 15,-4 0 3-15,-1 1-5 16,0-1-3-16,-5 5 3 15,0-5 3-15,0 5-3 16,0 0-3-16,0-5-2 16,-10 5 3-16,10-4 0 15,-11-1 3-15,0 0-3 16,1 0 0-16,-1 5 3 16,-10 0 1-1,0 0-4-15,5 5 1 16,0 0 2-16,0-5-3 15,0 0-2-15,5 0 2 16,0 0 2-16,6 0-2 16,-6 0 0-16,11-5 1 0,-5 5 0 15,0 0 0-15,0 0 2 16,-1 0-1-16,1 5-1 16,0 0-2-16,-1-1 1 15,6 1 1-15,0-5 0 16,0 0 0-16,-5 0 2 15,5 0-3-15,0 0 0 16,0 0-1-16,0 0 0 16,0 0 2-16,0 0 0 15,0 0 0-15,0 0 0 16,5 5 0-16,-5-5 2 16,0 0-3-16,0 0-2 15,0 0 4-15,11 0 1 0,0 0 0 16,-6-5-2-16,0 0 1 15,0 5 1-15,1-4-3 16,-1-1 0-16,0 0 1 16,-5 0 2-16,0-4-1 15,0-1-1-15,0-4 1 16,0 0 1-16,-5 5-3 16,0-1-2-16,-1 1 2 15,1 4 2-15,0 0 0 16,0 5 2-16,-1 0-4 15,6 0-2-15,0 0 2 16,0 5 2-16,0 0 0 16,-5-1 2-16,0 1-4 15,5 5 0-15,-6-1 1 0,6 1 0 16,0-6-3-16,0 6 2 16,0-1 1-16,0 1 0 15,0-6 0-15,0-4 0 16,0 0 0-16,0 0 0 15,0 5 2-15,0-5 1 16,0 0-4-16,0 0 1 16,0 0 0-16,0 5 0 15,0-5 2-15,-5 5 1 16,5-1-4-16,-5 6 1 16,-1-1 0-16,1 1 0 15,0-1-3-15,-1 10 2 0,1 0 3 16,0-5 1-16,5 5-4 15,-6-9-1-15,6 4 1 16,0-14 2-16,0 0 0 16,0 0-1-16,0 0 1 15,6 9 1-15,-1 1-3 16,6-1 0-16,-6-4-1 16,11 4-2-1,0-4 5-15,0-5-3 16,0 0 1-16,10-9 1 15,6-1 0 1,-5 5 2-16,0-9-1 16,-1 0-1-16,-5 5-2 15,6 13 1-15,-6-4 1 0,6 0 0 16,0 0 0-16,-1-9 0 16,1 4 0-16,-1 0 0 15,1-4 0-15,0 0 2 16,-1-1 1-16,6 1 3 15,6 4-1-15,-1-5 0 16,-5 6-6-16,0-1 1 16,0 0 0-16,-6 0 0 15,1 5 0-15,-1 0 0 16,-4 0 0-16,4 0 0 16,12-4-3-16,-6-1 0 15,5-4 4-15,-5-1 1 0,0 1 0 16,0-1-2-16,-6 1 5 15,6-1 1-15,-5 1 0 16,5 4-1-16,-6 0-6 16,1 1 1-16,0-1 0 15,-1 0 0-15,1 0-3 16,5 1 2-16,10-1 1 16,-4-5 2-16,-7 1 1 15,1 4 1-15,0 1 0 16,-5-1 0-16,5 0-2 15,-5 5-2-15,-6 0 1 16,0 0-1-16,0 0 0 16,1 0 0-16,-1 0 0 15,6 0 2-15,10 0-3 16,-5 0-2-16,0 0 4 0,0-5 1 16,-6 1 0-16,6 4 1 15,-5 0-2-15,-1 0-1 16,1 4 1-16,5 1 1 15,0 5-3-15,-5-6-2 16,-1 6 2-16,11-6 0 16,6 1 1-16,0 0 0 15,-1 0 0-15,1-1 0 16,-6-4 0-16,0 0 2 16,1 0 1-16,-7 0 3 15,1 0-3-15,0 0-2 0,6 5 0 16,-6 0-1-16,-1 4 0 15,1 1 0-15,0-6 0 16,0 1 2-16,6 0-3 16,-1-5 0-16,0 0 1 15,0 0 0-15,6-5 0 16,-1 5 0-16,6 0-3 16,-10 0 2-16,-6 5 1 15,0 4 2-15,-1 1-1 16,-4 4-1-16,5 0 1 15,0-4-1-15,0-1-3 16,5 1 0-16,6-10 2 16,5-5 2-16,5 5 0 15,-11-5 2-15,6 5-2 0,-5-5-1 16,0 1 1 0,-1 4-1-16,1 0 0 0,5 0 0 15,10 4 0-15,-10-4 0 16,0 0-3-16,-5 0 2 15,-1-4 3-15,-5-1 1 16,1 5-4-16,-6 0 1 16,10 0 0-16,6-5 2 15,-5 5-3-15,-1 0 0 16,1 5 1-16,-1 0 0 16,6-1 0-16,0-4 0 15,-5 0 0-15,10 0 0 16,6 0 0-16,-1 0 0 15,-5-4 0-15,-5-1 0 0,0 0-3 16,0 1 2-16,-5 4 3 16,15-5 1-16,-5 5-4 15,-5 0-1-15,0 5-2 16,0-1 3-16,5-4 0 16,1 0 3-16,-7 0-1 15,7 0 2-15,4 0-2 16,-10-4-1-16,0 4 1 15,-5 0 1-15,-6 0-3 16,0 0 0-16,0 4 1 16,1 1 0-16,10-5 0 15,5 0 0-15,-5 0 0 16,-6 0 0-16,1 0-3 16,-1 0 2-16,1 0 1 0,0 0 0 15,-6 0 0-15,0 0 0 16,6 0 0-16,15 5 2 15,-10-1-3-15,-5-4 0 16,-1 0 1-16,1 0 0 16,-6 0 0-16,0 0 0 15,11 0 0-15,-5 0 2 16,5 0-1-16,-6-4-1 16,1 4 1-16,0-5-1 15,-1 5 0-15,-5 0 0 16,-5 0-3-16,0 0 2 0,-5 0 1 15,0 0 0-15,-1 0-3 16,1 0 2-16,5 0-1 16,0 0 0-16,10 0 4 15,-10 0 1-15,-5 0 1 16,-1 5 0-16,-4-1-7 16,-12 1 0-16,1 5-1 15,-6 9 2-15,-5-5-4 16,0 0 2-16,0 0 2 15,0-4 3-15,6 9-2 16,-1-5 0 0,0 0 1-16,1-5 0 15,-6-9 2-15,10 15 1 16,-10-15 1-16,0 0-2 16,0 0-2-16,0 0-2 0,0 0 1 15,0 0 1-15,11-19 0 16,5 9-3-1,-6 1 5-15,1-1 0 16,0 6-3-16,-6-1 1 16,-5 5-2-16,0 0 0 15,5-5 4-15,-5 5 1 16,0 0-4-16,-5-5 1 16,0 5 0-16,-1-4 2 15,-4 4-1-15,-1 0-1 16,1-10 1-16,-1 10-1 15,-5-5 0-15,0 1 0 0,-11 13 4 16,-10-4 5-16,0 0-5 16,-6-1 0-16,-5 1-9 15,-5-5-2-15,0 0 4 16,-11 0 1-16,-11-5 4 16,6 5 1-16,0 0-1 15,0 0 1-15,-6 5-4 16,-10 0 0-16,0 14 1 15,0-5 2-15,0 0-1 16,0 0-1-16,-6-9-2 16,11 0 1-16,6 4 3 15,-1-9 1-15,1 5-1 16,-1 0-2-16,1-1 1 16,4 1-1-16,1 0-3 0,5 0 2 15,-5-1-1-15,0-4 0 16,5 0 0-16,0 0 0 15,6 0 0-15,-1 0 0 16,6 0 2-16,-6 0 2 16,-5 0 1-16,11-4 1 15,0-1 0-15,5 0 0 16,0 0-5-16,-5 5-1 16,5 0 1-16,0 0 0 15,-21-4-4-15,5-1 1 16,11 0 0-16,0 1 2 15,5-15 1-15,5 0 3 0,1 9 1 16,-12 1 3-16,-4-10-5 16,5 19-1-16,-1 0 2 15,1 0 1-15,0 0-4 16,0 5-1-16,5 13-2 16,-5-22 3-16,-6 13 0 15,6-4 1-15,5-15 2 16,0 1 1-16,5-10-4 15,6 5 1-15,0 4 2 16,0 1 3-16,-11 4-2 16,-6 1 0-16,1-1-6 15,0 5-2-15,0 0-1 16,-6 0 2-16,6 9 2 16,5-13 3-16,-11 4-2 15,6 9 0-15,0 0 1 0,5-4 0 16,0 0 0-16,0 0 0 15,-10-1-3-15,-11 1 2 16,5 0 1-16,5 0 2 16,6-5-1-16,0 0-1 15,5 0-2-15,0 0 1 16,5 0 1-16,-10-5 2 16,-5 0-3-16,4 0-2 15,12 1-1-15,-1-11 3 16,6 6 2-16,0 0 4 15,5 4-4-15,0 0-1 16,5 0-2-16,-15-4 0 0,-6-1 2 16,5 6 0-16,6-1 0 15,0 0 2-15,-1 0-1 16,1 5-1-16,0 0 1 16,5-4-1-16,0 4-3 15,5 0 2-15,1 0 1 16,4 0 0-16,-10 4 0 15,6-4 0-15,10 0-3 16,0 0 2-16,5 0-4 16,6 0-1-16,0 0-2 15,15-4-2 1,1 4 3-16,0-5 4 16,4 0 4-16,1 1 0 15,6-6 2-15,4 1-4 16,1-6-2-16,5 1 2 0,0 5 0 15,0-1 1-15,0 1 0 16,5-1-3-16,11 1 0 16,0 4-3-16,-6 0 1 15,1 1 5-15,5-1 2 16,-6-4-5-16,12-1 0 16,4 1 3-16,1-1 4 15,-6 1-3-15,0-1-1 16,-5 5 0-16,5 1 0 15,6-1 0-15,-1 0 0 16,12 5-3-16,-6 0 2 16,-1 0 3-16,-4 5 1 0,0-5-1 15,-1 0-2-15,1 5 3 16,-6-1 0-16,-5 1-1 16,0 0 1-16,0 4 0 15,-1 1 1-15,1 4-5 16,0 5 1-16,21 0-2 15,-5 0 0-15,-5 0 2 16,5 0 0-16,-6 0 0 16,12 0 0-16,-1 14 4 15,5 9 2-15,6-4 0 16,-5-5-1-16,-1 5-3 16,17-10-2-16,-6 1 1 15,-5-10 1-15,-1 0 1 16,17-5 3-16,0-5-5 0,-5-4-1 15,-1-5 0-15,6 0 0 16,0-5 0-16,-11 5 2 16,-5-9-1-16,0-1 2 15,5 6-4-15,-5-6 0 16,-1 1 1-16,-4-1 2 16,-6-4 1-16,0-10 1 15,0 6 0-15,6-1 0 16,-6-15-5-16,-10 11 1 15,-11 4 0-15,0 0 2 16,-6 5-3-16,1 0-2 16,5-1 2-16,5 6 0 15,-5-1 1-15,-6 1 2 0,1 0-1 16,-1 4-1-16,1 0 1 16,0 0 1-16,-1 1-1 15,1-1-1-15,5 0-2 16,10 0 1-16,-15 5 1 15,-1 0 2-15,-4-4-1 16,-1-1-1-16,-5 0 1 16,0 0-1-16,0 5-3 15,0-4 0-15,-6 4 4 16,12-5 1-16,-6 5-3 16,10 0 1-1,-5 0 0-15,-5 0 0 16,0 0 2-16,0 0-1 15,0 0-1-15,0-5 1 0,0 1-1 16,0-1 0-16,0 0 0 16,-6 5 0-16,1 0 0 15,0 5-3-15,5 0 2 16,10 4-1-16,-5 0 0 16,1 1 2-16,-1-1 0 15,0 1 0-15,1-1 0 16,-1 1 0-16,11-5 0 15,-11-1 2-15,6 1 1 16,-6 0-4-16,-5-1 1 16,-6 6 0-16,-4-1 2 15,-1 10-3-15,0 0-2 0,6-5 4 16,-11-4 1-16,0-1 0 16,-6-4-2-16,1 0 1 15,-11-5 1-15,0 0-1 16,0 0-1-16,0 0 5 15,-5-14 4-15,-6 4-7 16,0 1-1-16,-5-1-3 16,-5 1-2-16,-11 4 0 15,6-4 0-15,-6 4 5 16,5-5 1-16,0 6 0 16,1-6-2-16,-1 5 3 15,6 1 0-15,-6-1-1 16,1 5-2-16,-6 0 1 15,5 5-1-15,-10-5 0 0,-11 0 0 16,5 0-5-16,6 0 1 16,0-5 2-16,0 0 3 15,-1-4 0-15,1-1 2 16,0 1-2-16,0-1 2 16,-1 1-2-16,-10-1-1 15,-5 6 3-15,5-1 0 16,6 0-4-16,-1 5-1 15,1-4-2-15,4-1 3 16,6 0 0-16,0 0 1 16,0 1 0-16,-5-1 0 15,5 0 0-15,-5 5 0 16,0 0 0-16,0 0 0 0,-1 0-3 16,-4 0 2-16,4 5 1 15,1 0 0-15,5-5 0 16,0 0 0-16,6 0 0 15,-1 0 2-15,-10 0-1 16,5 0-1-16,-5 0 1 16,-1 0-1-16,6 0-3 15,0 0 2-15,1 0 1 16,-1 0 2-16,5 0-1 16,0-5-1-16,1 0 1 15,-1 0-1-15,-5 1-3 16,-5 4 2-16,5-5 1 15,0 0 0-15,0 5-3 16,0 0 2-16,0 0 1 0,-5 5 0 16,0 0-3-16,-1-1 0 15,1 1-1-15,5 0 0 16,6 0 3-16,-12-5 2 16,12 4-2-16,-17 1 0 15,6 0 5 1,5 0-4-16,5-1-2 15,1 1-2-15,10 0 3 16,5-1-5-16,1 1 0 16,4 0 0-16,6-5 2 15,16 0-1-15,0 0 1 16,21-5 3-16,1 0 2 0,4 5 0 16,1-4-1-16,5-1 1 15,10 5-1-15,1-5 0 16,15 5 0-16,-4-4-3 15,-1-1 2-15,-5 0 1 16,-1 0 2-16,17 1-1 16,-5-1 2-16,-6 5-4 15,-5 0 0-15,0 0-1 16,-6 5-2-16,-4-1 5 16,4-4 1-16,6 0 0 15,0-4-2-15,-6-6 3 16,-4 1 0-16,-1-1-4 15,-11 1 1-15,28-1 0 16,-17 6 0-16,-5 4-3 0,-6 4 2 16,-4 6 3-16,-1-1 1 15,0 5-4-15,0 1 1 16,-5-6 0-16,0 1 2 16,0-1-3-16,-5-4 0 15,-6-5 1-15,0 0 0 16,11-5 0-16,-5 5 0 15,-6 0 0-15,-5 0 2 16,-5-5-3-16,-11 5 0 16,0 0 1-16,5 10 2 15,-15-6-6-15,-1 1 1 16,-5 5 1-16,0-6 3 0,5-4 2 16,-15 5 1-16,-6-5 2 15,-5 0 3-15,-6 0-4 16,-16 5-3-16,-4 0-1 15,-1 4-1-15,0 1-5 16,5-1 1-16,17-4 0 16,-28-1-1-16,-4 1 6 15,-1-5 1-15,6 0 0 16,-11 0-2-16,16-5 5 16,-26 5 1-16,10 0-2 15,6 0-3-15,-1 10-3 16,-5-5-1-16,0-1-1 15,6 1 0-15,-1 5-2 16,1 9 1-16,-1-5 3 0,1-5 1 16,-11-4 3-16,5 0 3 15,0 14-4-15,-5-5-1 16,-6-14 0-16,6 14 0 16,5 0 0-16,6 5 0 15,-1-5 2-15,1-4 1 16,-6-1-4-16,11-4-1 15,5 4-2-15,0-4 0 16,5-5 3-16,-10 0 0 16,0-5 1-16,5-4 0 15,0-10 2-15,0 0 3 16,1-19-2-16,4 10-2 16,-5 9 0-16,-10 0-1 0,4 0-5 15,7 5-1-15,-7 0-2 16,1-1 2-16,0 1 6 15,0 0 2-15,5 0-3 16,-5 4 1-16,-1 1 2 16,7-1 1-16,-1 1-4 15,-5 4 1-15,-1 1 0 16,1-1 0-16,5 0-7 16,-10 0 0-16,-1 1 1 15,6-1 3-15,0 0 4 16,0 0 2-16,5 5-1 15,5 0 1-15,-26 0-4 16,16 0 0-16,10 0 1 16,6 0 2-16,0 0-3 0,0 0 0 15,5 0 1-15,-6 0 0 16,1-4 0-16,0-1 2 16,5 0-3-16,0 1 0 15,0-1 3-15,6 0 3 16,-1 0 0-16,1 5 0 15,-12 0-6-15,1 0 1 16,0 5 0-16,5 5 0 16,0-1-5-16,-5 0-1 15,-16 6 5-15,-6-1 5 16,1 0-2-16,-1 0 1 16,6-4-3-16,10-1-1 15,11-4-12-15,6-5-5 0,-6 0-56 16,-5-5-24-16,-6-9-47 15</inkml:trace>
</inkml:ink>
</file>

<file path=ppt/ink/ink10.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2.58064" units="1/cm"/>
          <inkml:channelProperty channel="Y" name="resolution" value="82.75862" units="1/cm"/>
          <inkml:channelProperty channel="T" name="resolution" value="1" units="1/dev"/>
        </inkml:channelProperties>
      </inkml:inkSource>
      <inkml:timestamp xml:id="ts0" timeString="2018-07-25T17:30:24.736"/>
    </inkml:context>
    <inkml:brush xml:id="br0">
      <inkml:brushProperty name="width" value="0.10583" units="cm"/>
      <inkml:brushProperty name="height" value="0.21167" units="cm"/>
      <inkml:brushProperty name="color" value="#FF00FF"/>
      <inkml:brushProperty name="tip" value="rectangle"/>
      <inkml:brushProperty name="rasterOp" value="maskPen"/>
      <inkml:brushProperty name="fitToCurve" value="1"/>
    </inkml:brush>
  </inkml:definitions>
  <inkml:trace contextRef="#ctx0" brushRef="#br0">133 177 0,'15'0'0,"-1"0"47,1 0 15,15 0-15,-16 0-31,1 0 15,0 0 0,0 0-31,0 0 16,-1 0-1,1 0 1,15 0 0,-16 0-16,1 0 15,0 0 1,0 0-16,-1 0 15,1 0 17,15 0-32,-16 0 0,1 0 15,0 0 1,0 0 15,0 0 16,-1 0-16,16 0-31,-15 15 32,-1-15-32,1 0 31,0 0-31,29 0 15,-29 0 1,0 0 0,0 0-1,-1 0 17,1 0-1,0 0-16,0 0 17,14 0-1,-14 0 0,0 0-15,-15-15 140,0 0-93,0 0-17,0-14 1,-15 29-15,-15 0-32,16 0 15,-1 0 1,0 0-16,0 0 15,1 0-15,-1 0 16,0 0 0,-15 0-16,16 0 31,-1 0-31,0 0 16,0 0-1,1 0 1,-1 0-1,-15 0 1,16 0 0,-1 0-16,0 0 0,0 0 31,0 0-31,1 0 16,-16 0-1,15 0 16,1 0-31,-1 0 16,0 0 0,0 0-1,1 0 1,-16 0-16,15 0 47,1 0-47,-1 0 15,0 0 1,0 0 15,0 0-15,1 0 15,-16 0-15,15 0-1,1 0 48,-1 0-32,0 0 0,0 0 1,1 0-1,-16 0-15,15 0 15,0 0-16,1 0 17,-1 0 124,15-15-31,0 0-63,0 1-15,15 14-31,-1-15 0,31 15-16,-16-15 15,16 15 1,-31-29-16,1 14 15,0 15-15,14 0 16,-14 0 0,0 0 62,0 0-31,0 0-32,-1 0 1,1 0 0,0 0-1,14 0 1,-29 29-16,15-29 15,0 0 1,-15 15 0,15-15 15,-1 0-15,-14 15-1,15-15-15,0 0 31,14 15-31,-14-15 16,0 0 0,0 0-16,-15 14 15,15-14-15,-1 0 16,1 0-16,15 0 16,-16 0-1,1 0 1,0 0-1,0 0 1,-1 0 15,1 0-15,15 0 15,-15 0 16,-1 0 0,-14 15-47,15-15 47,-15 15-47,0 14 47,0-14 0,-15 0-32,-29 0 1,14-15-1,-14 15-15,0-15 16,14 0 0,-14 29-16,0-29 15,14 0-15,15 0 16,1 0-16,-31 0 16,31 0-1,-1 0-15,0 0 16,0 0-1,1-15-15,-16 15 16,15 0 0,0-29-1,1 29 1,-1 0 0,0 0 30,0 0-14,-14 0-1,14 0-15,0 0 15,1 0 16</inkml:trace>
</inkml:ink>
</file>

<file path=ppt/ink/ink11.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2.58064" units="1/cm"/>
          <inkml:channelProperty channel="Y" name="resolution" value="82.75862" units="1/cm"/>
          <inkml:channelProperty channel="T" name="resolution" value="1" units="1/dev"/>
        </inkml:channelProperties>
      </inkml:inkSource>
      <inkml:timestamp xml:id="ts0" timeString="2018-07-25T17:30:39.195"/>
    </inkml:context>
    <inkml:brush xml:id="br0">
      <inkml:brushProperty name="width" value="0.10583" units="cm"/>
      <inkml:brushProperty name="height" value="0.21167" units="cm"/>
      <inkml:brushProperty name="color" value="#FF00FF"/>
      <inkml:brushProperty name="tip" value="rectangle"/>
      <inkml:brushProperty name="rasterOp" value="maskPen"/>
      <inkml:brushProperty name="fitToCurve" value="1"/>
    </inkml:brush>
  </inkml:definitions>
  <inkml:trace contextRef="#ctx0" brushRef="#br0">103 51 0,'15'0'63,"0"0"-32,14 0-15,-14 0-1,0 0-15,14 0 16,-14 0-16,15 0 31,-1 0-15,-14 0-16,0 0 15,-1 0 1,1 0 0,15 0-1,-15 0 1,-1 0-16,1 0 16,0 0-1,0 0-15,-1 0 16,16 0-1,-15 0 1,-1 0 0,1 0-16,0 0 31,0 0-31,0 0 31,14 0 16,-14 0-16,0 0-15,-1 0 15,1 0 16,0 0-16,0 0-15,14 0-16,-14 0 47,0 15-47,-1-15 15,1 0 1,0 0 15,-15 15-31,15-15 16,0 0 0,14 0-1,-14 0 1,0 0-1,-1 0 1,1 0-16,0 0 16,0 0-1,14 0 1,-14 0 0,0 0-1,0 0-15,-1 0 31,1 0-31,0 0 32,14 0-32,-14 0 15,0 0 1,0 0 15,-1 0-31,1 0 0,0 0 16,0 0-1,14 0-15,-14 0 32,0 0-32,0 0 15,-1 0 1,1 0 0,0 0-1,14 0 1,-14 0-1,0 0 1,0 0 15,-1 0-15,1 0-16,0 0 16,15 0-1,-16 0-15,16 0 16,14 0-1,-29 0-15,14 0 16,16 0-16,-30 0 16,14 0-16,-14 0 15,29 0 1,-29 0-16,0 0 16,-1 0-1,1 0-15,30 0 31,-16 0-31,15-15 16,-29 15 0,29 0-16,-29 0 15,0 0 1,0 0-16,-1 0 16,1 0-16,15 0 15,-15 0 1,-1 0-1,1 0-15,0 0 32,0 0-17,-1 0 1,16 0 0,-15 0-1,-1 0 1,1 0-16,0 0 31,0 0-31,0 0 16,-1 0-1,16 0 1,-15 0-16,-1 0 16,16 0-1,-15 0-15,14 0 16,-14 0-16,0 0 15,0 0 1,-1 0-16,1 0 16,29 0-16,-29 0 15,-15-15 470,15 15-485,0 0 15,29-29 1,-29 29-16,14-15 16,16 15-1,-31 0-15,1 0 31,0 0-31,0 0 16,-1 0-16,16 0 16,-15 0-1,-1 0-15,1 0 16,0 0 0,0 0-1,0 0 1,14 0-1,-14 0 1,0 0 0,-1 0-1,1 0 17,0 0-1,0 0 0,14 0-31,-14 0 31,0 0-31,0 0 32,-1 0-17,1 0 1,0 0 15,14 0-15,-14 15 15,0-15-15,0 0-1,-1 0 16,1 0-31,0 0 16,0 0 0,14 14-1,-14-14-15,0 0 16,0 0 0,-1 0 15,1 0-31,0 0 15,14 0 1,-14 0-16,0 0 16,0 0-1,-1 0-15,1 0 32,0 0-32,15 0 15,-16 0 1,1 0-16,0 0 15,0 0 1,-1 0-16,1 0 16,29 0-1,-29 0-15,0 0 16,0 0 0,0 0-16,-1 0 15,16 0 1,-15 0-16,-1 0 15,1 0 1,0 0 0,0 0-16,-1 0 15,16 0 1,-15 0-16,14 0 16,-14 0-1,0 0-15,14 0 16,-14 0-1,0 0-15,0 0 16,-1 0-16,1 0 16,0 0-16,14 0 15,-14 0 1,0 0-16,0 0 16,0 0-1,-1 0 1,1 0-16,0 0 15,14 0 17,-14 0-32,15 0 0,-16 0 31,31 0-31,-16 0 16,-14 0-16,29 0 15,-29 0-15,15 0 16,-1 0-1,1 0-15,-16 0 16,1 0 0,0 0-16,15 0 15,-1 0-15,-14 0 16,0 0 0,-1 0-16,1 0 15,15 0 1,-16 0-16,1 0 15,0 0 1,0 0 0,0 0-16,-1 0 15,16 0 1,-15 0-16,-1 0 16,1 0-1,0 0-15,0 0 16,29 0-1,-29 0-15,0 0 16,-1 0-16,1 0 16,0 0-16,29 0 31,-29 0-31,0 0 0,-1 0 16,1 0-1,0 0-15,14 0 16,-14 0-16,0 0 15,0 0 1,0 0-16,29 0 16,-29 0-1,-1 0-15,1 0 32,15 0-32,-1 0 15,1 0-15,-15 0 16,29 0-1,-29 0-15,14 0 16,15 0 0,-29 0-16,0 0 15,0 0-15,0 0 32,-1 0-32,1 0 31,15 0-31,-16 0 31,1 0-15,15 0-16,-16 0 15,-14-14 1,30 14-16,-15 0 16,-1 0-1,1 0 1,0 0 15,0 0 391,0 0-422,14 0 16,1 0-1,14 0-15,-15 0 16,-14 0-1,0 0-15,29 0 16,-29 0-16,0 0 16,0 0-1,-1 0 1,1 0-16,15 0 0,-16 14 31,16-14-31,-15 0 16,0 0-16,14 0 0,-14 0 15,0 0 1,-1 0-16,1 0 16,0 0-1,0 0-15,14 0 32,-14 0-32,0 0 15,-1 0-15,1 0 16,0 0-1,0 0 1,14 0 0,-14 0-1,0 0-15,0 0 32,-1 0-17,1 0 1,0 0-16,0 0 31,14 0-15,-14 0-16,0 0 15,0 0 1,14 0-16,1 0 16,-16 0-1,1 0 1,0 0-1,0 0-15,-1 0 16,1 0-16,15 0 16,-15 0-1,14 0 1,-14 0-16,0 0 16,14 0-1,-14 0 1,0 0-16,-1 0 15,1 0 1,0 0-16,0 0 16,29 0-1,-29 0-15,0 0 32,14 0-32,1 0 15,-1 0-15,-14 0 16,0 0-1,-1 0-15,16 0 16,-15 0 0,14 0-16,-14 0 15,0 0-15,14 0 16,1 0 0,-15 0-16,-1 0 15,31 0 1,-30-14-16,-1 14 15,1 0-15,0 0 32,0 0-32,14 0 15,-14 0 1,0 0 0,-1 0-1,1 0 1,0 0-1,0 0 1,14 0 0,-14 0 15,0 0-15,0 0 15,-1 0-16,1 0 1,0 0 0,0 0 15,14 0-15,-29 14 343,0 1-343,0 15 15,0-16-16,-15-14 1,15 15 0,-14-15 15,-1 0-15,15 15-1,-15-15-15,0 0 31,1 0 1,14 15-32,-15-15 15,0 0 17,-15 0-1,16 0-16,-1 0 32,0 0-31,0 0 15,1 0-15,-1 0-1,-15 0-15,16 0 16,-1 0 0,0 0 15,-14 0-31,-1 0 0,15 0 31,0 0-31,-14 0 16,14 0-16,-14 0 0,14 0 15,-15 0 1,16 0-16,-1 0 16,0 0-1,-15 0-15,1 0 32,14 0-32,0 0 15,-29 0-15,29 0 16,-14 0-1,14 0-15,-29 0 16,29 0 0,-15 0-16,1 0 15,-1 0-15,-14 0 16,29 0-16,-14 0 16,-16 0-1,31 0-15,-1 0 16,-15 0-1,16 0-15,-16 0 32,15 0-32,1 0 15,-16 0 1,15 0-16,-14 0 16,14 0-1,0 0-15,0 0 16,1 0-1,-31 0-15,31 0 0,-1 0 16,-15 0 0,-14 0-16,14 0 15,16 0 1,-31 0-16,31 0 16,-1 0-1,0 0 1,-29 0-1,29 0-15,0 0 16,-14 0 0,-1 0-16,15 0 15,1 0 1,-1 0-16,0 0 16,0 0-1,1 0-15,-16 0 16,15 0-1,0 0 1,1 0 390,-1 0-374,0 0-17,0 0-15,-14 0 16,-1 0-1,-14 0-15,14 0 16,-14 0 0,15 0-16,-16 0 15,16 0-15,-1 0 16,1 0-16,14 0 16,-29 0-1,29 0-15,0 0 16,-14 0-1,14 0-15,-15 0 32,16 0-32,-1 0 15,0 0 1,0 0-16,0 0 16,1 0-1,-1 0 1,-15 0-1,16 0 1,-1 0 0,0 0 15,0 0-31,1 0 16,-1 0-1,-15 0 1,1 0-16,14 0 15,0 0 1,0 0-16,-14 0 16,14 0-1,0 0 1,1 0 0,-1 0-16,0 0 15,0 0 1,-29 0-1,29 0-15,0 0 16,1 0-16,-1 0 16,0 0-1,-14 0 1,14 0 0,0 0-16,0 0 31,1 0-31,-1 0 15,0 0 1,-15 0-16,16 0 16,-1 0-16,0 0 15,0 0-15,-29 0 16,29 0 0,-14 0-16,14 0 15,0 0 1,-29 0-16,29 0 15,0 0-15,1 0 16,-1 0 0,-15 0 15,16 0-31,-1 0 16,0 0-1,-14 0 1,14 0-16,-15 0 15,15 0 1,-14 0-16,14 0 16,0 0-1,-29 0-15,29 0 32,1 0-32,-1 0 15,0 0-15,-15 0 16,16 0-1,-1 0-15,0 0 16,0 0 0,1 0 15,-1 0-15,-15 0-1,30-15 1,-14 15-16,-1 0 15,0 0 1,0 0 0,0-15-1,1 15-15,-1 0 16,-15 0 0,16 0-1,-1 0 1,0 0-16,0 0 15,1-15-15,-1 15 16,-15 0 0,16 0-16,-1 0 15,0 0 1,-15 0 0,-14 0 15,29 0-31,1 0 15,-1 0 1,-15 0-16,16 0 16,-1 0-1,-15 0-15,15 0 16,1 0-16,-16 0 16,15 0-16,1 0 15,-1 0 1,0 0-16,-29 0 15,29 0 1,0 0-16,0 0 16,1 0-1,-1 0 1,0 0 0,-14 0-16,14 0 15,0 0-15,0 0 16,1 0-1,-1 0-15,0 0 16,-14 0 0,14 0-16,0 0 0,0 0 15,0 0 1,1 0-16,-1 0 16,0 0-1,-14 0-15,-1 0 16,15 0 15,1 0-31,-1 0 16,-15 0-16,1 0 15,14 0 1,0 0-16,0 0 16,-14 0-1,14 0 1,0 0-16,1 0 0,-1 0 15,0 15 1,0-15-16,-14 0 31,14 0-31,0 0 16,0 0 15,1 0-15,-1 0-16,0 0 15,0 0 1,-14 0-16,14 0 31,0 0-31,1 0 16,-1 0 0,0 0-1,0 0-15,-14 0 16,14 0-1,0 0-15,0 0 16,1 0 0,-1 0-16,0 0 15,-14 0 1,14 0-16,0 0 16,0 0-1,0 0 1,1 0 15,-1 0-31,-15 0 0,16 0 16,-1 0-1,0 0-15,0 0 16,1 0 0,-1 0-1,0 0-15,-15 0 16,1 0-16,14 0 15,0 0-15,-29 0 16,29 0 0,-14 0-16,-15 0 15,29 0 1,-15 0-16,-14 0 31,0 0-31,14 0 16,-14 0-16,14 0 15,-14 0 1,14 0-16,-14 0 16,29 0-16,-14 0 15,-1 0 1,1 0-16,14 0 16,-29 0-1,14 0-15,15 0 16,-29 0-1,29 0-15,-14 0 16,-16 0 0,31 0-16,-16 0 0,-14 0 15,14 0 1,1 0-16,-1 0 16,-14 0-1,14 0-15,16 0 16,-31 0 15,16 0-31,14 0 16,-29 0-16,14 0 15,1 0-15,-1 0 16,15 0-16,-14 0 16,-1 0-1,1 0 1,14 0-16,-29 0 15,29 0-15,0 0 16,-14 0 0,14 0-16,-15 0 15,16 0-15,-1 0 16,0 0 15,-15 0-31,1 0 16,14 0-16,0 0 15,1 0 1,-1 0-16,0 0 16,0 0-1,1 0 1,-16 0-16,15 0 31,0 0-31,1 0 16,-1 0-1,0 0 1,0 0 0,-14 0 15,14 0 0,0 0 32,15-15-48,-14 15 17,14-14-1,-15 14-16,15-15 17,15 15 108,29 0-124,-29 0-16,44 0 16,-30 0-1,16 0-15,-31 0 16,16 0-16,14 0 15,-29 0 1,0 0 0,29 0-1,-29 0-15,0 15 16,14-15 0,-14 0-16,29 0 15,-29 0 1,14 0-16,1 0 15,0 0 1,-16 14-16,31-14 0,-31 0 16,16 0-1,-15 0 1,-1 0-16,16 0 16,-15 0-16,-1 0 15,1 0-15,0 0 16,0 0-1,0 0-15,-1 0 16,16 0 0,-15 0-16,14 0 15,-14 0 1,0 0-16,29 0 31,-14 0-31,-1 0 16,1 0-16,-16 0 15,31 0 1,-31 0-16,1 0 16,15 0-1,-15 0-15,14 0 16,1 0-16,-16 0 16,1 0-1,29 0-15,-29 0 16,0 0-1,0 0-15,14 0 16,1 0 0,-15 0-1,14 0-15,-14 0 16,0 0 0,14 0-16,1 0 15,-16 0 1,1 0-16,0 0 15,15 0 1,-16 0-16,1 0 16,0 0 15</inkml:trace>
</inkml:ink>
</file>

<file path=ppt/ink/ink12.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2.58064" units="1/cm"/>
          <inkml:channelProperty channel="Y" name="resolution" value="82.75862" units="1/cm"/>
          <inkml:channelProperty channel="T" name="resolution" value="1" units="1/dev"/>
        </inkml:channelProperties>
      </inkml:inkSource>
      <inkml:timestamp xml:id="ts0" timeString="2018-07-25T17:30:49.292"/>
    </inkml:context>
    <inkml:brush xml:id="br0">
      <inkml:brushProperty name="width" value="0.10583" units="cm"/>
      <inkml:brushProperty name="height" value="0.21167" units="cm"/>
      <inkml:brushProperty name="color" value="#FF00FF"/>
      <inkml:brushProperty name="tip" value="rectangle"/>
      <inkml:brushProperty name="rasterOp" value="maskPen"/>
      <inkml:brushProperty name="fitToCurve" value="1"/>
    </inkml:brush>
  </inkml:definitions>
  <inkml:trace contextRef="#ctx0" brushRef="#br0">15 207 0,'15'0'31,"-1"0"0,1 0-15,29 0-1,-29 0 1,0 0-16,0 0 16,0 0-16,-1 0 15,1 0-15,29 0 16,-29 0-1,0 0 1,0 0 0,-1 0-1,16 0 1,-15 0 0,0 0 15,-1 0-31,1 0 15,0 0 1,0 0-16,14 0 16,-14 0-1,0 0 1,-1 0-16,1 0 16,0 0-1,0 0 1,0 0-1,14 0 1,-14 0-16,0 0 16,-1 0-1,1 0 1,0 0-16,0 0 16,14 0-1,-14 0-15,14 0 31,-14 0-31,0 0 16,15 0 0,-1 0-16,-14 0 15,0 0 1,-1 0-16,16 0 16,-15 0-1,-1 0-15,1 0 16,0 0-1,0 0 1,0 0 0,-1 0-16,16 0 15,-1 0 1,-14 0-16,0 0 16,0 0-16,14 0 15,-14 0 1,0 0-1,0 0-15,-1 0 16,1 0 0,29 0-16,-29 0 15,0 0 1,14 0-16,1 0 16,-1 0-1,-14 0 1,30 0-1,-31 0-15,1 0 16,0 0-16,0 0 16,29-15-1,-29 15-15,-1 0 16,1 0-16,0 0 16,0 0-1,0 0-15,14 0 31,-14-15-31,-15 1 516,15 14-516,-1 0 16,16 0-16,-1 0 15,1 0 1,14 0-16,-14 0 16,14 0-1,-14 0-15,-16 0 16,16 0-1,-15 0 1,-1 0-16,1 0 16,0 0-1,0 0 1,0 0 0,-1 0-1,16 0 1,-15 0-1,-1 0-15,1 0 32,0 0-32,0 0 31,-1 0-31,16 0 16,-15 0-1,0 0 1,-1 0-16,1 0 15,0 0 1,0 0 0,14 0-16,-14 0 31,0 0-31,-1 0 16,1 0 15,0 0-31,0 0 31,14 0-31,-14 0 31,0 0-31,0 0 16,-1 0-16,1 0 0,0 0 16,0 0-1,14 0-15,-14 0 16,0 0-1,14 0 1,-14 0-16,15 0 16,-16 0-1,1 0-15,0 0 16,0 0 0,-1 0-16,1 0 15,15 0-15,-16 0 31,1 0-31,15 0 16,-15 0-16,14 0 16,1 0-16,-16 0 15,16 0 1,-1 0-16,1 0 31,-15 0-31,0 0 0,29 0 16,-29 0-1,-1 0-15,1 0 16,29 0 0,-29 0-16,0 0 15,0 0 1,-1 0-16,1 0 16,0 0-1,15 0 1,-16 0-16,1 0 15,0 0 1,0 0-16,-1 0 31,1 0-31,29 0 16,-29 0-16,15 0 16,14-30-1,0 30-15,-29 0 16,15 0-1,14-15-15,-14 15 16,14 0-16,0 0 16,-29 0-1,14-15-15,16 15 16,-31 0 0,16 0-16,-15 0 15,14 0-15,-14 0 31,0 0-31,14 0 16,-14 0 0,15 0-16,-16 0 15,1 0 1,0 0-16,0 0 16,0 0-1,-1 0-15,31 0 16,-31 0-16,16 0 15,-1 0-15,1 0 16,-15 0 0,14 0-16,16 0 15,-31 0 1,31 0-16,-31 0 16,16 0-16,-15 0 15,29 0 1,-29 15-16,0-15 15,-1 0 1,1 0-16,0 0 31,14 0-15,-14 0 0,0 0-16,0 0 31,-1 0-31,1 0 31,0 0-31,15 0 16,-16 0-1,16 0-15,-15 0 16,-1 0-16,1 0 16,15 0-1,-16 0 1,1 0-1,0 0-15,0 0 16,0 0 0,-1 0-16,16 0 15,-1 0 1,-14 0-16,0 0 16,0 0-1,14 0-15,-14 0 0,0 0 16,-1 0-1,16 0 1,0 0-16,-16 0 16,1 0-16,0 0 15,0 0 1,-1 0-16,1 0 16,0 0-16,14 0 15,-14 0 1,0 0-16,0 0 15,0 0 1,-1 0-16,1 0 31,15 0-15,-16 0-16,1 0 16,0 0-1,0 0-15,-1 0 16,1 0-1,15 0 1,-15 0-16,-1 0 16,16 0-1,-15 0-15,14 0 16,-14 0-16,0 0 16,-1 0-1,16 0 1,-15 0-1,14 0-15,1 0 16,-15 0 0,-1 0-16,1 0 15,15 0 1,-16 0-16,1 0 16,0 0-1,0 0-15,-1 0 16,1 0-16,15 0 15,-15 0-15,-1 0 16,1 0 0,0 0-16,0 0 15,-1 0 1,16 0-16,-15 0 16,-1 0-16,1 0 15,0 0 1,0 0-16,0 0 15,-1 0 1,16 0-16,-15 0 31,-1 0-15,1 0-16,0 0 16,0 0 15,-1 0 16,16 0-16,-15 0 0,-1 0 0,1 0-15,0 0 15,0 0-15,0 0 15,14 0-31,-14 0 31,0 0 32,-1 0-32,1 0 16,0 0 0,0-15 31,-15-14-31,0 14-16,0 0 32,0 1-16,0-1-1,0 0 1,-15 15 47,-15 0-63,16 0-31,-31 0 16,1 15-16,-15-15 16,15 29-16,29-29 31,-15 15-31,16-15 0,-31 0 15,31 0-15,-1 0 16,-30 0 15,31 0-31,-1 0 16,-15 0-16,16 0 16,-31 0-16,31 0 15,-16 0 1,0 0-1,1 0-15,14 0 16,0 0-16,1 0 16,-31 0-1,31 0-15,-1 0 16,-15 0 0,1 0-16,14 0 15,-15 0-15,16 0 16,-1 0-1,-29 0-15,29 0 16,-15 0 0,-14 0-16,29 0 15,-29 0 1,29 0 0,-14 0-16,14 0 15,-29 0 1,29 0-16,-15 0 15,15 0 1,-29 0-16,29 0 16,-14 0-1,14 0-15,-14 0 16,-1 0-16,15 0 16,-29 0-1,14 0-15,16 0 16,-31 0-1,31 0-15,-16 0 16,15 0-16,1 0 16,-31 0-16,30 15 15,-14-15 1,-15 0-16,-1 0 16,16 0-1,-16 0-15,31 0 31,-16 0-31,15 0 16,-29 0 0,29 0-16,-14 0 15,-1 0-15,15 0 16,1 0 0,-16 0-16,15 0 15,1 0-15,-16 0 16,1 0-1,14 0-15,0 0 16,0 0 0,-14 0-16,-1 0 15,15 0 1,1 0 0,-1 0-16,-15 0 15,16 0 1,-1 0-16,-15 0 15,16 0 1,-16 0-16,15 0 16,-14 0-1,14 0-15,0 0 16,-29 0-16,29 0 16,-14 0-16,14 0 15,-30 0 1,31 0-16,-16 0 15,-14 0 1,0 0-16,14 0 16,15 0-16,-29 0 15,14 0 1,-14 0-16,15 0 16,-16 0-1,31 0-15,-46 0 31,31 0-31,-15 0 16,-1 0-16,31 0 16,-16 0-1,15 0-15,-29 0 16,29 0 0,0 0-1,1 0-15,-1 0 0,0 0 31,-14 0-31,14 0 16,-15 0 0,16 0-16,-1 0 15,0 0 1,-15 0 0,16 0-1,-1 0-15,-15 0 16,16 0-16,-31 0 15,31 0 1,-1 0-16,0 0 16,0 0-1,-14 0-15,14 0 16,0 0 0,0 0-1,1 0-15,-1 0 16,0 0-1,-14 0-15,14 0 16,0 0-16,0 0 16,0 0-16,1 0 15,-31 0 1,31 0-16,-1 0 16,-15 0-1,16 0-15,-31 0 31,16 0-31,-16 0 16,1 0-16,15 0 16,-16 0-1,16 0-15,-16 0 16,31 0 0,-16 0-16,-14 0 15,14 0-15,-14 0 16,0 0-1,29 0-15,-15 0 16,-14 0 0,15 0-16,-16 0 15,31 0 1,-16 0 0,-14 0-16,29 0 15,-15 0 1,1 0-16,14 0 15,0 0 1,1 0-16,-1 0 16,0 0-1,0 0 1,-14 0-16,14 0 16,0 0-1,0 0 1,1 0-16,-1 0 0,0 0 31,-14 0-31,14 0 0,0 0 16,-15 0-16,16 0 15,-16 0 1,15 0-16,1 0 16,-1 0-1,0 0-15,0-15 31,1 15-31,-1 0 16,-29 0 0,14 0-1,0 0 1,16 0 0,-1 0-16,0 0 15,0 0-15,1 0 16,-1 0-1,-15 0-15,16 0 16,-16 0 0,15 0-16,0 0 15,-29 0 1,15 0 0,-16 0-16,31 0 15,-31-15 1,30 15-16,-14 0 15,14 0 1,0 0-16,-14 0 16,14 0-1,0 0-15,1 0 16,-1 0-16,0 0 16,0 0-1,-14 0-15,14 0 16,-15 0-1,16 0-15,-1 0 16,0 0 0,-14 0-1,14 0-15,0 0 16,0 0 0,1 0-16,-1 0 15,0 0 1,-15 0-16,16 0 15,-1 0-15,0 0 16,0 0 0,1 0-1,-1 0 1,-15 0 0,16 0-1,-1 0 1,0 0 31,0 0 0,0 0-1,1 0 17,-16 0-32,15 0 63,1 0 31,-1 0-78,0 0 0,15 15 15</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6-25T17:18:51.03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234 205 180 0,'32'-14'68'0,"-21"9"-36"0,-1-9-35 0,-4 9 13 16,-1 0-1 0,6-4 2-16,-6-1-5 0,0 1-4 15,1 0-1 1,-1-1 1-16,0 1 3 0,-5-1 11 0,0 5 5 16,0 1-3-16,0-1 0 15,0 5 1-15,0 0 0 16,0 0-8-16,0 0-2 15,0 0-3-15,0 0 1 16,0 5-4-16,-5 4-2 16,0 1 0-16,-1-1 1 15,6 1 1-15,-5-1 3 0,5-4-1 16,0 4 0-16,0-4-3 16,0 0 1-16,0-1 0 15,0 1 3-15,5 0-3 16,-5-5 0-16,6 9-3 15,-1-4-1-15,6 0-1 16,-1 0 0-16,1 4 2 16,0-4 2-16,-1-1-3 15,1 1 0-15,5 0 1 16,0-5 2-16,0 0-1 16,0 0 2-16,-6 0-2 15,1 0-1-15,-6 0 3 16,-5 0 0-16,0 0 3 15,0 0 1-15,-5 0-1 16,0 0 1-16,-1 0-6 0,1 0-3 16,0 0 3-16,-6 0 1 15,0 0 0-15,1-5-2 16,-1 0 1-16,-5 1-1 16,0 4 0-16,0 0 0 15,0 0 0-15,0 0 0 16,0 0 0-16,6 0 0 15,-1 0 0-15,6 0 0 16,-6 0-3-16,6 0 2 16,-11 0 5-1,5 0-4-15,0 0 0 16,1 0 0-16,5 0 0 16,-11 4 0-16,5 1 2 15,0 0 3-15,1 0-4 16,-1-1-1-16,6-4 0 15,-1 0 0-15,1 0 0 16,0 0 0-16,-1 0 0 16,1 5 2-16,0-5 1 15,5 0 3-15,0 0-8 16,0 0 0-16,-6 0-2 16,6 0 2-16,0 0 3 15,0 0 2-15,0 0 1 16,0 0 0-16,0 0-2 15,0 0 1-15,0 0 0 16,0 0 1-16,0 0-2 0,0 0 1 16,0 0-4-16,-5 0-2 15,5 0 2-15,0 5 0 16,0 0 7 0,0 4-5-16,0-9-2 15,0-5 2-15,0 1 3 16,0-1 1-16,0 5 0 15,0 0-3-15,5 0-2 16,1-5-2-16,10 0 1 16,0 5 3-1,5-4-6 1,0-1 3-16,-5 0 0 0,0 0 1 16,-5 1 2-16,-1-1 1 15,-4 0 3-15,-1 1-5 16,0-1-3-16,-5 5 3 15,0-5 3-15,0 5-3 16,0 0-3-16,0-5-2 16,-10 5 3-16,10-4 0 15,-11-1 3-15,0 0-3 16,1 0 0-16,-1 5 3 16,-10 0 1-1,0 0-4-15,5 5 1 16,0 0 2-16,0-5-3 15,0 0-2-15,5 0 2 16,0 0 2-16,6 0-2 16,-6 0 0-16,11-5 1 0,-5 5 0 15,0 0 0-15,0 0 2 16,-1 0-1-16,1 5-1 16,0 0-2-16,-1-1 1 15,6 1 1-15,0-5 0 16,0 0 0-16,-5 0 2 15,5 0-3-15,0 0 0 16,0 0-1-16,0 0 0 16,0 0 2-16,0 0 0 15,0 0 0-15,0 0 0 16,5 5 0-16,-5-5 2 16,0 0-3-16,0 0-2 15,0 0 4-15,11 0 1 0,0 0 0 16,-6-5-2-16,0 0 1 15,0 5 1-15,1-4-3 16,-1-1 0-16,0 0 1 16,-5 0 2-16,0-4-1 15,0-1-1-15,0-4 1 16,0 0 1-16,-5 5-3 16,0-1-2-16,-1 1 2 15,1 4 2-15,0 0 0 16,0 5 2-16,-1 0-4 15,6 0-2-15,0 0 2 16,0 5 2-16,0 0 0 16,-5-1 2-16,0 1-4 15,5 5 0-15,-6-1 1 0,6 1 0 16,0-6-3-16,0 6 2 16,0-1 1-16,0 1 0 15,0-6 0-15,0-4 0 16,0 0 0-16,0 0 0 15,0 5 2-15,0-5 1 16,0 0-4-16,0 0 1 16,0 0 0-16,0 5 0 15,0-5 2-15,-5 5 1 16,5-1-4-16,-5 6 1 16,-1-1 0-16,1 1 0 15,0-1-3-15,-1 10 2 0,1 0 3 16,0-5 1-16,5 5-4 15,-6-9-1-15,6 4 1 16,0-14 2-16,0 0 0 16,0 0-1-16,0 0 1 15,6 9 1-15,-1 1-3 16,6-1 0-16,-6-4-1 16,11 4-2-1,0-4 5-15,0-5-3 16,0 0 1-16,10-9 1 15,6-1 0 1,-5 5 2-16,0-9-1 16,-1 0-1-16,-5 5-2 15,6 13 1-15,-6-4 1 0,6 0 0 16,0 0 0-16,-1-9 0 16,1 4 0-16,-1 0 0 15,1-4 0-15,0 0 2 16,-1-1 1-16,6 1 3 15,6 4-1-15,-1-5 0 16,-5 6-6-16,0-1 1 16,0 0 0-16,-6 0 0 15,1 5 0-15,-1 0 0 16,-4 0 0-16,4 0 0 16,12-4-3-16,-6-1 0 15,5-4 4-15,-5-1 1 0,0 1 0 16,0-1-2-16,-6 1 5 15,6-1 1-15,-5 1 0 16,5 4-1-16,-6 0-6 16,1 1 1-16,0-1 0 15,-1 0 0-15,1 0-3 16,5 1 2-16,10-1 1 16,-4-5 2-16,-7 1 1 15,1 4 1-15,0 1 0 16,-5-1 0-16,5 0-2 15,-5 5-2-15,-6 0 1 16,0 0-1-16,0 0 0 16,1 0 0-16,-1 0 0 15,6 0 2-15,10 0-3 16,-5 0-2-16,0 0 4 0,0-5 1 16,-6 1 0-16,6 4 1 15,-5 0-2-15,-1 0-1 16,1 4 1-16,5 1 1 15,0 5-3-15,-5-6-2 16,-1 6 2-16,11-6 0 16,6 1 1-16,0 0 0 15,-1 0 0-15,1-1 0 16,-6-4 0-16,0 0 2 16,1 0 1-16,-7 0 3 15,1 0-3-15,0 0-2 0,6 5 0 16,-6 0-1-16,-1 4 0 15,1 1 0-15,0-6 0 16,0 1 2-16,6 0-3 16,-1-5 0-16,0 0 1 15,0 0 0-15,6-5 0 16,-1 5 0-16,6 0-3 16,-10 0 2-16,-6 5 1 15,0 4 2-15,-1 1-1 16,-4 4-1-16,5 0 1 15,0-4-1-15,0-1-3 16,5 1 0-16,6-10 2 16,5-5 2-16,5 5 0 15,-11-5 2-15,6 5-2 0,-5-5-1 16,0 1 1 0,-1 4-1-16,1 0 0 0,5 0 0 15,10 4 0-15,-10-4 0 16,0 0-3-16,-5 0 2 15,-1-4 3-15,-5-1 1 16,1 5-4-16,-6 0 1 16,10 0 0-16,6-5 2 15,-5 5-3-15,-1 0 0 16,1 5 1-16,-1 0 0 16,6-1 0-16,0-4 0 15,-5 0 0-15,10 0 0 16,6 0 0-16,-1 0 0 15,-5-4 0-15,-5-1 0 0,0 0-3 16,0 1 2-16,-5 4 3 16,15-5 1-16,-5 5-4 15,-5 0-1-15,0 5-2 16,0-1 3-16,5-4 0 16,1 0 3-16,-7 0-1 15,7 0 2-15,4 0-2 16,-10-4-1-16,0 4 1 15,-5 0 1-15,-6 0-3 16,0 0 0-16,0 4 1 16,1 1 0-16,10-5 0 15,5 0 0-15,-5 0 0 16,-6 0 0-16,1 0-3 16,-1 0 2-16,1 0 1 0,0 0 0 15,-6 0 0-15,0 0 0 16,6 0 0-16,15 5 2 15,-10-1-3-15,-5-4 0 16,-1 0 1-16,1 0 0 16,-6 0 0-16,0 0 0 15,11 0 0-15,-5 0 2 16,5 0-1-16,-6-4-1 16,1 4 1-16,0-5-1 15,-1 5 0-15,-5 0 0 16,-5 0-3-16,0 0 2 0,-5 0 1 15,0 0 0-15,-1 0-3 16,1 0 2-16,5 0-1 16,0 0 0-16,10 0 4 15,-10 0 1-15,-5 0 1 16,-1 5 0-16,-4-1-7 16,-12 1 0-16,1 5-1 15,-6 9 2-15,-5-5-4 16,0 0 2-16,0 0 2 15,0-4 3-15,6 9-2 16,-1-5 0 0,0 0 1-16,1-5 0 15,-6-9 2-15,10 15 1 16,-10-15 1-16,0 0-2 16,0 0-2-16,0 0-2 0,0 0 1 15,0 0 1-15,11-19 0 16,5 9-3-1,-6 1 5-15,1-1 0 16,0 6-3-16,-6-1 1 16,-5 5-2-16,0 0 0 15,5-5 4-15,-5 5 1 16,0 0-4-16,-5-5 1 16,0 5 0-16,-1-4 2 15,-4 4-1-15,-1 0-1 16,1-10 1-16,-1 10-1 15,-5-5 0-15,0 1 0 0,-11 13 4 16,-10-4 5-16,0 0-5 16,-6-1 0-16,-5 1-9 15,-5-5-2-15,0 0 4 16,-11 0 1-16,-11-5 4 16,6 5 1-16,0 0-1 15,0 0 1-15,-6 5-4 16,-10 0 0-16,0 14 1 15,0-5 2-15,0 0-1 16,0 0-1-16,-6-9-2 16,11 0 1-16,6 4 3 15,-1-9 1-15,1 5-1 16,-1 0-2-16,1-1 1 16,4 1-1-16,1 0-3 0,5 0 2 15,-5-1-1-15,0-4 0 16,5 0 0-16,0 0 0 15,6 0 0-15,-1 0 0 16,6 0 2-16,-6 0 2 16,-5 0 1-16,11-4 1 15,0-1 0-15,5 0 0 16,0 0-5-16,-5 5-1 16,5 0 1-16,0 0 0 15,-21-4-4-15,5-1 1 16,11 0 0-16,0 1 2 15,5-15 1-15,5 0 3 0,1 9 1 16,-12 1 3-16,-4-10-5 16,5 19-1-16,-1 0 2 15,1 0 1-15,0 0-4 16,0 5-1-16,5 13-2 16,-5-22 3-16,-6 13 0 15,6-4 1-15,5-15 2 16,0 1 1-16,5-10-4 15,6 5 1-15,0 4 2 16,0 1 3-16,-11 4-2 16,-6 1 0-16,1-1-6 15,0 5-2-15,0 0-1 16,-6 0 2-16,6 9 2 16,5-13 3-16,-11 4-2 15,6 9 0-15,0 0 1 0,5-4 0 16,0 0 0-16,0 0 0 15,-10-1-3-15,-11 1 2 16,5 0 1-16,5 0 2 16,6-5-1-16,0 0-1 15,5 0-2-15,0 0 1 16,5 0 1-16,-10-5 2 16,-5 0-3-16,4 0-2 15,12 1-1-15,-1-11 3 16,6 6 2-16,0 0 4 15,5 4-4-15,0 0-1 16,5 0-2-16,-15-4 0 0,-6-1 2 16,5 6 0-16,6-1 0 15,0 0 2-15,-1 0-1 16,1 5-1-16,0 0 1 16,5-4-1-16,0 4-3 15,5 0 2-15,1 0 1 16,4 0 0-16,-10 4 0 15,6-4 0-15,10 0-3 16,0 0 2-16,5 0-4 16,6 0-1-16,0 0-2 15,15-4-2 1,1 4 3-16,0-5 4 16,4 0 4-16,1 1 0 15,6-6 2-15,4 1-4 16,1-6-2-16,5 1 2 0,0 5 0 15,0-1 1-15,0 1 0 16,5-1-3-16,11 1 0 16,0 4-3-16,-6 0 1 15,1 1 5-15,5-1 2 16,-6-4-5-16,12-1 0 16,4 1 3-16,1-1 4 15,-6 1-3-15,0-1-1 16,-5 5 0-16,5 1 0 15,6-1 0-15,-1 0 0 16,12 5-3-16,-6 0 2 16,-1 0 3-16,-4 5 1 0,0-5-1 15,-1 0-2-15,1 5 3 16,-6-1 0-16,-5 1-1 16,0 0 1-16,0 4 0 15,-1 1 1-15,1 4-5 16,0 5 1-16,21 0-2 15,-5 0 0-15,-5 0 2 16,5 0 0-16,-6 0 0 16,12 0 0-16,-1 14 4 15,5 9 2-15,6-4 0 16,-5-5-1-16,-1 5-3 16,17-10-2-16,-6 1 1 15,-5-10 1-15,-1 0 1 16,17-5 3-16,0-5-5 0,-5-4-1 15,-1-5 0-15,6 0 0 16,0-5 0-16,-11 5 2 16,-5-9-1-16,0-1 2 15,5 6-4-15,-5-6 0 16,-1 1 1-16,-4-1 2 16,-6-4 1-16,0-10 1 15,0 6 0-15,6-1 0 16,-6-15-5-16,-10 11 1 15,-11 4 0-15,0 0 2 16,-6 5-3-16,1 0-2 16,5-1 2-16,5 6 0 15,-5-1 1-15,-6 1 2 0,1 0-1 16,-1 4-1-16,1 0 1 16,0 0 1-16,-1 1-1 15,1-1-1-15,5 0-2 16,10 0 1-16,-15 5 1 15,-1 0 2-15,-4-4-1 16,-1-1-1-16,-5 0 1 16,0 0-1-16,0 5-3 15,0-4 0-15,-6 4 4 16,12-5 1-16,-6 5-3 16,10 0 1-1,-5 0 0-15,-5 0 0 16,0 0 2-16,0 0-1 15,0 0-1-15,0-5 1 0,0 1-1 16,0-1 0-16,0 0 0 16,-6 5 0-16,1 0 0 15,0 5-3-15,5 0 2 16,10 4-1-16,-5 0 0 16,1 1 2-16,-1-1 0 15,0 1 0-15,1-1 0 16,-1 1 0-16,11-5 0 15,-11-1 2-15,6 1 1 16,-6 0-4-16,-5-1 1 16,-6 6 0-16,-4-1 2 15,-1 10-3-15,0 0-2 0,6-5 4 16,-11-4 1-16,0-1 0 16,-6-4-2-16,1 0 1 15,-11-5 1-15,0 0-1 16,0 0-1-16,0 0 5 15,-5-14 4-15,-6 4-7 16,0 1-1-16,-5-1-3 16,-5 1-2-16,-11 4 0 15,6-4 0-15,-6 4 5 16,5-5 1-16,0 6 0 16,1-6-2-16,-1 5 3 15,6 1 0-15,-6-1-1 16,1 5-2-16,-6 0 1 15,5 5-1-15,-10-5 0 0,-11 0 0 16,5 0-5-16,6 0 1 16,0-5 2-16,0 0 3 15,-1-4 0-15,1-1 2 16,0 1-2-16,0-1 2 16,-1 1-2-16,-10-1-1 15,-5 6 3-15,5-1 0 16,6 0-4-16,-1 5-1 15,1-4-2-15,4-1 3 16,6 0 0-16,0 0 1 16,0 1 0-16,-5-1 0 15,5 0 0-15,-5 5 0 16,0 0 0-16,0 0 0 0,-1 0-3 16,-4 0 2-16,4 5 1 15,1 0 0-15,5-5 0 16,0 0 0-16,6 0 0 15,-1 0 2-15,-10 0-1 16,5 0-1-16,-5 0 1 16,-1 0-1-16,6 0-3 15,0 0 2-15,1 0 1 16,-1 0 2-16,5 0-1 16,0-5-1-16,1 0 1 15,-1 0-1-15,-5 1-3 16,-5 4 2-16,5-5 1 15,0 0 0-15,0 5-3 16,0 0 2-16,0 0 1 0,-5 5 0 16,0 0-3-16,-1-1 0 15,1 1-1-15,5 0 0 16,6 0 3-16,-12-5 2 16,12 4-2-16,-17 1 0 15,6 0 5 1,5 0-4-16,5-1-2 15,1 1-2-15,10 0 3 16,5-1-5-16,1 1 0 16,4 0 0-16,6-5 2 15,16 0-1-15,0 0 1 16,21-5 3-16,1 0 2 0,4 5 0 16,1-4-1-16,5-1 1 15,10 5-1-15,1-5 0 16,15 5 0-16,-4-4-3 15,-1-1 2-15,-5 0 1 16,-1 0 2-16,17 1-1 16,-5-1 2-16,-6 5-4 15,-5 0 0-15,0 0-1 16,-6 5-2-16,-4-1 5 16,4-4 1-16,6 0 0 15,0-4-2-15,-6-6 3 16,-4 1 0-16,-1-1-4 15,-11 1 1-15,28-1 0 16,-17 6 0-16,-5 4-3 0,-6 4 2 16,-4 6 3-16,-1-1 1 15,0 5-4-15,0 1 1 16,-5-6 0-16,0 1 2 16,0-1-3-16,-5-4 0 15,-6-5 1-15,0 0 0 16,11-5 0-16,-5 5 0 15,-6 0 0-15,-5 0 2 16,-5-5-3-16,-11 5 0 16,0 0 1-16,5 10 2 15,-15-6-6-15,-1 1 1 16,-5 5 1-16,0-6 3 0,5-4 2 16,-15 5 1-16,-6-5 2 15,-5 0 3-15,-6 0-4 16,-16 5-3-16,-4 0-1 15,-1 4-1-15,0 1-5 16,5-1 1-16,17-4 0 16,-28-1-1-16,-4 1 6 15,-1-5 1-15,6 0 0 16,-11 0-2-16,16-5 5 16,-26 5 1-16,10 0-2 15,6 0-3-15,-1 10-3 16,-5-5-1-16,0-1-1 15,6 1 0-15,-1 5-2 16,1 9 1-16,-1-5 3 0,1-5 1 16,-11-4 3-16,5 0 3 15,0 14-4-15,-5-5-1 16,-6-14 0-16,6 14 0 16,5 0 0-16,6 5 0 15,-1-5 2-15,1-4 1 16,-6-1-4-16,11-4-1 15,5 4-2-15,0-4 0 16,5-5 3-16,-10 0 0 16,0-5 1-16,5-4 0 15,0-10 2-15,0 0 3 16,1-19-2-16,4 10-2 16,-5 9 0-16,-10 0-1 0,4 0-5 15,7 5-1-15,-7 0-2 16,1-1 2-16,0 1 6 15,0 0 2-15,5 0-3 16,-5 4 1-16,-1 1 2 16,7-1 1-16,-1 1-4 15,-5 4 1-15,-1 1 0 16,1-1 0-16,5 0-7 16,-10 0 0-16,-1 1 1 15,6-1 3-15,0 0 4 16,0 0 2-16,5 5-1 15,5 0 1-15,-26 0-4 16,16 0 0-16,10 0 1 16,6 0 2-16,0 0-3 0,0 0 0 15,5 0 1-15,-6 0 0 16,1-4 0-16,0-1 2 16,5 0-3-16,0 1 0 15,0-1 3-15,6 0 3 16,-1 0 0-16,1 5 0 15,-12 0-6-15,1 0 1 16,0 5 0-16,5 5 0 16,0-1-5-16,-5 0-1 15,-16 6 5-15,-6-1 5 16,1 0-2-16,-1 0 1 16,6-4-3-16,10-1-1 15,11-4-12-15,6-5-5 0,-6 0-56 16,-5-5-24-16,-6-9-47 15</inkml:trace>
</inkml:ink>
</file>

<file path=ppt/ink/ink3.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2.58064" units="1/cm"/>
          <inkml:channelProperty channel="Y" name="resolution" value="82.75862" units="1/cm"/>
          <inkml:channelProperty channel="T" name="resolution" value="1" units="1/dev"/>
        </inkml:channelProperties>
      </inkml:inkSource>
      <inkml:timestamp xml:id="ts0" timeString="2018-07-25T17:24:46.719"/>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80 0,'11'0'125,"11"0"-93,-11 0-17,11 0 1,-11 0-1,23 0-15,-23 0 16,11 0-16,-11 0 16,11 0-1,-11 0 32,0 0-16,0 0 1,-11 11-17,11-11-15,22 0 16,-22 11 0,0-11-16,0 0 15,0 0 16,0 0-15,0 0-16,12 0 47,-12 0-16,0 0-15,0 0 15,0 0-31,11 0 16,0 0-1,0 0-15,-11 0 16,0 0 0,0 0-16,11 0 31,-11 0-31,0 0 15,0 0-15,11 0 16,0 0-16,-10 0 16,10 0-1,-11 0-15,22 0 16,-22 0 15,11 0-31,-11 0 16,0 0-16,22 0 15,-22 0 1,0 0-16,0 0 16,0 0-16,22 0 15,-22 0 1,1 0-16,21 0 16,-22 0-16,0 0 15,11 0 1,-11 0-16,11 0 15,-11 0 1,0 0-16,11 0 16,-11 0-16,11 0 31,-11 0-15,11 0-16,-11 0 15,0 0-15,1 0 16,10 0-1,-11 0-15,11 0 16,-11 0-16,0 0 16,11 0-1,0 0-15,11 0 16,-22 0-16,11 0 16,-11 0-1,22 0-15,-22 0 16,12 0-16,-12 0 15,11 0 1,-11 0-16,0 0 16,0 0-1,11 0-15,-11 0 16,11 0 0,-11 0-1,0 0 1,11 0-16,-11 0 15,11 0 1,0 0-16,-11 0 16,1 0-16,21 0 15,-22 0 1,11 0-16,-11 0 16,22 0-16,-22-11 15,11 11 1,-11 0-16,11 0 15,0 0 1,-11 0-16,0 0 31,0 0 1,12-11-32,-12 11 15,0 0 1,0-11-1,0 11-15,0 0 16,0 0-16,11 0 31,-11 0-15,0 0 0,0 0-1,0 0 1,22 0-16,-22 0 0,0 0 15,0 0 1,0 0-16,0 0 469,0 0-454,12 0 1,-12 0-16,0 0 16,11 0-1,-11 0-15,0 0 16,22 0 0,-22 0-1,0 0 1,0 0-16,0 0 15,11 0-15,-11 0 16,0 0 0,0 0-1,0 0 1,0 0 0,0 0-1,12 0 1,-12 0 15,0 0 0,0 0-15,0 0 0,0 0-1,0 0 1,11 0-1,-11 0-15,0 0 16,0 0-16,0 0 31,0 0-15,0 0-16,0 0 16,11 0-1,-11 11-15,0-11 16,0 0-16,0 0 15,0 0 1,1 11-16,10-11 16,-11 0-1,0 0-15,0 0 32,0 0-17,0 0-15,0 0 16,11 0-1,-11 0-15,0 0 16,0 0 0,0 0-16,0 0 15,0 0 1,22 0-16,-22 0 16,0 0-16,0 0 15,1 0 1,-1 0-16,11 0 15,-11 0 1,0 0-16,0 0 16,0 0-1,0 0 1,0 0-16,11 0 16,-11 0-1,11 0-15,-11 0 16,22 0-1,-22 0-15,11 11 16,-11-11-16,23 0 16,-12 0-1,0 0 1,0 22-16,-11-22 0,22 0 16,-22 0-1,11 0-15,11 0 16,-22 0-16,11 0 15,-11 0 1,23 0-16,-23 0 16,0 0-1,0 0-15,0 0 16,11 0 0,-11 0-1,0 0-15,0 0 16,0 0-1,22 0-15,-22 0 16,0 0 0,0-11-16,0 0 31,0 11-31,0-11 16,0 11-16,12 0 15,-12 0 1,-11-11-1,11 11-15,0 0 47,0-11-47,0 11 16,0 0 0,11-11-1,-11 11 1,0 0-1,0 0-15,-11-11 16,11 11-16,0 0 16,-11-23-16,11 23 15,11 0 1,-11-11 0,0 11-1,0 0 1,0-11-16,0 11 31,1 0-15,10 0-1,-11 0 17,0 0-17,0 0 16,0 0 16,0 0 31,0 0-46,0 0-17,-11 11 1,22-11-16,-11 0 16,-11 22-1,11-22 1,0 0-1,0 0 17,-11 12 46</inkml:trace>
</inkml:ink>
</file>

<file path=ppt/ink/ink4.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2.58064" units="1/cm"/>
          <inkml:channelProperty channel="Y" name="resolution" value="82.75862" units="1/cm"/>
          <inkml:channelProperty channel="T" name="resolution" value="1" units="1/dev"/>
        </inkml:channelProperties>
      </inkml:inkSource>
      <inkml:timestamp xml:id="ts0" timeString="2018-07-25T17:24:50.208"/>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26 0,'11'0'31,"0"0"-15,0 0 0,1 0-16,10 0 15,-11 0-15,0 0 31,0 0 1,0 0 15,0 0-16,0 0-31,11 0 15,-11 0 1,0 0-16,0 0 16,0 0-1,0 0-15,0 0 16,0 0 0,22 0-16,-22 27 15,12-27 1,32 0-16,-33 0 15,11 0 1,-11 0 0,0 0-1,-11 0-15,11 0 16,-11 0 0,0 0-1,11 0 1,-11 0-1,1 0 1,-1 0 15,0 0-31,0 0 32,0 0-17,0 0 16,11-13-31,-11 13 32,0 0-32,0 0 15,-11-14 1,11 14 0,0 0-1,0 0 1,11 0-1,-11 0 1,0 0 0,-11-13-1,11 13-15,0 0 0,0 0 32,0 0-1,12 0 31,-12 0-46,0 0 0,0 0-16,0 0 15,22 0 1,-22 0-1,0 0-15,0 0 16,0 0 0,0 0-1,0 0 17,0 0 14,11 0-14,-11 0-1,0 0-15,11 0-1,-11 0 1,23 0-16,-1 27 15,-22-27 1,0 13-16,0-13 16,0 0-1,0 0-15</inkml:trace>
</inkml:ink>
</file>

<file path=ppt/ink/ink5.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2.58064" units="1/cm"/>
          <inkml:channelProperty channel="Y" name="resolution" value="82.75862" units="1/cm"/>
          <inkml:channelProperty channel="T" name="resolution" value="1" units="1/dev"/>
        </inkml:channelProperties>
      </inkml:inkSource>
      <inkml:timestamp xml:id="ts0" timeString="2018-07-25T17:24:53.878"/>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40 0,'11'0'16,"0"0"-16,34 0 16,-1 0-1,11 0-15,-11 0 16,0 0 0,-11 0-16,-11 0 15,12 0 1,-23 0-1,11 0-15,0 0 16,-11 0 0,0 0-16,11 0 15,-11 0 1,11 0-16,-11 0 16,11 0-16,-11 0 15,22 0 1,-22 0-16,1 0 15,-1 0-15,11 0 16,0 0 0,-11 0-16,11 0 15,11 0-15,-11 0 16,11 0 0,-11 0-16,11 0 15,1 0 1,-12 0-16,-11 0 15,22 0 1,-22 0 0,0 0-16,11 0 15,-11 0 1,11 0-16,-11-22 16,0 22-1,11 0-15,-11 0 16,11 0-1,-11 0-15,12 0 16,-12 0-16,0 0 16,22 0-16,-22 0 15,0 0 1,22 0-16,-11 0 16,-11 0-1,22 0 1,-22 0-1,0 0-15,11 0 16,-11 0 0,12 0-16,-12 0 15,0 0 1,0 0-16,0 0 16,0 0-16,0 0 15,22 0-15,-22 0 16,0 0-1,0 0-15,0 0 16,11 0 0,-11 0-16,0 0 15,0 0-15,0 0 16,11 0 0,1 0-16,-12 0 31,0 0-31,0 0 15,0 0 17,0 0-32,0 0 31,11 0-31,-11 11 31,0-11-15,0 0-16,0 0 15,0 0 1,0 0 0,11 0-1,-11 0 1,0 0 46,0 0-30,0 0-32,0 0 31,1 0-31,10 0 16,-11 0-16,0 0 15,0 0-15,0 0 16,0 11-1,22-11-15,-22 0 16,0 0 0,11 0-16,-11 0 15,11 0-15,-11 0 16,0 0-16,0 0 16,0 0-1,0 0-15,1 0 16,10 0-1,-11 0-15,0 0 32,0 0-32,0 0 15,0 0 1,0 0-16,11 0 16,-11 0-1,11 0-15,-11 0 16,0 0-1,22 0-15,-22 0 0,0 0 16,0 0 0,0 0-16,1 0 15,10 0 1,-11 0-16,0 0 16,11 0-1,-11 0 16,11 0-31,-11 0 16,0 0 0,0 0 15,0 0-15,0 0-1,0 0 16,11 0 16</inkml:trace>
</inkml:ink>
</file>

<file path=ppt/ink/ink6.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2.58064" units="1/cm"/>
          <inkml:channelProperty channel="Y" name="resolution" value="82.75862" units="1/cm"/>
          <inkml:channelProperty channel="T" name="resolution" value="1" units="1/dev"/>
        </inkml:channelProperties>
      </inkml:inkSource>
      <inkml:timestamp xml:id="ts0" timeString="2018-07-25T17:25:49.582"/>
    </inkml:context>
    <inkml:brush xml:id="br0">
      <inkml:brushProperty name="width" value="0.10583" units="cm"/>
      <inkml:brushProperty name="height" value="0.21167" units="cm"/>
      <inkml:brushProperty name="color" value="#FF00FF"/>
      <inkml:brushProperty name="tip" value="rectangle"/>
      <inkml:brushProperty name="rasterOp" value="maskPen"/>
      <inkml:brushProperty name="fitToCurve" value="1"/>
    </inkml:brush>
  </inkml:definitions>
  <inkml:trace contextRef="#ctx0" brushRef="#br0">143 117 0,'11'11'0,"0"-11"15,1 0 1,-1 11 15,11-11-15,-11 0 0,0 0-1,11 0 1,-11 0-1,11 0-15,-11 0 16,0 0 0,0 0-1,0 0 1,0 0 0,0 0-16,0 0 15,11 0-15,-11 0 16,0 0-1,0 0-15,1 0 16,-1 0-16,0 0 16,11 0-1,0 0-15,-11 0 16,0 0 15,0 0-31,11 0 16,-11 0-16,0 0 15,0 0 1,0 0-16,0 0 16,0 0-1,11 0-15,-11 0 16,0 0-16,0-11 16,1 11-1,-1 0 1,0 0-16,0 0 15,11 0 1,-11 0-16,0 0 31,0 0-31,0 0 16,22 0 0,-22 0-16,0 0 15,0 0-15,22-11 16,-22 11-1,0 0-15,11 0 16,-10 0-16,-1 0 16,11 0-1,-11-22-15,11 22 16,-11 0 0,0 0-16,22 0 15,-22 0 1,0 0-16,0 0 0,0 0 15,11 0 1,0 0-16,-11 0 16,0 0-1,0 0-15,12 0 16,-12 0 15,0 0-31,0 0 16,0 0-1,11 0 1,0 0-16,0 0 16,-11 0-1,22 0-15,-11 0 16,11 0-16,-11 0 16,12 0-16,-12 0 15,0 0 1,0 0-16,11 0 15,-11 0 1,-11 0-16,22 0 31,-22 0-31,11 0 16,-11 0-16,23 0 16,-23 0-1,0 0-15,11 0 16,0 0-1,-11 0-15,11 0 16,-11 0-16,0 0 31,22 0-31,-22 0 16,11 0-16,0 0 16,0 0-1,-10 0-15,10 0 16,0 0-16,0 0 0,11 0 15,-22 0 1,11 0-16,-11 0 16,22 0-1,-22 0-15,11 0 16,11 0 15,-21 0-31,10 0 16,0 0-16,0 0 15,-11 0 1,11 0-16,0 0 16,-11 0-16,0 0 15,0 0 1,0 0-16,0 0 328,0 0-312,22 0-1,12 0-15,-12 0 16,-11 0 15,11 0-31,-11 0 16,11 0-16,-22 0 15,22 0 1,-11 0-16,12 0 16,-23 0-16,11 0 15,11 0 1,-22 0-16,0 0 16,11 0-16,0 0 15,-11 0 1,0 0-16,0 0 15,0 0 1,0 0-16,0 0 47,11 0-31,-11 0-1,0 0 1,1 0-1,-1 0-15,0 0 16,0 0-16,0 0 16,11 0-1,-11 0 1,0 0-16,0 0 16,0 0-16,0 0 15,0 0 1,11 0-16,-11 0 0,0 0 15,0 0 1,0 0-16,0 0 16,22 0-1,-21 0-15,10 0 16,-11 0 15,22 0-31,-11 0 16,0 0-16,0 0 15,-11 0 1,11 0-16,11 0 16,-22 0-16,0 0 15,0 0 1,23 0-16,-23 0 16,0 0-16,22 0 15,-22 0 1,0 0-16,11 0 15,-11 0 1,22 0-16,-11 0 31,11 0-31,0 0 16,-10 0 0,10 0-16,-22 0 15,11 0-15,-11 0 16,0 0-1,22 0-15,-22 0 16,0 0 15,0 0-31,0 0 0,11 0 16,-11 0-16,0 0 16,11 0-1,-10 0-15,21 0 16,-22 0-16,11 0 15,-11 0 1,22 0-16,-22 0 16,0 0-1,22 0-15,-22 0 47,0 0-47,0 0 16,0 0-1,0 0 1,0 0-16,23 0 16,-23 0-1,11 0-15,11 0 16,-22 0-16,0 0 16,0 0-16,11 0 15,-11 0 1,0 0-16,0 0 15,11 0 1,-11 0-16,11 0 31,-11 0-31,0 0 16,1 0 0,-1 0-16,22 0 15,-22 0-15,0 0 16,0 0-1,0 0 1,0 0-16,0 0 0,22 0 16,-22 0 15,0 0-31,0 0 16,0 0-16,11 0 15,-11 0-15,0 0 16,0 11-16,1-11 15,-1 0 1,0 0 0,0 0-1,11 0-15,-22 11 16,11-11 15,0 0-31,0 0 16,0 0-16,0 0 15,-11 11 1,11-11-16,11 0 16,-11 0 15,-11 11-15,11-11-16,-11 12 93,0-1-61,0 0-32,0 11 15,0-11 1,-11 0 15,11 0-15,-22-11 77,22 11-61,-11-11-17,0 11 17,0-11-17,0 11 1,0-11 15,0 0-31,-11 0 16,0 0-1,11 0-15,-12 0 16,1 0-16,0 0 16,11 0-16,0 0 15,0 0 1,-11 0 15,11 0-31,0 0 31,0 0-15,0 0-16,0 0 16,0 0-1,-22 0-15,22 0 16,0 0-1,-23 0-15,23 0 16,0 0-16,0 0 16,-11 0-1,11 0 1,-11 0-16,11 0 16,0 0-1,-11 0 1,11 0-16,-11 0 15,0 0-15,11 0 16,-22 22 0,10-22-16,-10 0 15,22 0 1,-11 0-16,-11 0 16,22 0-1,0 0-15,0 0 0,0 0 16,-22 0-1,22 0-15,0 0 16,-22 0 0,22 0-16,-12 0 15,-10 11 1,22-11-16,-11 0 16,-11 0-16,22 0 15,-22 0 1,22 0-16,-11 0 15,11 0 1,-22 0-16,22 0 31,-12 0-31,-10 11 16,22-11-16,-11 0 16,0 0-1,11 0-15,0 0 16,0 0-1,0 0 1,0 0 0,0 0-16,-11 0 15,0 0 1,11 0-16,-23 0 16,12 0-1,-22 0-15,11 0 31,11 0-31,-11 0 16,0 0 0,11 0-16,11 0 15,-23 0-15,23 0 16,0 0 0,0-11-16,0 11 15,-11 0-15,11 0 31,0 0-31,0 0 16,-11 0-16,0 0 16,0 0-1,-11 0-15,-11 0 32,21 0-32,-10 0 15,-11 0 1,11 0-16,22 0 15,-11 0 1,-11 0-16,11 0 16,-11 0-16,-1 0 15,12 0-15,-11 0 16,11 0 0,-11 0-16,22 0 15,-33 0 1,22 0-16,-11 0 15,-12 0 1,12-22 0,11 22-16,-33 0 15,33 0 1,-11 0-16,-11 0 16,10-11-1,12 11-15,-11 0 16,0 0-1,-11 0-15,22 0 16,-11 0-16,11 0 16,-34 0-1,34 0-15,-33 0 16,33 0 0,-11 0-16,-11 0 15,-1-11-15,-10 11 16,33 0-16,-22 0 15,11-22 1,-11 22-16,11 0 16,-12 0-1,12-11-15,0 11 32,11 0-32,-11 0 15,11 0-15,11 0 16,-22 0-1,22 0-15,0 0 16,0 0 0,-1 0 390,-10 0-406,0 0 16,-22 0-16,-33 44 15,33-33-15,-1 11 16,-10-11-1,11 0-15,-11-11 16,11 22 0,11-22-16,-12 0 15,23 0-15,-33 0 16,33 0 0,11 0-16,-22 0 15,11 0 1,11 0-16,-22 0 15,22 0-15,-12 0 32,1 0-32,0 0 15,11 0 1,-22-11-16,22 11 16,0-22-16,0 22 15,-11 0 1,0-11-1,0 11-15,-11 0 16,22 0-16,-1-11 16,-10 11-1,11 0-15,-11-11 16,11 11-16,0 0 31,0 0-31,0 0 0,0-11 16,0 11-1,0 0 1,11-11-16,-22 11 16,11 0 46,44 0 188,-11 0-234,44 0-16,1 0 15,-12 22-15,-11-22 16,-11 11 0,-11-11-16,33 0 15,-33 0 1,12 0-16,-12 0 16,33 0-1,-33 0 1,11 0-1,-11 0-15,11 0 16,-11 0 0,1 0-16,10 0 15,0 11 1,11-11-16,11 0 16,-11 0-16,1 0 15,-12 0-15,-11 0 16,11 0-1,-11 0-15,11 0 16,0 0 0,-11 0-16,11 0 15,12 0-15,-12 0 16,-11 0-16,11 0 16,-11 0-1,11 0-15,11 0 16,-11 0-1,-10 0-15,10 0 32,11 0-32,-11 0 15,-11 0 1,-11 0-16,22 0 16,-22 0-1,0 0 1,-11 22-16,11-22 15,0 0 314,0-11-314,34 0-15,21 0 16,11-11-1,-11-11-15,1 33 32,-12-22-32,-11 22 15,0 0 1,0 0-16,-10-11 16,-1 11-1,-11-11-15,11 11 16,11-22-1,-11 11-15,11 11 0,12-23 16,-12 12 0,0 11-16,-11-22 15,11 22 1,-11 0-16,1-11 16,10 11-1,-11 0 1,-11 0-1,11 0-15,-11 0 16,11 0-16,-22 0 16,11 0-1,12 0-15,-23 0 16,11 0 0,11 0-16,11 0 15,11 0-15,11 0 16,-21 0-1,21 0-15,-22 0 16,22 0 0,-33 0-16,12 0 15,-23 0 1,11 0 0,-22 0-16,22 0 15,-22 0 1,0 0-16,11 0 15,-11 0 1,11 0 0,-11 0-16,0 0 15,-11 11 1,11-11-16,1 0 16,-12 11-16,11-11 31,0 0-31,0 22 15,11-11-15,-11-11 16,0 12 0,0-1-1,0-11 1,0 0-16,0 11 16,11-11-1,-11 11 1,0-11-1,0 11-15,0-11 16,0 0-16,22 22 16,-22-22-1,12 11-15,10-11 16,0 0 0,-22 0-16,11 11 15,-11-11-15,22 0 16,-22 0-1,11 0-15,-11 11 16,11-11 0,-11 0-16,0 0 15,1 0 1,10 0 0,0 0-16,-11 0 15,0 0 1,11 22-16,-11-22 15,22 0 1,-22 0-16,11 0 16,0 0-16,0 0 15,-11 0 1,23 0-16,-23 0 16,0 0-1,0 0-15,0 0 16,0 0-1,0 0-15,11 0 16,-11 0 0,0 0-1,0 0 1,0 0-16,0 0 31,0 0-15,0 0-1,11 0 1,-11 0-16,0 0 16,0 0-1,0 0-15,0 0 16,1 0 0,10 0-16,-11 0 15,0 0 16,0 0 16</inkml:trace>
</inkml:ink>
</file>

<file path=ppt/ink/ink7.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2.58064" units="1/cm"/>
          <inkml:channelProperty channel="Y" name="resolution" value="82.75862" units="1/cm"/>
          <inkml:channelProperty channel="T" name="resolution" value="1" units="1/dev"/>
        </inkml:channelProperties>
      </inkml:inkSource>
      <inkml:timestamp xml:id="ts0" timeString="2018-07-25T17:25:58.127"/>
    </inkml:context>
    <inkml:brush xml:id="br0">
      <inkml:brushProperty name="width" value="0.10583" units="cm"/>
      <inkml:brushProperty name="height" value="0.21167" units="cm"/>
      <inkml:brushProperty name="color" value="#FF00FF"/>
      <inkml:brushProperty name="tip" value="rectangle"/>
      <inkml:brushProperty name="rasterOp" value="maskPen"/>
      <inkml:brushProperty name="fitToCurve" value="1"/>
    </inkml:brush>
  </inkml:definitions>
  <inkml:trace contextRef="#ctx0" brushRef="#br0">111 207 0,'11'0'47,"0"0"-47,33 0 16,0 0-16,0 0 15,-11 0 1,1 0-16,10 0 16,-22 0-1,11 0-15,-22 0 16,22 0-16,-11 0 16,11 0-16,-11 0 15,-11 0 1,23 0-16,-12 0 15,-11 0 1,22 0-16,-11 0 16,0 0 15,-11 0-31,11 0 16,-11 0-16,22 0 15,-11 0 1,12 0-16,-12 0 15,11 0-15,-11 0 16,11 0 0,0 0-16,-11 0 15,-11 0 1,22 0-16,-22 0 16,11 0-1,12 0 1,-12 0-16,0 0 0,0 0 31,11 0-31,-22 0 16,11 0-16,11-11 15,-11 11 1,11 0-16,-10 0 16,32 0-1,-33-22-15,11 22 16,11 0-16,-11 0 15,0-11 1,-22 11-16,12 0 16,10 0-1,-11 0-15,11 0 16,-11 0 0,33 0-16,-11 0 0,1 0 15,-1 0 1,-11 0-16,11 0 15,-11 0 1,-22 0-16,11 0 16,0 0 15,-11 0-31,12 0 16,-12 0-16,0 0 15,11 0 1,-11 0-16,0 0 15,0 0 1,0 0-16,22 0 16,-22 0-16,11 0 15,-11 0-15,22 0 16,11 0 0,-21 0-16,10 0 15,0 0 1,-11 0-16,11 0 31,-11 0-31,11 0 16,-22 0-16,11 0 15,0 0 1,1 0-16,-1 0 16,11-11-1,0 11-15,-22 0 16,11 0-16,11 0 15,-11 0 1,0 0-16,0 0 16,-11 0-1,1 0-15,-1 0 16,22-22 0,-22 22-16,0 0 15,0 0-15,22 0 16,-22 0-16,0 0 15,0 0 1,0 0-16,0 0 16,11 0 15,0 0-31,-11 0 16,0 0-16,0 0 15,23 0 1,-23 0-16,0 0 15,0 0 1,0 0 0,11 0-16,-11 0 31,0-11-31,0 11 31,0 0-15,0 0-16,0 0 31,0 0-15,11 0-1,-11 0 1,0 0 15,-11-11 47,0 0-15,-11 11-32,-22-11-31,-11 11 16,0 0 15,11 0-31,0 0 16,-12-22-16,12 22 15,11 0 1,-11 0-16,22-11 15,-11 11 1,-11 0-16,11 0 16,-11 0-16,22 0 15,-12 0-15,1 0 16,11 0 0,0 0-16,0 0 31,0 0-31,0 0 31,-22 0-31,11 0 16,-11 0-1,11 0-15,-11 0 16,10 0-16,-10 11 16,22-11-1,-22 0-15,11 0 16,-11 0-16,11 0 15,-11 0 1,0 0-16,11 0 16,-12 0-1,23 0-15,-11 0 16,-11 0 0,22 0-16,0 0 0,0 0 15,0 0 1,0 0-16,-11 0 31,11 0-31,-11 11 47,-11-11-47,10 0 16,-43 11-16,11-11 15,-11 22-15,22-22 16,10 0-1,-10 11-15,11-11 16,-11 0 0,11 0-16,11 0 15,-11 0 1,11 0 0,-12 0-16,23 0 15,-11 0-15,11 0 0,-22 0 16,22 0 15,-11 0-31,-11 0 16,22 0-16,-22 0 15,22 0 1,-11 0-16,-12 0 16,12 0-1,11 0-15,-22 0 16,11 0-16,-11 0 15,11 0 1,0 0-16,0 0 16,-11 0-1,21 0-15,-10 0 16,-11 0 0,11 0-16,11 0 0,-22 0 15,11 0 1,-11 0-16,11 0 15,-11 0 1,-1 0-16,23 0 16,-33 0 15,22 0-31,-11 0 16,11 0-16,-11 0 15,11 0 1,-11 0-16,22 0 15,-12 0 1,-10 0-16,0 0 16,22 0-16,-11 0 15,-11 0-15,22 0 16,-11 0 0,11 0-16,-11 0 15,0 0 1,11 0-16,-1 0 31,-21 0-31,22 0 16,0 0-16,-11 0 15,11 0 1,-11 0-16,0 0 16,11 0-1,0 0-15,0 0 16,-11 0-1,11 0 1,0 0 31,0 0 15,0 0 1,0 0-47,-1 0-1,-10 0 1,11 0-16,0 0 31,0 0-31,0 0 16,44-11 218,-22 0-218,0-22-1,0 22-15,1 0 16,-1 0 0,0 11-16,11-11 0,-22 0 31,11 11-31,0 0 109,0 0-15,0 0-47,-11 11 0,11-11-47,0 0 62,11 0-46,-11 0 15,0 0-15,0 0-1,0 0 1,0 0 15,0 0-15,11 0 15,-11 0 16,0 0-16,1 0 0,-1 0-31,0 0 16,0 0 15,11 0-31,-11 0 16,-11 11-16,11-11 16,0 0-1,0 0 1,0 0-16,0 0 31,22 11-31,-22-11 0,0 0 16,22 0-1,-11 0-15,12 22 16,-12-22 0,11 0-16,0 0 15,-11 0 1,11 0-1,-11 0-15,11 0 16,-11 0 0,12 0-16,-12 0 15,33 0 1,-33 0-16,11 0 16,-11 0-1,11 0-15,11 0 16,-10 0-16,10 0 15,-11-11 1,-11 11-16,11 0 16,-11 0-16,11 0 15,12 0 1,-12-11-16,0 11 16,-11 0-16,11 0 15,-11-11 1,11 11-16,-22 0 15,22 0 1,-11 0-16,12 0 31,-12 0-31,11 0 16,-11 0 0,33 0-16,-11 0 15,23 0-15,-23 0 16,0 0-1,11 0-15,-11 0 16,-11 0-16,12 0 16,21 0-1,-22 0-15,22 0 16,1 0 0,-23 0-16,11 0 15,-11 0-15,-22 0 31,11 0-31,-22 0 16,11 0 0,1 0-16,-1 0 15,-11 0 1,0 0-16,0 0 16,11 0-1,-11 0 1,0 0-16,0 0 15,0 0 1,0 0-16,0 0 16,11 0-16,-11 0 15,0 0 1,0 0-16,0 0 16,-11 11-16,11-11 15,0 0 1,12 0-16,-12 11 31,0-11-31,0 0 31,0 11-15,0-11 0,0 0-1,0 0-15,11 0 16,-11 0-16,0 0 15,0 0 1,0 0-16,0 11 16,0-11-1,11 0-15,-11 0 16,11 0 0,-11 0-16,1 0 15,10 11 1,0-11-1,11 0-15,-22 0 16,11 0 0,-11 0-16,0 0 15,11 0 1,-11 0-16,-11 22 16,11-22-1,0 0 1,-11 11 31,-66 0-32,-55 11 1,-56 0-16,55 0 16,-32 0-16,65-22 15,-10 22 1,11-22-16,21 0 15,1 0 1,0 0-16,11 0 31,33 0-31,-23 0 16,12-11 0,0 11-16,11 0 15,-11 0-15,22-11 16,-11 11-1,-11 0-15,11 0 16,-1 0-16,-10 0 16,-22 0-1,11 0-15,0 0 16,-22 0 0,-1 0-16,23 0 15,-22 0-15,11 0 31,-12 0-31,23 0 16,0 0 0,-11 0-16,11 0 15,-1 0 1,12 0-16,-11 0 16,22 0-1,-11 0-15,0 0 16,22 0-16,-11 0 15,-23 0-15,12 0 16,-11 0 0,0 0-16,11 0 15,-11 0 1,11 0 0,10 0-1,-10 0-15,22 0 16,-22 0-1,11 0-15,-11 0 16,22 0-16,-11 0 16,-11 0-1,22 0-15,0 0 16,0 0-16,0 0 16,-1 0-1,-10 0 1,11 0-16,0 0 15,-11 0 1,11 0 0,-22 0-1,22 0-15,-22 0 16,11 0-16,-11 0 16,22 11-1,0-11-15,0 0 31,-1 22-15,1-22 15,0 12-15,-11-12 0,11 0-1,11 11-15,-11-11 16</inkml:trace>
</inkml:ink>
</file>

<file path=ppt/ink/ink8.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2.58064" units="1/cm"/>
          <inkml:channelProperty channel="Y" name="resolution" value="82.75862" units="1/cm"/>
          <inkml:channelProperty channel="T" name="resolution" value="1" units="1/dev"/>
        </inkml:channelProperties>
      </inkml:inkSource>
      <inkml:timestamp xml:id="ts0" timeString="2018-07-25T17:26:17.262"/>
    </inkml:context>
    <inkml:brush xml:id="br0">
      <inkml:brushProperty name="width" value="0.10583" units="cm"/>
      <inkml:brushProperty name="height" value="0.21167" units="cm"/>
      <inkml:brushProperty name="color" value="#00B0F0"/>
      <inkml:brushProperty name="tip" value="rectangle"/>
      <inkml:brushProperty name="rasterOp" value="maskPen"/>
      <inkml:brushProperty name="fitToCurve" value="1"/>
    </inkml:brush>
  </inkml:definitions>
  <inkml:trace contextRef="#ctx0" brushRef="#br0">220 100 0,'11'0'0,"1"0"31,-1 0-16,11 0 1,-11-11-16,0 11 16,0 0-16,11 0 15,0 0 1,0-11-16,-11 11 16,0 0-16,0 0 15,11 0 1,-11 0-1,0 0 1,0 0-16,0 0 16,0 0-1,23 0 1,-23 0 0,0 0-16,0 0 15,0 0-15,0 0 16,11 0-1,0 0-15,-11-11 16,0 11-16,0 0 16,22 0-1,-22 0 1,0 0-16,0 0 0,23 0 16,-23 0 15,0 0-31,11 0 0,-11 0 15,22 0-15,-22 0 16,11 0 0,11 0-1,0 0-15,-22 0 16,11 0 0,-11 0-16,23 0 15,-23 0 1,11 0-16,-11 0 15,22 0 1,-22 0-16,0 0 16,0 0-16,0 0 15,0 0 1,22 0-16,-22 0 16,11 0-16,0 0 15,1 0 1,10 0-1,-11 0 1,11 0-16,-11 0 16,11 0-1,-11 0-15,33-22 16,-33 22 0,34 0-16,-34 0 15,11 0-15,11-11 16,-11 11-1,-11 0-15,11 0 16,1-22-16,-12 22 16,11 0-1,-11 0-15,11 0 16,11-11-16,-11 11 16,-11 0-1,12 0-15,10 0 16,0 0-1,-11 0-15,11 0 16,-11 0 0,11 0-1,1 0-15,-12 0 16,11 0 0,-11 0-16,11 0 15,-11 0 1,12 0-16,-23 0 15,33 0 1,-33 0-16,11 0 16,-11 0-16,11 0 15,-11 0-15,34 0 16,-34 0 0,11 0-16,11 0 15,11 0 16,-33 0-31,22 0 16,12 0-16,-34 0 16,11 0-1,11 0-15,-11 0 16,-11 0 0,-11 0-16,0 0 15,11 0-15,-10 22 16,-1-22 374,11 0-374,11 0-16,-11 0 16,33 0-1,-11 0-15,-22 0 16,11 0 0,1 0-16,10 0 15,-22 0-15,11 0 16,0 0-16,11 0 15,0 0 1,-10 0-16,10 0 16,-22 0-1,33 0-15,-33 0 32,11 0-32,-11 0 15,12 0-15,-1 0 16,-22 0-1,11 0-15,11 0 16,-22 0 0,11 0-16,11 0 15,0 11-15,-11-11 16,12 0 0,-12 0-16,22 0 15,-11 11 1,0-11-16,-11 0 15,11 0 1,11 22-16,-10-22 0,10 0 16,0 0-1,11 0-15,-33 0 16,33 11 0,-10-11-16,-23 0 15,33 0 1,-33 0-1,11 0 1,-11 0-16,0 0 16,0 0-1,-11 0-15,12 0 16,-1 0-16,-11 0 16,0 0-1,0 0-15,11 0 16,0 0-16,-11 0 15,0 0 1,0 0-16,0 0 16,0 0-1,22 0 1,-22 0 0,11 0-16,12 0 15,-23 0 1,11 0-16,11 0 0,-11 0 15,0 0-15,0 0 16,11 0 0,-22 0-1,11 0-15,11 0 16,-10 0 0,-12 0-16,22 0 15,-22 0 1,11 0-16,0 0 15,0 0 1,-11 0-16,11 0 0,0 0 16,-11 0-1,0 0-15,0 0 16,0 0 0,0 0-16,0 11 15,12-11 16,-12 0-31,0 0 0,0 11 32,0-11-32,0 0 31,0 0-15,-11 22-1,22-22 1,-11 0-1,0 0 32,-11 11-15,0 0-1,0 0-16,0 0 1,-11-11 0,11 11-16,-22 0 15,11 11 17,0-22-32,0 0 15,0 0 1,0 11-1,0-11-15,-23 0 16,1 12-16,11-12 16,11 0-1,-22 0-15,11 11 16,0-11 0,11 0-16,-11 0 15,11 0 16,0 0-31,-11 0 0,0 0 16,10 0 0,1 0-16,-22 0 15,22 0 1,0 0-16,0 0 16,0 0-1,11-11 1,-11 11-16,0 0 15,-11 0 1,11 0 15,-11 0-15,11 0 0,0 0-16,-22 0 15,11 0 1,-12 0-16,1 0 0,11 0 15,-11 0-15,11 0 16,-22 0 0,11 0-1,22 0-15,-23 0 16,12 0 0,-11 0-16,22 0 15,-11 0-15,11 0 16,-22 0-1,22 0-15,-11 0 32,11 0-32,-22 0 15,11 0 1,-12 0-16,23 0 16,-22 0-1,11 0-15,-11 0 16,22 0-1,-11 0-15,11 0 0,-22 0 16,11 0 0,-11 0-16,-1 0 15,12 0 1,-11 0-16,11 0 16,-11 0-1,11 0-15,-33 0 16,33 11-16,-12-11 15,-10 0 1,11 11-16,11-11 16,-11 0-16,-11 0 15,11 0 17,11 0-32,-12 0 15,12 0-15,0 0 16,0 0-1,-11 0-15,22 0 16,-11 0 0,11 0-16,-22 0 15,22 0-15,-11 0 16,11 0-16,-23 0 16,23 0-1,-11 0-15,-11 0 16,0 0-1,22 0-15,-11 0 32,-11 0-32,11 0 15,11 0-15,-23 0 16,12 0 0,-11 0-16,11 0 15,-11 0 1,0 0-16,11 0 15,-22 0-15,11 0 16,-1 11 0,12-11-16,-22 0 15,11 0 1,-11 0-16,11 0 16,-11 22-1,-12-22-15,34 0 16,-22 0-16,-11 0 15,33 0-15,-22 0 16,-12 0 0,12 0-16,11 0 31,-11 0-15,0 0-16,0 0 15,-12 11 1,12-11-16,0 0 0,-11 0 15,11 0-15,-1 0 16,1 0 15,-11 0-31,11 0 0,0 0 16,-12 0-16,12 0 16,0 0-1,0 0-15,11 0 16,11 0-1,-34 0-15,34 0 32,-11 0-32,0 0 15,11 0-15,-11 0 16,11 0 0,-11 0-16,0-22 15,10 22 1,-10 0-16,22 0 15,-11 0-15,-11 0 16,11 0 0,11-11-16,-22 11 15,11 0 1,0 0-16,0 0 16,-12 0-16,12 0 31,-11 0-31,11 0 15,-11 0 1,11 0-16,-11 0 16,11 0-1,-34 0-15,34 0 16,-11 0 0,-11 0-16,0 0 15,-11 0-15,11 0 16,-1 0-16,12 0 15,-11 0 1,0 0 0,11 0-1,-11 0-15,10 0 0,-10 0 16,11 0-16,11 0 16,-11 0-1,22 0-15,-11 0 16,11 0-1,-22 0-15,22 0 32,0 0-17,-1 0-15,1 0 16,0 0 0,-11 0-1,0-11 1,11 11-16,-22 0 15,11-11-15,0 11 16,11 0 0,-11-23-16,11 23 15,0 0 1,11-11 0,-22 11 15,22-11 0,0 0 16,0 0-31,11 0 15,11-11-31,11 0 15,11 0 1,11 11-16,-33 11 16,34-22-1,-34 22-15,11 0 16,-11 0-16,11 0 16,-11 0-1,33 0-15,-33 0 16,11 11-1,-21-11-15,21 0 32,-11 0-32,11 11 15,-11-11-15,11 0 16,0 11 0,11-11-16,-10 0 15,10 0 1,0 0-16,-11 0 15,-11 0-15,22 0 16,-11 0 0,1 0-16,-12 0 15,22 0-15,-11 0 16,11 0 0,-11 0-16,-11 0 31,34 0-31,-34 0 15,11 0 1,11 0-16,0 0 16,-11 0-1,11 0-15,23 0 16,-1 0 0,-11 0-16,11-22 15,1 22-15,-23 0 16,22 0-16,-22-11 15,23 11 1,-12 0-16,-11 0 16,22-22-1,-44 22-15,33 0 16,-10 0-16,-12 0 16,-11 0-1,11 0-15,-11 0 16,11 0-1,-11 0-15,11-11 32,1 11-32,-12 0 15,33 0-15,-33 0 16,11 0 0,-11 0-16,-11 0 15,22 0 1,-11 0-16,12 0 15,-12 0-15,11 0 16,0 0 0,-11 0-16,11 0 15,-11 0-15,11 0 16,-11 0 0,12 0-16,-23 0 31,22 0-31,-22 0 15,11 0 1,-11 0-16,0 11 16,22-11-1,-22 0-15,0 0 32,0 0-32,-11 11 31,11-11-31,-22 0 31,-33 0-15,-55 22-1,-12-22-15,-21 22 16,43-22-16,23 0 16,0 0 15,22 0-31,-23 0 0,23 0 15,-11 0-15,11 0 32,11 0-32,-11 0 15,21 0-15,-32 0 16,33 0 0,-33 0-16,11 0 15,0 0 1,-1 0-16,-10 0 15,11 0-15,0 11 16,-11-11 0,-12 22-16,23-22 15,11 11-15,-11-11 16,0 22 0,-12-22-16,34 11 31,-33-11-31,33 0 15,-11 0 1,11 0-16,0 11 16,0-11-1,11 0-15,0 0 16,0 0 0,-12 0 15,35 0 47,-1 0-62,33 0-16,0 0 15,44 0 1,-21 0-16,-1 0 15,22 0-15,-22 0 16,23 0 0,-1 0-16,-22 0 15,23 0-15,-23 0 16,0 0 0,23 0-16,-23 0 15,0 0 1,22-22-16,-32 11 15,10 11-15,0-22 16,-22 22-16,-11 0 16,12 0-1,-23 0-15,11 0 16,0 0 0,-11 0-16,-11 0 31,22 0-31,-11 0 15,11 0 1,-10 0-16,32 0 16,-11 0-1,-22 0-15,33 0 16,-33 0 0,34 0-16,-12 0 15,-22 0 1,11 0-16,11 0 15,-11 0-15,-11 0 16,11 0 0,1 0-16,10 0 15,-11 22 1,-11-22 0,11 11-16,11-11 15,-11 0 1,-22 11-16,12-11 15,-12 0-15,22 0 16,-11 0 0,0 11-16,0-11 15,11 0-15,-22 0 16,11 0 0,-11 0-16,22 0 15,-22 0 1,12 0-16,10 0 15,-22 0-15,33 0 16,-22 0-16,11 0 16,11 0-1,-11 0-15,-10 0 16,32 0 0,-33 0-16,11 0 31,11 0-31,0 0 15,-11 0 1,12 0-16,-12 0 16,-11 0-1,22 0-15,-11 0 16,0 0 0,-11 0-16,11 0 0,-21 0 15,10 0 1,11 0-16,-11 0 15,11 0 1,-11 0-16,11 0 16,0 0-1,-22 0 1,11 0 0,12 0-16,-12 0 15,11 0-15,-11 0 16,11 0-1,-11 0-15,11 0 16,0 0 0,-22 0-16,11 0 15,12 0-15,-23 0 16,0 0 0,11 0-16,0 0 15,-11 0 1,0 0-16,0 0 15,0 0-15,0 0 16,0 0-16,0 0 16,11 0-1,-11 0-15,0 0 32,11 0-32,-11 0 31,12 0-31,-12 0 15,0 0 1,0 0 0,0 0-1,22 0-15,-22 0 16,0 0-16,0 0 16,0 0-1,22 0 1,-22 0-16,0 0 0,11 0 15,-11 0-15,11 0 16,1 0 0,-12 0-16,0 0 31,0 0-15,0 0-1,11 0 1,-11 0 78,0 0-48,0 0 17,0 0 15</inkml:trace>
</inkml:ink>
</file>

<file path=ppt/ink/ink9.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2.58064" units="1/cm"/>
          <inkml:channelProperty channel="Y" name="resolution" value="82.75862" units="1/cm"/>
          <inkml:channelProperty channel="T" name="resolution" value="1" units="1/dev"/>
        </inkml:channelProperties>
      </inkml:inkSource>
      <inkml:timestamp xml:id="ts0" timeString="2018-07-25T17:26:31.603"/>
    </inkml:context>
    <inkml:brush xml:id="br0">
      <inkml:brushProperty name="width" value="0.10583" units="cm"/>
      <inkml:brushProperty name="height" value="0.21167" units="cm"/>
      <inkml:brushProperty name="color" value="#00B0F0"/>
      <inkml:brushProperty name="tip" value="rectangle"/>
      <inkml:brushProperty name="rasterOp" value="maskPen"/>
      <inkml:brushProperty name="fitToCurve" value="1"/>
    </inkml:brush>
  </inkml:definitions>
  <inkml:trace contextRef="#ctx0" brushRef="#br0">148 164 0,'11'0'0,"0"0"31,0 0-15,11 0-1,0 11-15,0-11 16,11 0-16,-10 0 16,10 0-16,-22 0 15,11 0 1,-11 0-16,22 0 15,-22 0 1,11 0-16,-11 0 16,22 0-16,-22 0 15,0 0 1,0 0-16,0 0 16,23 0-16,-23 0 15,0 0 16,0 0-31,0 0 16,11 0-16,-11 0 16,0 0-1,0 0 1,0 0 0,0 0-16,0 0 15,0 0-15,11 0 16,-11 0-1,0 0-15,0 0 16,0 0-16,23 0 16,-23 0-1,0 0-15,11 0 32,11 0-32,-11 0 15,11 0 1,0 0-16,-11 0 15,11 0 1,-10 0-16,10 0 16,-11 0-1,-11 0-15,22 0 0,-11 0 16,11 0 0,0 0-16,-11 0 15,-11 0 1,34 0-16,-12 0 15,-22 0 1,11 0-16,11 0 16,-22 0-16,11 0 15,11 0 1,-22 0-16,11 0 16,11 0-1,-21 0-15,21 0 31,-22 0-31,11 0 16,-11 0-16,0 0 16,22 0-1,-22 0-15,11 0 16,-11 0 0,22 0-16,-22 0 15,11 0-15,1 0 16,-1 0-1,-11 0-15,22 0 16,-22 0-16,11 0 16,-11 0-1,22 0-15,-22 0 32,11 0-32,-11 0 15,11 0 1,-11 0-16,11 0 15,-10 0 1,-1 0-16,22 0 16,-22 0-1,0 0-15,11 0 16,0 0-16,-11 0 16,11 0-1,-11 0-15,22 0 16,-22 0-16,11 0 15,12 0 1,-12 0-16,0 0 16,0 0-16,0 0 15,0 0 1,0 11-16,-11-11 16,22 0-1,-11 0-15,-11 0 31,22 0-31,-21 11 16,-1-11-16,11 0 16,11 23-1,0-23-15,0 11 16,-11 11 0,11-22-16,0 11 15,12 0-15,-34-11 16,22 22-1,-11-22-15,-11 0 16,22 11-16,-22-11 16,11 0-1,-11 0-15,11 0 32,-11 0-32,0 0 15,0 0 1,0 0-16,0 0 15,23 0 1,-23 0-16,11 0 16,11 0-1,-11 0-15,0 0 0,0 0 16,-11 0 0,22 0-16,-11 0 15,12 0 1,-12 0-16,11 0 15,-22 0 1,11 0-16,11 0 16,11 0-16,-33 0 15,22 0 1,-11 0-16,12 0 16,-1 0-1,-11 0-15,-11 0 31,22 0-31,-22 0 16,0 0-16,0 0 16,0 0-1,0 0-15,22 0 16,-22 0-16,11 0 16,12 0-1,-23 0-15,22 0 16,-11 0-1,11 0-15,-11 0 16,-11 0-16,22 0 16,-22 0 359,0 0-360,33-11-15,1 11 16,-1 0 0,11-11-16,-11 11 15,-11 0-15,-11 0 16,34 0-1,-34 0-15,11 0 16,11 0 0,-22 0-16,11 0 15,0 0-15,-11 0 32,12 0-32,-12 0 15,11 0 1,-11 0-16,11 0 15,-22 0 1,22 0-16,-22 0 16,11 0-1,-11 0-15,23 0 16,-23 0-16,11 0 16,11 0-16,-22 0 15,11 0 1,11 0-16,-22 0 15,11 0 1,11-11-16,0 11 16,-10 0-16,10 0 15,-11 0 1,11 0-16,11-22 16,-11 22-16,-11 0 15,33 0 16,-43 0-31,10 0 16,11 0-16,-11 0 16,11 0-1,-22 0-15,22 0 16,-22 0-16,11 0 16,11 0-1,-22 0 1,12 0-16,-12-11 0,22 11 15,-22 0 1,11 0-16,11 0 16,-22 0-1,11 0-15,0 0 32,0 0-32,-11 0 15,22 0 1,-22 0-16,1 0 15,-1 0 1,0 0-16,0 0 16,0 0-1,0 0-15,11 0 0,-11 0 16,0 0 0,0 0-16,0 0 15,0 0 1,0 0 15,-11-11-31,22 11 16,-11 0-1,0 0 63,-11-11-62,11 11 15,-11-12 1,0 1-1,0-11 16,0 11 0,0 0-1,0 0-30,0 0 31,-11 11-47,0 0 31,-11-11-31,11 11 31,0 0-31,0 0 16,0 0 0,0 0-16,0 0 15,-11 0 1,11 0 0,0 0-1,-11 0-15,11 0 31,0 0-31,-23 0 16,23 0-16,0 0 16,-22 0-1,22 0-15,0 0 16,0 0-16,0 0 31,0 0-31,0 0 16,-11 11-16,11-11 0,0 0 15,-11 0 1,11 0-16,-11 11 16,-1-11-1,-10 0-15,22 0 32,-11 11-32,-11-11 15,11 22 1,-11-22-16,0 0 15,11 0 1,11 11-16,-23-11 16,23 0-1,-11 0-15,11 11 0,-22-11 16,22 0 0,-11 0-16,-11 0 15,22 11 1,-11-11-16,-11 0 15,-1 0 1,12 0-16,-11 12 31,11-12-31,-11 0 16,0 0 0,22 0-16,-11 0 15,11 0-15,0 0 16,-11 0-1,11 0-15,0 0 16,-1 0 0,1 0-1,0 0-15,-22 0 16,11 0 0,-22 0-16,11 0 15,0 0-15,-11 0 16,21 0-16,1 0 15,0 0 1,-11 0-16,11 0 16,-11 0-1,22 0-15,-11 0 32,-11 0-32,11 0 15,-12 0 1,23 0-16,-11 0 15,0 0 1,0 0-16,11 0 16,-22 0-1,-11 0-15,22 0 0,-11 0 16,-12 0 0,12 0-16,11 0 15,-11 0 1,11 0-16,-33 0 15,33 0 1,-34 0 0,12 0-1,0 0-15,0 0 16,-22 0 0,10 0-16,34 22 15,-33-22-15,11 0 16,0 0-1,11 0-15,-34 0 16,45 0-16,-33 0 16,11 0-1,22 0 1,-33 0-16,10 0 0,1 0 16,0 0-1,-11 0 1,-11 0-16,-1 0 0,23 0 15,-22 0 17,22 0-32,-22 0 0,21 0 15,-21 0-15,11-11 32,-11 11-32,21 0 15,-21 0 1,22 0-16,-11 0 15,-11 0 1,21 0-16,-21 0 16,22 0-16,0 0 15,-11-11-15,10 11 16,1 0 0,-11 0-16,11 0 15,22 0 1,-34-23-16,34 23 15,-33 0 1,33 0 0,-11-11-1,0 11-15,22 0 16,-11 0-16,-11 0 16,10 0-1,-10 0-15,11 0 16,-11 0-1,11 0-15,-11 0 16,0 0-16,11 0 16,-11 0-1,-12 0-15,1 0 16,0 0 0,-11 0-16,11 0 15,-1 0-15,-10 0 16,33 0-16,-22 0 15,11 0 1,0 0-16,11 0 16,-11 0-1,21 0-15,1 0 32,-11 0-32,11 0 15,-11 0 1,11 0-1,0 0 1,0 0-16,-11 0 16,0 0-16,0 0 15,-11 0-15,11 0 16,-12 0 0,-10 0-16,11 0 15,11 0 1,11 0-16,-22 0 15,22 0 1,0 0 0,0 0-16,-22-11 15,22 11 1,0 0-16,0 0 16,-1 0-1,1 0 16,11-11-31,-11 11 16,11-11 31,0-11 0,0 11 0,0 0 15,0 0-31,0 0-15,11 11 0,0-11-16,12 11 15,-1 0-15,-11 0 16,0 0 0,0 0-1,0 0 1,0 0-1,0 0 1,11 0 0,-11 0-16,11 0 15,-11 0 1,22 0-16,-22 0 16,11 0-1,12 0-15,-12 0 16,-11 0-1,22 0-15,-22 0 16,22 11-16,-22-11 16,11 0-1,11 0-15,-11 22 16,0-22 0,12 0-16,-1 11 15,0-11-15,11 0 16,-11 0-16,11 0 15,0 0 1,-10 0-16,-12 0 16,11 0-1,0 0-15,-11 0 32,-11-22-32,22 22 15,-11 0 1,11 0-16,1-11 15,-23 11 1,22 0-16,0 0 16,0 0-16,-11 0 15,11 0-15,-11 0 16,34 0 0,-34 0-16,22 0 15,11 0 1,-33 0-16,22 0 15,11 0 1,-32 0 0,10 0-1,-11 0-15,33-11 16,-33 11-16,11 0 16,0 0-1,-11 0 1,12-22-16,-23 22 15,11 0-15,11 0 16,11 0-16,-11 0 16,-11 0-1,33-11 1,-32 11-16,32 0 0,-11 0 16,-22 0-1,11 0-15,11 0 16,-11 0-16,-10 0 15,10-22 1,0 22-16,-11 0 16,-11 0-1,0 0-15,22 0 32,-22 0-32,0 0 15,0 0 1,22 0-16,-22 0 15,0 0-15,12 0 16,10 0 0,0 0-16,-22 0 15,11 0-15,11 0 16,-11 0 0,11 0-16,-11 0 15,11 0 1,-10 0-16,10 0 15,0 0 1,-11 0 0,-11 0-16,0 0 15,22 0 1,-22 0-16,0 0 16,11 0-1,0 0-15,-11 0 16,0 0-1,1 0-15,-1 0 16,0 0-16,0 0 16,11 0-16,0 0 15,-11 0 1,0 0-16,22 0 16,-11 0-1,11 0-15,-11 0 16,11 0-16,1 0 15,-12 0 1,11 0-16,-11 0 16,11 0-1,-22 0-15,11 0 32,11 0-32,-11 0 15,34 0-15,-34 0 16,33 0-1,-33 0-15,11 0 16,-11 11 0,11-11-16,-22 0 15,11 0-15,1 11 16,-1-11 0,-11 0-16,22 0 15,-22 0 1,11 11-16,-11-11 15,22 0 1,-22 0 0,11 0-16,-11 11 15,11-11 1,0 0-16,-10 0 16,-1 11-1,22-11-15,-11 0 16,-11 0-1,22 0-15,0 22 16,-22-22-16,11 0 16,11 0-16,-11 11 31,12-11-31,-1 0 16,-22 11-1,11-11-15,11 0 16,-22 0-1,11 0-15,11 0 16,-11 0 0,-11 0-16,22 0 15,-10 0 1,-1 0-16,0 0 16,11 0-16,-22 0 15,11 0-15,11 0 16,-11 0-1,11 0-15,-11 0 16,1 0 0,-1 0-16,0 0 15,11 0-15,-22 0 16,22 0 0,-22 0-16,0 0 15,11 0 1,-11 0-16,11 0 15,-11 0 1,0 0 0,0 0-16,12 0 15,-1 0 1,-11 0-16,11 0 16,-11 0-1,0 11-15,22-11 16,-22 0-1,11 0-15,11 0 0,0 22 16,-11-22 0,12 0-16,-12 0 15,33 0 1,-33 0-16,11 0 16,11 0-1,-11 0 1,-11-11-1,12 11-15,-23 0 16,0 0 0,0-11-16,0 11 15,11 0 1,-11 0 15,0 0-15,0 0-1,0 0 1,0 0 0,0 0-1,0 0-15,11 0 32,-11 0-32,0 0 15,0 0 1,0 0-16,0 0 15,1 0-15,10 0 32,-11 0-32,0 0 31,0 0 0,0 0-15,0 22-1,0-22 17,11 0 15,-11 0-1,0 0 1,0 0 0,-11 11-16,0 0 16,-33 0-47,0 23 16,-11-1 0,-23-11-16,12-11 15,11-11 1,-22 22-16,22-22 15,-1 0-15,-10 0 32,11 0-32,0 0 15,-11 0 1,10 0-16,23 0 16,-11 0-1,0 0-15,-11 0 16,22 0-1,-33 0-15,10 0 0,1 0 16,0 0 0,-11-11-16,11 11 15,-12-11 1,1 11-16,0 0 16,11 0-1,0 0 1,-12-22-1,12 22-15,11 0 16,-11 0 0,22 0-16,-33 0 15,33 0 1,-23 0-16,-10 0 16,11 0-16,0 0 15,-11 0-15,10 0 16,1 0-1,0 0 1,-11 0-16,11 0 16,0 0-16,-23 0 15,23 0-15,-22 0 16,11 0 0,-12 0-16,23 0 15,-22 0 1,22 0-16,-22 0 15,21 0 1,-21 0 0,11 0-16,11 0 15,0 0 1,-23 0-16,1 0 16,22 0-1,-22 0-15,-1 0 16,-21 0-1,22 0-15,-1 0 16,-21 0-16,22 0 16,-23 0-1,23 0 1,-22 0-16,22 0 16,-1 0-16,1 0 15,11-11 1,-11 11-1,21 0-15,1 0 16,-11-22 0,33 22-16,-22 0 15,-11 0 1,10 0-16,23 0 16,-33 0-16,33 0 15,-33 0 1,33 0-16,-11 0 15,10 0-15,-32 0 16,33 0 0,-22 0-16,-11 0 15,11 0-15,-1 0 16,12 0 0,-11 0-16,0 0 15,-11 0 1,11 0-16,21 0 15,-32 0 1,33 0 0,-11 0-1,11 0-15,-11 0 16,11 0-16,0 0 16,0 0-1,-12 0-15,12 0 16,-11 0-1,11 0-15,11 0 16,-22 0-16,22 0 31,0 0-31,0 0 32,0 0-1,0 0 0,-11 0 0,11 0-15,0 0-16,0 0 16,-1 0-16,1 0 15,-22 0-15,22 0 16,0 0-1,0 0 1,0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C46F8-1FCC-6A47-AA3A-F2A042B41DA9}" type="datetimeFigureOut">
              <a:rPr lang="en-US" smtClean="0"/>
              <a:t>1/10/2019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DCAF6-DE6B-B747-8A48-57C50A74AE29}" type="slidenum">
              <a:rPr lang="en-US" smtClean="0"/>
              <a:t>‹#›</a:t>
            </a:fld>
            <a:endParaRPr lang="en-US" dirty="0"/>
          </a:p>
        </p:txBody>
      </p:sp>
    </p:spTree>
    <p:extLst>
      <p:ext uri="{BB962C8B-B14F-4D97-AF65-F5344CB8AC3E}">
        <p14:creationId xmlns:p14="http://schemas.microsoft.com/office/powerpoint/2010/main" val="544525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4</a:t>
            </a:fld>
            <a:endParaRPr lang="en-US" dirty="0"/>
          </a:p>
        </p:txBody>
      </p:sp>
    </p:spTree>
    <p:extLst>
      <p:ext uri="{BB962C8B-B14F-4D97-AF65-F5344CB8AC3E}">
        <p14:creationId xmlns:p14="http://schemas.microsoft.com/office/powerpoint/2010/main" val="2976671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22</a:t>
            </a:fld>
            <a:endParaRPr lang="en-US" dirty="0"/>
          </a:p>
        </p:txBody>
      </p:sp>
    </p:spTree>
    <p:extLst>
      <p:ext uri="{BB962C8B-B14F-4D97-AF65-F5344CB8AC3E}">
        <p14:creationId xmlns:p14="http://schemas.microsoft.com/office/powerpoint/2010/main" val="2257936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r>
              <a:rPr lang="en-US" baseline="0" dirty="0"/>
              <a:t> from 2.30 to 3.55</a:t>
            </a:r>
          </a:p>
          <a:p>
            <a:endParaRPr lang="en-US" baseline="0" dirty="0"/>
          </a:p>
        </p:txBody>
      </p:sp>
      <p:sp>
        <p:nvSpPr>
          <p:cNvPr id="4" name="Slide Number Placeholder 3"/>
          <p:cNvSpPr>
            <a:spLocks noGrp="1"/>
          </p:cNvSpPr>
          <p:nvPr>
            <p:ph type="sldNum" sz="quarter" idx="10"/>
          </p:nvPr>
        </p:nvSpPr>
        <p:spPr/>
        <p:txBody>
          <a:bodyPr/>
          <a:lstStyle/>
          <a:p>
            <a:fld id="{E0FDCAF6-DE6B-B747-8A48-57C50A74AE29}" type="slidenum">
              <a:rPr lang="en-US" smtClean="0"/>
              <a:t>23</a:t>
            </a:fld>
            <a:endParaRPr lang="en-US" dirty="0"/>
          </a:p>
        </p:txBody>
      </p:sp>
    </p:spTree>
    <p:extLst>
      <p:ext uri="{BB962C8B-B14F-4D97-AF65-F5344CB8AC3E}">
        <p14:creationId xmlns:p14="http://schemas.microsoft.com/office/powerpoint/2010/main" val="2052534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Himmele</a:t>
            </a:r>
            <a:r>
              <a:rPr lang="en-US" dirty="0"/>
              <a:t>, W., &amp; </a:t>
            </a:r>
            <a:r>
              <a:rPr lang="en-US" dirty="0" err="1"/>
              <a:t>Himmele</a:t>
            </a:r>
            <a:r>
              <a:rPr lang="en-US" dirty="0"/>
              <a:t>, P. (2012). How to know what students know: Total participation techniques get all students engaged with content, giving teachers feedback about what they know. </a:t>
            </a:r>
            <a:r>
              <a:rPr lang="en-US" i="1" dirty="0"/>
              <a:t>Educational Leadership. </a:t>
            </a:r>
            <a:r>
              <a:rPr lang="en-US" dirty="0"/>
              <a:t>58-62.</a:t>
            </a:r>
          </a:p>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24</a:t>
            </a:fld>
            <a:endParaRPr lang="en-US" dirty="0"/>
          </a:p>
        </p:txBody>
      </p:sp>
    </p:spTree>
    <p:extLst>
      <p:ext uri="{BB962C8B-B14F-4D97-AF65-F5344CB8AC3E}">
        <p14:creationId xmlns:p14="http://schemas.microsoft.com/office/powerpoint/2010/main" val="1761418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26</a:t>
            </a:fld>
            <a:endParaRPr lang="en-US" dirty="0"/>
          </a:p>
        </p:txBody>
      </p:sp>
    </p:spTree>
    <p:extLst>
      <p:ext uri="{BB962C8B-B14F-4D97-AF65-F5344CB8AC3E}">
        <p14:creationId xmlns:p14="http://schemas.microsoft.com/office/powerpoint/2010/main" val="1671347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29</a:t>
            </a:fld>
            <a:endParaRPr lang="en-US" dirty="0"/>
          </a:p>
        </p:txBody>
      </p:sp>
    </p:spTree>
    <p:extLst>
      <p:ext uri="{BB962C8B-B14F-4D97-AF65-F5344CB8AC3E}">
        <p14:creationId xmlns:p14="http://schemas.microsoft.com/office/powerpoint/2010/main" val="711112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30</a:t>
            </a:fld>
            <a:endParaRPr lang="en-US" dirty="0"/>
          </a:p>
        </p:txBody>
      </p:sp>
    </p:spTree>
    <p:extLst>
      <p:ext uri="{BB962C8B-B14F-4D97-AF65-F5344CB8AC3E}">
        <p14:creationId xmlns:p14="http://schemas.microsoft.com/office/powerpoint/2010/main" val="2212306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31</a:t>
            </a:fld>
            <a:endParaRPr lang="en-US" dirty="0"/>
          </a:p>
        </p:txBody>
      </p:sp>
    </p:spTree>
    <p:extLst>
      <p:ext uri="{BB962C8B-B14F-4D97-AF65-F5344CB8AC3E}">
        <p14:creationId xmlns:p14="http://schemas.microsoft.com/office/powerpoint/2010/main" val="3771654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32</a:t>
            </a:fld>
            <a:endParaRPr lang="en-US" dirty="0"/>
          </a:p>
        </p:txBody>
      </p:sp>
    </p:spTree>
    <p:extLst>
      <p:ext uri="{BB962C8B-B14F-4D97-AF65-F5344CB8AC3E}">
        <p14:creationId xmlns:p14="http://schemas.microsoft.com/office/powerpoint/2010/main" val="413273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33</a:t>
            </a:fld>
            <a:endParaRPr lang="en-US" dirty="0"/>
          </a:p>
        </p:txBody>
      </p:sp>
    </p:spTree>
    <p:extLst>
      <p:ext uri="{BB962C8B-B14F-4D97-AF65-F5344CB8AC3E}">
        <p14:creationId xmlns:p14="http://schemas.microsoft.com/office/powerpoint/2010/main" val="2433609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34</a:t>
            </a:fld>
            <a:endParaRPr lang="en-US" dirty="0"/>
          </a:p>
        </p:txBody>
      </p:sp>
    </p:spTree>
    <p:extLst>
      <p:ext uri="{BB962C8B-B14F-4D97-AF65-F5344CB8AC3E}">
        <p14:creationId xmlns:p14="http://schemas.microsoft.com/office/powerpoint/2010/main" val="901662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6</a:t>
            </a:fld>
            <a:endParaRPr lang="en-US" dirty="0"/>
          </a:p>
        </p:txBody>
      </p:sp>
    </p:spTree>
    <p:extLst>
      <p:ext uri="{BB962C8B-B14F-4D97-AF65-F5344CB8AC3E}">
        <p14:creationId xmlns:p14="http://schemas.microsoft.com/office/powerpoint/2010/main" val="275799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35</a:t>
            </a:fld>
            <a:endParaRPr lang="en-US" dirty="0"/>
          </a:p>
        </p:txBody>
      </p:sp>
    </p:spTree>
    <p:extLst>
      <p:ext uri="{BB962C8B-B14F-4D97-AF65-F5344CB8AC3E}">
        <p14:creationId xmlns:p14="http://schemas.microsoft.com/office/powerpoint/2010/main" val="3389152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36</a:t>
            </a:fld>
            <a:endParaRPr lang="en-US" dirty="0"/>
          </a:p>
        </p:txBody>
      </p:sp>
    </p:spTree>
    <p:extLst>
      <p:ext uri="{BB962C8B-B14F-4D97-AF65-F5344CB8AC3E}">
        <p14:creationId xmlns:p14="http://schemas.microsoft.com/office/powerpoint/2010/main" val="1730419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60</a:t>
            </a:fld>
            <a:endParaRPr lang="en-US" dirty="0"/>
          </a:p>
        </p:txBody>
      </p:sp>
    </p:spTree>
    <p:extLst>
      <p:ext uri="{BB962C8B-B14F-4D97-AF65-F5344CB8AC3E}">
        <p14:creationId xmlns:p14="http://schemas.microsoft.com/office/powerpoint/2010/main" val="901730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FDCAF6-DE6B-B747-8A48-57C50A74A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194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FDCAF6-DE6B-B747-8A48-57C50A74A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096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FDCAF6-DE6B-B747-8A48-57C50A74A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299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FDCAF6-DE6B-B747-8A48-57C50A74A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561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66</a:t>
            </a:fld>
            <a:endParaRPr lang="en-US" dirty="0"/>
          </a:p>
        </p:txBody>
      </p:sp>
    </p:spTree>
    <p:extLst>
      <p:ext uri="{BB962C8B-B14F-4D97-AF65-F5344CB8AC3E}">
        <p14:creationId xmlns:p14="http://schemas.microsoft.com/office/powerpoint/2010/main" val="2888835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a:t>
            </a:r>
            <a:r>
              <a:rPr lang="en-US" baseline="0" dirty="0"/>
              <a:t> at 0:42 - </a:t>
            </a:r>
            <a:r>
              <a:rPr lang="en-US" dirty="0"/>
              <a:t>Play</a:t>
            </a:r>
            <a:r>
              <a:rPr lang="en-US" baseline="0" dirty="0"/>
              <a:t> until 4:10</a:t>
            </a:r>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67</a:t>
            </a:fld>
            <a:endParaRPr lang="en-US" dirty="0"/>
          </a:p>
        </p:txBody>
      </p:sp>
    </p:spTree>
    <p:extLst>
      <p:ext uri="{BB962C8B-B14F-4D97-AF65-F5344CB8AC3E}">
        <p14:creationId xmlns:p14="http://schemas.microsoft.com/office/powerpoint/2010/main" val="1104474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74</a:t>
            </a:fld>
            <a:endParaRPr lang="en-US" dirty="0"/>
          </a:p>
        </p:txBody>
      </p:sp>
    </p:spTree>
    <p:extLst>
      <p:ext uri="{BB962C8B-B14F-4D97-AF65-F5344CB8AC3E}">
        <p14:creationId xmlns:p14="http://schemas.microsoft.com/office/powerpoint/2010/main" val="423609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7</a:t>
            </a:fld>
            <a:endParaRPr lang="en-US" dirty="0"/>
          </a:p>
        </p:txBody>
      </p:sp>
    </p:spTree>
    <p:extLst>
      <p:ext uri="{BB962C8B-B14F-4D97-AF65-F5344CB8AC3E}">
        <p14:creationId xmlns:p14="http://schemas.microsoft.com/office/powerpoint/2010/main" val="1210860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80</a:t>
            </a:fld>
            <a:endParaRPr lang="en-US" dirty="0"/>
          </a:p>
        </p:txBody>
      </p:sp>
    </p:spTree>
    <p:extLst>
      <p:ext uri="{BB962C8B-B14F-4D97-AF65-F5344CB8AC3E}">
        <p14:creationId xmlns:p14="http://schemas.microsoft.com/office/powerpoint/2010/main" val="2268320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81</a:t>
            </a:fld>
            <a:endParaRPr lang="en-US" dirty="0"/>
          </a:p>
        </p:txBody>
      </p:sp>
    </p:spTree>
    <p:extLst>
      <p:ext uri="{BB962C8B-B14F-4D97-AF65-F5344CB8AC3E}">
        <p14:creationId xmlns:p14="http://schemas.microsoft.com/office/powerpoint/2010/main" val="3549146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83</a:t>
            </a:fld>
            <a:endParaRPr lang="en-US" dirty="0"/>
          </a:p>
        </p:txBody>
      </p:sp>
    </p:spTree>
    <p:extLst>
      <p:ext uri="{BB962C8B-B14F-4D97-AF65-F5344CB8AC3E}">
        <p14:creationId xmlns:p14="http://schemas.microsoft.com/office/powerpoint/2010/main" val="1609244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116</a:t>
            </a:fld>
            <a:endParaRPr lang="en-US" dirty="0"/>
          </a:p>
        </p:txBody>
      </p:sp>
    </p:spTree>
    <p:extLst>
      <p:ext uri="{BB962C8B-B14F-4D97-AF65-F5344CB8AC3E}">
        <p14:creationId xmlns:p14="http://schemas.microsoft.com/office/powerpoint/2010/main" val="1614355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117</a:t>
            </a:fld>
            <a:endParaRPr lang="en-US" dirty="0"/>
          </a:p>
        </p:txBody>
      </p:sp>
    </p:spTree>
    <p:extLst>
      <p:ext uri="{BB962C8B-B14F-4D97-AF65-F5344CB8AC3E}">
        <p14:creationId xmlns:p14="http://schemas.microsoft.com/office/powerpoint/2010/main" val="2333938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186</a:t>
            </a:fld>
            <a:endParaRPr lang="en-US" dirty="0"/>
          </a:p>
        </p:txBody>
      </p:sp>
    </p:spTree>
    <p:extLst>
      <p:ext uri="{BB962C8B-B14F-4D97-AF65-F5344CB8AC3E}">
        <p14:creationId xmlns:p14="http://schemas.microsoft.com/office/powerpoint/2010/main" val="2176778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207</a:t>
            </a:fld>
            <a:endParaRPr lang="en-US" dirty="0"/>
          </a:p>
        </p:txBody>
      </p:sp>
    </p:spTree>
    <p:extLst>
      <p:ext uri="{BB962C8B-B14F-4D97-AF65-F5344CB8AC3E}">
        <p14:creationId xmlns:p14="http://schemas.microsoft.com/office/powerpoint/2010/main" val="3714231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216</a:t>
            </a:fld>
            <a:endParaRPr lang="en-US" dirty="0"/>
          </a:p>
        </p:txBody>
      </p:sp>
    </p:spTree>
    <p:extLst>
      <p:ext uri="{BB962C8B-B14F-4D97-AF65-F5344CB8AC3E}">
        <p14:creationId xmlns:p14="http://schemas.microsoft.com/office/powerpoint/2010/main" val="1157600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put it all together!</a:t>
            </a:r>
          </a:p>
        </p:txBody>
      </p:sp>
      <p:sp>
        <p:nvSpPr>
          <p:cNvPr id="4" name="Slide Number Placeholder 3"/>
          <p:cNvSpPr>
            <a:spLocks noGrp="1"/>
          </p:cNvSpPr>
          <p:nvPr>
            <p:ph type="sldNum" sz="quarter" idx="10"/>
          </p:nvPr>
        </p:nvSpPr>
        <p:spPr/>
        <p:txBody>
          <a:bodyPr/>
          <a:lstStyle/>
          <a:p>
            <a:fld id="{E0FDCAF6-DE6B-B747-8A48-57C50A74AE29}" type="slidenum">
              <a:rPr lang="en-US" smtClean="0"/>
              <a:t>225</a:t>
            </a:fld>
            <a:endParaRPr lang="en-US" dirty="0"/>
          </a:p>
        </p:txBody>
      </p:sp>
    </p:spTree>
    <p:extLst>
      <p:ext uri="{BB962C8B-B14F-4D97-AF65-F5344CB8AC3E}">
        <p14:creationId xmlns:p14="http://schemas.microsoft.com/office/powerpoint/2010/main" val="3026597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229</a:t>
            </a:fld>
            <a:endParaRPr lang="en-US" dirty="0"/>
          </a:p>
        </p:txBody>
      </p:sp>
    </p:spTree>
    <p:extLst>
      <p:ext uri="{BB962C8B-B14F-4D97-AF65-F5344CB8AC3E}">
        <p14:creationId xmlns:p14="http://schemas.microsoft.com/office/powerpoint/2010/main" val="42384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8</a:t>
            </a:fld>
            <a:endParaRPr lang="en-US" dirty="0"/>
          </a:p>
        </p:txBody>
      </p:sp>
    </p:spTree>
    <p:extLst>
      <p:ext uri="{BB962C8B-B14F-4D97-AF65-F5344CB8AC3E}">
        <p14:creationId xmlns:p14="http://schemas.microsoft.com/office/powerpoint/2010/main" val="2715588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238</a:t>
            </a:fld>
            <a:endParaRPr lang="en-US" dirty="0"/>
          </a:p>
        </p:txBody>
      </p:sp>
    </p:spTree>
    <p:extLst>
      <p:ext uri="{BB962C8B-B14F-4D97-AF65-F5344CB8AC3E}">
        <p14:creationId xmlns:p14="http://schemas.microsoft.com/office/powerpoint/2010/main" val="2654720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10</a:t>
            </a:fld>
            <a:endParaRPr lang="en-US" dirty="0"/>
          </a:p>
        </p:txBody>
      </p:sp>
    </p:spTree>
    <p:extLst>
      <p:ext uri="{BB962C8B-B14F-4D97-AF65-F5344CB8AC3E}">
        <p14:creationId xmlns:p14="http://schemas.microsoft.com/office/powerpoint/2010/main" val="1843854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16</a:t>
            </a:fld>
            <a:endParaRPr lang="en-US" dirty="0"/>
          </a:p>
        </p:txBody>
      </p:sp>
    </p:spTree>
    <p:extLst>
      <p:ext uri="{BB962C8B-B14F-4D97-AF65-F5344CB8AC3E}">
        <p14:creationId xmlns:p14="http://schemas.microsoft.com/office/powerpoint/2010/main" val="2561107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0FDCAF6-DE6B-B747-8A48-57C50A74AE29}" type="slidenum">
              <a:rPr lang="en-US" smtClean="0"/>
              <a:t>19</a:t>
            </a:fld>
            <a:endParaRPr lang="en-US" dirty="0"/>
          </a:p>
        </p:txBody>
      </p:sp>
    </p:spTree>
    <p:extLst>
      <p:ext uri="{BB962C8B-B14F-4D97-AF65-F5344CB8AC3E}">
        <p14:creationId xmlns:p14="http://schemas.microsoft.com/office/powerpoint/2010/main" val="3265869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0FDCAF6-DE6B-B747-8A48-57C50A74AE29}" type="slidenum">
              <a:rPr lang="en-US" smtClean="0"/>
              <a:t>20</a:t>
            </a:fld>
            <a:endParaRPr lang="en-US" dirty="0"/>
          </a:p>
        </p:txBody>
      </p:sp>
    </p:spTree>
    <p:extLst>
      <p:ext uri="{BB962C8B-B14F-4D97-AF65-F5344CB8AC3E}">
        <p14:creationId xmlns:p14="http://schemas.microsoft.com/office/powerpoint/2010/main" val="4292644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r>
              <a:rPr lang="en-US" baseline="0" dirty="0"/>
              <a:t> from 2.30 to 3.55</a:t>
            </a:r>
          </a:p>
          <a:p>
            <a:endParaRPr lang="en-US" baseline="0" dirty="0"/>
          </a:p>
        </p:txBody>
      </p:sp>
      <p:sp>
        <p:nvSpPr>
          <p:cNvPr id="4" name="Slide Number Placeholder 3"/>
          <p:cNvSpPr>
            <a:spLocks noGrp="1"/>
          </p:cNvSpPr>
          <p:nvPr>
            <p:ph type="sldNum" sz="quarter" idx="10"/>
          </p:nvPr>
        </p:nvSpPr>
        <p:spPr/>
        <p:txBody>
          <a:bodyPr/>
          <a:lstStyle/>
          <a:p>
            <a:fld id="{E0FDCAF6-DE6B-B747-8A48-57C50A74AE29}" type="slidenum">
              <a:rPr lang="en-US" smtClean="0"/>
              <a:t>21</a:t>
            </a:fld>
            <a:endParaRPr lang="en-US" dirty="0"/>
          </a:p>
        </p:txBody>
      </p:sp>
    </p:spTree>
    <p:extLst>
      <p:ext uri="{BB962C8B-B14F-4D97-AF65-F5344CB8AC3E}">
        <p14:creationId xmlns:p14="http://schemas.microsoft.com/office/powerpoint/2010/main" val="3878169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grpSp>
        <p:nvGrpSpPr>
          <p:cNvPr id="6" name="Group 5"/>
          <p:cNvGrpSpPr/>
          <p:nvPr userDrawn="1"/>
        </p:nvGrpSpPr>
        <p:grpSpPr>
          <a:xfrm>
            <a:off x="-1277796" y="-394249"/>
            <a:ext cx="11699593"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9" name="Group 8"/>
            <p:cNvGrpSpPr/>
            <p:nvPr/>
          </p:nvGrpSpPr>
          <p:grpSpPr>
            <a:xfrm>
              <a:off x="-930710" y="-186249"/>
              <a:ext cx="11005420" cy="718056"/>
              <a:chOff x="-584499" y="-186249"/>
              <a:chExt cx="11005420" cy="718056"/>
            </a:xfrm>
            <a:grpFill/>
          </p:grpSpPr>
          <p:sp>
            <p:nvSpPr>
              <p:cNvPr id="199" name="Hexagon 19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3" name="Hexagon 20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2" name="Group 11"/>
            <p:cNvGrpSpPr/>
            <p:nvPr/>
          </p:nvGrpSpPr>
          <p:grpSpPr>
            <a:xfrm>
              <a:off x="-1276075" y="442161"/>
              <a:ext cx="11005420" cy="718056"/>
              <a:chOff x="-584499" y="-186249"/>
              <a:chExt cx="11005420" cy="718056"/>
            </a:xfrm>
            <a:grpFill/>
          </p:grpSpPr>
          <p:sp>
            <p:nvSpPr>
              <p:cNvPr id="183" name="Hexagon 18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7" name="Hexagon 18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3" name="Group 12"/>
            <p:cNvGrpSpPr/>
            <p:nvPr/>
          </p:nvGrpSpPr>
          <p:grpSpPr>
            <a:xfrm>
              <a:off x="-930710" y="1070570"/>
              <a:ext cx="11005420" cy="718056"/>
              <a:chOff x="-584499" y="-186249"/>
              <a:chExt cx="11005420" cy="718056"/>
            </a:xfrm>
            <a:grpFill/>
          </p:grpSpPr>
          <p:sp>
            <p:nvSpPr>
              <p:cNvPr id="167" name="Hexagon 16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1" name="Hexagon 17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4" name="Group 13"/>
            <p:cNvGrpSpPr/>
            <p:nvPr/>
          </p:nvGrpSpPr>
          <p:grpSpPr>
            <a:xfrm>
              <a:off x="-1276075" y="1698980"/>
              <a:ext cx="11005420" cy="718056"/>
              <a:chOff x="-584499" y="-186249"/>
              <a:chExt cx="11005420" cy="718056"/>
            </a:xfrm>
            <a:grpFill/>
          </p:grpSpPr>
          <p:sp>
            <p:nvSpPr>
              <p:cNvPr id="151" name="Hexagon 15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5" name="Hexagon 15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5" name="Group 14"/>
            <p:cNvGrpSpPr/>
            <p:nvPr/>
          </p:nvGrpSpPr>
          <p:grpSpPr>
            <a:xfrm>
              <a:off x="-928967" y="2324633"/>
              <a:ext cx="11005420" cy="718056"/>
              <a:chOff x="-584499" y="-186249"/>
              <a:chExt cx="11005420" cy="718056"/>
            </a:xfrm>
            <a:grpFill/>
          </p:grpSpPr>
          <p:sp>
            <p:nvSpPr>
              <p:cNvPr id="135" name="Hexagon 13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9" name="Hexagon 13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4332" y="2953043"/>
              <a:ext cx="11005420" cy="718056"/>
              <a:chOff x="-584499" y="-186249"/>
              <a:chExt cx="11005420" cy="718056"/>
            </a:xfrm>
            <a:grpFill/>
          </p:grpSpPr>
          <p:sp>
            <p:nvSpPr>
              <p:cNvPr id="119" name="Hexagon 11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3" name="Hexagon 12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3587728"/>
              <a:ext cx="11005420" cy="718056"/>
              <a:chOff x="-584499" y="-186249"/>
              <a:chExt cx="11005420" cy="718056"/>
            </a:xfrm>
            <a:grpFill/>
          </p:grpSpPr>
          <p:sp>
            <p:nvSpPr>
              <p:cNvPr id="103" name="Hexagon 1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7" name="Hexagon 1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4216138"/>
              <a:ext cx="11005420" cy="718056"/>
              <a:chOff x="-584499" y="-186249"/>
              <a:chExt cx="11005420" cy="718056"/>
            </a:xfrm>
            <a:grpFill/>
          </p:grpSpPr>
          <p:sp>
            <p:nvSpPr>
              <p:cNvPr id="87" name="Hexagon 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1" name="Hexagon 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30710" y="4835514"/>
              <a:ext cx="11005420" cy="718056"/>
              <a:chOff x="-584499" y="-186249"/>
              <a:chExt cx="11005420" cy="718056"/>
            </a:xfrm>
            <a:grpFill/>
          </p:grpSpPr>
          <p:sp>
            <p:nvSpPr>
              <p:cNvPr id="71" name="Hexagon 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5" name="Hexagon 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6075" y="5463924"/>
              <a:ext cx="11005420" cy="718056"/>
              <a:chOff x="-584499" y="-186249"/>
              <a:chExt cx="11005420" cy="718056"/>
            </a:xfrm>
            <a:grpFill/>
          </p:grpSpPr>
          <p:sp>
            <p:nvSpPr>
              <p:cNvPr id="55" name="Hexagon 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Hexagon 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1623140" y="6071637"/>
              <a:ext cx="11005420" cy="751306"/>
              <a:chOff x="-584499" y="-219499"/>
              <a:chExt cx="11005420" cy="751306"/>
            </a:xfrm>
            <a:grpFill/>
          </p:grpSpPr>
          <p:sp>
            <p:nvSpPr>
              <p:cNvPr id="39" name="Hexagon 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Hexagon 4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6708943"/>
              <a:ext cx="11005420" cy="751306"/>
              <a:chOff x="-584499" y="-219499"/>
              <a:chExt cx="11005420" cy="751306"/>
            </a:xfrm>
            <a:grpFill/>
          </p:grpSpPr>
          <p:sp>
            <p:nvSpPr>
              <p:cNvPr id="23" name="Hexagon 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Hexagon 2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Hexagon 2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Hexagon 2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Hexagon 2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16" name="Rectangle 215"/>
          <p:cNvSpPr/>
          <p:nvPr userDrawn="1"/>
        </p:nvSpPr>
        <p:spPr>
          <a:xfrm rot="5400000">
            <a:off x="298989" y="3380670"/>
            <a:ext cx="904332" cy="9665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18" name="Picture 2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19" name="Picture 2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3" hasCustomPrompt="1"/>
          </p:nvPr>
        </p:nvSpPr>
        <p:spPr>
          <a:xfrm>
            <a:off x="1266487" y="2931753"/>
            <a:ext cx="7423346" cy="914017"/>
          </a:xfrm>
          <a:prstGeom prst="rect">
            <a:avLst/>
          </a:prstGeom>
        </p:spPr>
        <p:txBody>
          <a:bodyPr anchor="ctr">
            <a:normAutofit/>
          </a:bodyPr>
          <a:lstStyle>
            <a:lvl1pPr marL="0" indent="0">
              <a:buNone/>
              <a:defRPr sz="6600" b="1" baseline="0">
                <a:latin typeface="Arial" charset="0"/>
                <a:ea typeface="Arial" charset="0"/>
                <a:cs typeface="Arial" charset="0"/>
              </a:defRPr>
            </a:lvl1pPr>
          </a:lstStyle>
          <a:p>
            <a:pPr marL="285750" marR="0" lvl="0" indent="-285750" algn="l" defTabSz="914400" rtl="0" eaLnBrk="1" fontAlgn="auto" latinLnBrk="0" hangingPunct="1">
              <a:lnSpc>
                <a:spcPct val="90000"/>
              </a:lnSpc>
              <a:spcBef>
                <a:spcPts val="1000"/>
              </a:spcBef>
              <a:spcAft>
                <a:spcPts val="0"/>
              </a:spcAft>
              <a:buClr>
                <a:schemeClr val="accent2">
                  <a:lumMod val="75000"/>
                </a:schemeClr>
              </a:buClr>
              <a:buSzTx/>
              <a:tabLst/>
              <a:defRPr/>
            </a:pPr>
            <a:r>
              <a:rPr lang="en-US" dirty="0"/>
              <a:t>Main Title</a:t>
            </a:r>
          </a:p>
        </p:txBody>
      </p:sp>
      <p:sp>
        <p:nvSpPr>
          <p:cNvPr id="222" name="Content Placeholder 2"/>
          <p:cNvSpPr>
            <a:spLocks noGrp="1"/>
          </p:cNvSpPr>
          <p:nvPr>
            <p:ph sz="quarter" idx="14" hasCustomPrompt="1"/>
          </p:nvPr>
        </p:nvSpPr>
        <p:spPr>
          <a:xfrm>
            <a:off x="1266486" y="3914856"/>
            <a:ext cx="7423343" cy="626941"/>
          </a:xfrm>
          <a:prstGeom prst="rect">
            <a:avLst/>
          </a:prstGeom>
        </p:spPr>
        <p:txBody>
          <a:bodyPr anchor="ctr">
            <a:normAutofit/>
          </a:bodyPr>
          <a:lstStyle>
            <a:lvl1pPr marL="0" indent="0">
              <a:buNone/>
              <a:defRPr sz="4000" b="0" baseline="0">
                <a:latin typeface="Arial" charset="0"/>
                <a:ea typeface="Arial" charset="0"/>
                <a:cs typeface="Arial" charset="0"/>
              </a:defRPr>
            </a:lvl1pPr>
          </a:lstStyle>
          <a:p>
            <a:pPr marL="285750" marR="0" lvl="0" indent="-285750" algn="l" defTabSz="914400" rtl="0" eaLnBrk="1" fontAlgn="auto" latinLnBrk="0" hangingPunct="1">
              <a:lnSpc>
                <a:spcPct val="90000"/>
              </a:lnSpc>
              <a:spcBef>
                <a:spcPts val="1000"/>
              </a:spcBef>
              <a:spcAft>
                <a:spcPts val="0"/>
              </a:spcAft>
              <a:buClr>
                <a:schemeClr val="accent2">
                  <a:lumMod val="75000"/>
                </a:schemeClr>
              </a:buClr>
              <a:buSzTx/>
              <a:tabLst/>
              <a:defRPr/>
            </a:pPr>
            <a:r>
              <a:rPr lang="en-US" dirty="0"/>
              <a:t>Subtitle</a:t>
            </a:r>
          </a:p>
        </p:txBody>
      </p:sp>
      <p:sp>
        <p:nvSpPr>
          <p:cNvPr id="2" name="Title 1">
            <a:extLst>
              <a:ext uri="{FF2B5EF4-FFF2-40B4-BE49-F238E27FC236}">
                <a16:creationId xmlns:a16="http://schemas.microsoft.com/office/drawing/2014/main" id="{CEC5168A-9B25-4256-A3D2-754661CA647A}"/>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82013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part title">
    <p:spTree>
      <p:nvGrpSpPr>
        <p:cNvPr id="1" name=""/>
        <p:cNvGrpSpPr/>
        <p:nvPr/>
      </p:nvGrpSpPr>
      <p:grpSpPr>
        <a:xfrm>
          <a:off x="0" y="0"/>
          <a:ext cx="0" cy="0"/>
          <a:chOff x="0" y="0"/>
          <a:chExt cx="0" cy="0"/>
        </a:xfrm>
      </p:grpSpPr>
      <p:grpSp>
        <p:nvGrpSpPr>
          <p:cNvPr id="220" name="Group 219"/>
          <p:cNvGrpSpPr/>
          <p:nvPr userDrawn="1"/>
        </p:nvGrpSpPr>
        <p:grpSpPr>
          <a:xfrm>
            <a:off x="-1277796" y="-394249"/>
            <a:ext cx="11699593" cy="7646498"/>
            <a:chOff x="-1623140" y="-186249"/>
            <a:chExt cx="11699593" cy="7646498"/>
          </a:xfrm>
          <a:gradFill flip="none" rotWithShape="1">
            <a:gsLst>
              <a:gs pos="97000">
                <a:srgbClr val="202C59">
                  <a:alpha val="45000"/>
                </a:srgbClr>
              </a:gs>
              <a:gs pos="0">
                <a:schemeClr val="bg1">
                  <a:lumMod val="95000"/>
                  <a:lumOff val="5000"/>
                </a:schemeClr>
              </a:gs>
            </a:gsLst>
            <a:lin ang="10800000" scaled="1"/>
            <a:tileRect/>
          </a:gradFill>
        </p:grpSpPr>
        <p:grpSp>
          <p:nvGrpSpPr>
            <p:cNvPr id="221" name="Group 220"/>
            <p:cNvGrpSpPr/>
            <p:nvPr/>
          </p:nvGrpSpPr>
          <p:grpSpPr>
            <a:xfrm>
              <a:off x="-930710" y="-186249"/>
              <a:ext cx="11005420" cy="718056"/>
              <a:chOff x="-584499" y="-186249"/>
              <a:chExt cx="11005420" cy="718056"/>
            </a:xfrm>
            <a:grpFill/>
          </p:grpSpPr>
          <p:sp>
            <p:nvSpPr>
              <p:cNvPr id="409" name="Hexagon 40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0" name="Hexagon 40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1" name="Hexagon 41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2" name="Hexagon 41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3" name="Hexagon 41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4" name="Hexagon 41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5" name="Hexagon 41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6" name="Hexagon 41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7" name="Hexagon 41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8" name="Hexagon 41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9" name="Hexagon 41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0" name="Hexagon 41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1" name="Hexagon 42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2" name="Hexagon 42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3" name="Hexagon 42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4" name="Hexagon 42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2" name="Group 221"/>
            <p:cNvGrpSpPr/>
            <p:nvPr/>
          </p:nvGrpSpPr>
          <p:grpSpPr>
            <a:xfrm>
              <a:off x="-1276075" y="442161"/>
              <a:ext cx="11005420" cy="718056"/>
              <a:chOff x="-584499" y="-186249"/>
              <a:chExt cx="11005420" cy="718056"/>
            </a:xfrm>
            <a:grpFill/>
          </p:grpSpPr>
          <p:sp>
            <p:nvSpPr>
              <p:cNvPr id="393" name="Hexagon 39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4" name="Hexagon 39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5" name="Hexagon 39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6" name="Hexagon 39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7" name="Hexagon 39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8" name="Hexagon 39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9" name="Hexagon 39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0" name="Hexagon 39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1" name="Hexagon 40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2" name="Hexagon 40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3" name="Hexagon 40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4" name="Hexagon 40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5" name="Hexagon 40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6" name="Hexagon 40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7" name="Hexagon 40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8" name="Hexagon 40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3" name="Group 222"/>
            <p:cNvGrpSpPr/>
            <p:nvPr/>
          </p:nvGrpSpPr>
          <p:grpSpPr>
            <a:xfrm>
              <a:off x="-930710" y="1070570"/>
              <a:ext cx="11005420" cy="718056"/>
              <a:chOff x="-584499" y="-186249"/>
              <a:chExt cx="11005420" cy="718056"/>
            </a:xfrm>
            <a:grpFill/>
          </p:grpSpPr>
          <p:sp>
            <p:nvSpPr>
              <p:cNvPr id="377" name="Hexagon 37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8" name="Hexagon 37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9" name="Hexagon 37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0" name="Hexagon 37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1" name="Hexagon 38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2" name="Hexagon 38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3" name="Hexagon 38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4" name="Hexagon 38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5" name="Hexagon 38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6" name="Hexagon 38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7" name="Hexagon 38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8" name="Hexagon 38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9" name="Hexagon 38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0" name="Hexagon 38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1" name="Hexagon 39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2" name="Hexagon 39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4" name="Group 223"/>
            <p:cNvGrpSpPr/>
            <p:nvPr/>
          </p:nvGrpSpPr>
          <p:grpSpPr>
            <a:xfrm>
              <a:off x="-1276075" y="1698980"/>
              <a:ext cx="11005420" cy="718056"/>
              <a:chOff x="-584499" y="-186249"/>
              <a:chExt cx="11005420" cy="718056"/>
            </a:xfrm>
            <a:grpFill/>
          </p:grpSpPr>
          <p:sp>
            <p:nvSpPr>
              <p:cNvPr id="361" name="Hexagon 36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2" name="Hexagon 36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3" name="Hexagon 36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4" name="Hexagon 36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5" name="Hexagon 36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6" name="Hexagon 36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7" name="Hexagon 36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8" name="Hexagon 36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9" name="Hexagon 36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0" name="Hexagon 36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1" name="Hexagon 37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2" name="Hexagon 37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3" name="Hexagon 37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4" name="Hexagon 37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5" name="Hexagon 37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6" name="Hexagon 37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5" name="Group 224"/>
            <p:cNvGrpSpPr/>
            <p:nvPr/>
          </p:nvGrpSpPr>
          <p:grpSpPr>
            <a:xfrm>
              <a:off x="-928967" y="2324633"/>
              <a:ext cx="11005420" cy="718056"/>
              <a:chOff x="-584499" y="-186249"/>
              <a:chExt cx="11005420" cy="718056"/>
            </a:xfrm>
            <a:grpFill/>
          </p:grpSpPr>
          <p:sp>
            <p:nvSpPr>
              <p:cNvPr id="345" name="Hexagon 34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6" name="Hexagon 34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7" name="Hexagon 34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8" name="Hexagon 34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9" name="Hexagon 34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0" name="Hexagon 34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1" name="Hexagon 35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2" name="Hexagon 35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3" name="Hexagon 35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4" name="Hexagon 35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5" name="Hexagon 35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6" name="Hexagon 35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7" name="Hexagon 35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8" name="Hexagon 35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9" name="Hexagon 35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0" name="Hexagon 35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6" name="Group 225"/>
            <p:cNvGrpSpPr/>
            <p:nvPr/>
          </p:nvGrpSpPr>
          <p:grpSpPr>
            <a:xfrm>
              <a:off x="-1274332" y="2953043"/>
              <a:ext cx="11005420" cy="718056"/>
              <a:chOff x="-584499" y="-186249"/>
              <a:chExt cx="11005420" cy="718056"/>
            </a:xfrm>
            <a:grpFill/>
          </p:grpSpPr>
          <p:sp>
            <p:nvSpPr>
              <p:cNvPr id="329" name="Hexagon 32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0" name="Hexagon 32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1" name="Hexagon 33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2" name="Hexagon 33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3" name="Hexagon 33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4" name="Hexagon 33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5" name="Hexagon 33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6" name="Hexagon 33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7" name="Hexagon 33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8" name="Hexagon 33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9" name="Hexagon 33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0" name="Hexagon 33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1" name="Hexagon 34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2" name="Hexagon 34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3" name="Hexagon 34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4" name="Hexagon 34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7" name="Group 226"/>
            <p:cNvGrpSpPr/>
            <p:nvPr/>
          </p:nvGrpSpPr>
          <p:grpSpPr>
            <a:xfrm>
              <a:off x="-930710" y="3587728"/>
              <a:ext cx="11005420" cy="718056"/>
              <a:chOff x="-584499" y="-186249"/>
              <a:chExt cx="11005420" cy="718056"/>
            </a:xfrm>
            <a:grpFill/>
          </p:grpSpPr>
          <p:sp>
            <p:nvSpPr>
              <p:cNvPr id="313" name="Hexagon 31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4" name="Hexagon 31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5" name="Hexagon 31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6" name="Hexagon 31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7" name="Hexagon 31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8" name="Hexagon 31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9" name="Hexagon 31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0" name="Hexagon 31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1" name="Hexagon 32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2" name="Hexagon 32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3" name="Hexagon 32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4" name="Hexagon 32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5" name="Hexagon 32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6" name="Hexagon 32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7" name="Hexagon 32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8" name="Hexagon 32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8" name="Group 227"/>
            <p:cNvGrpSpPr/>
            <p:nvPr/>
          </p:nvGrpSpPr>
          <p:grpSpPr>
            <a:xfrm>
              <a:off x="-1276075" y="4216138"/>
              <a:ext cx="11005420" cy="718056"/>
              <a:chOff x="-584499" y="-186249"/>
              <a:chExt cx="11005420" cy="718056"/>
            </a:xfrm>
            <a:grpFill/>
          </p:grpSpPr>
          <p:sp>
            <p:nvSpPr>
              <p:cNvPr id="297" name="Hexagon 29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8" name="Hexagon 29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9" name="Hexagon 29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0" name="Hexagon 29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1" name="Hexagon 30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2" name="Hexagon 30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3" name="Hexagon 30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4" name="Hexagon 30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5" name="Hexagon 30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6" name="Hexagon 30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7" name="Hexagon 30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8" name="Hexagon 30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9" name="Hexagon 30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0" name="Hexagon 30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1" name="Hexagon 31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2" name="Hexagon 31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9" name="Group 228"/>
            <p:cNvGrpSpPr/>
            <p:nvPr/>
          </p:nvGrpSpPr>
          <p:grpSpPr>
            <a:xfrm>
              <a:off x="-930710" y="4835514"/>
              <a:ext cx="11005420" cy="718056"/>
              <a:chOff x="-584499" y="-186249"/>
              <a:chExt cx="11005420" cy="718056"/>
            </a:xfrm>
            <a:grpFill/>
          </p:grpSpPr>
          <p:sp>
            <p:nvSpPr>
              <p:cNvPr id="281" name="Hexagon 28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2" name="Hexagon 28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3" name="Hexagon 28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4" name="Hexagon 28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5" name="Hexagon 28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6" name="Hexagon 28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7" name="Hexagon 28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8" name="Hexagon 28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9" name="Hexagon 28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0" name="Hexagon 28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1" name="Hexagon 29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2" name="Hexagon 29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3" name="Hexagon 29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4" name="Hexagon 29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5" name="Hexagon 29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6" name="Hexagon 29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0" name="Group 229"/>
            <p:cNvGrpSpPr/>
            <p:nvPr/>
          </p:nvGrpSpPr>
          <p:grpSpPr>
            <a:xfrm>
              <a:off x="-1276075" y="5463924"/>
              <a:ext cx="11005420" cy="718056"/>
              <a:chOff x="-584499" y="-186249"/>
              <a:chExt cx="11005420" cy="718056"/>
            </a:xfrm>
            <a:grpFill/>
          </p:grpSpPr>
          <p:sp>
            <p:nvSpPr>
              <p:cNvPr id="265" name="Hexagon 26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6" name="Hexagon 26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7" name="Hexagon 26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8" name="Hexagon 26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9" name="Hexagon 26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0" name="Hexagon 26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1" name="Hexagon 27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2" name="Hexagon 27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3" name="Hexagon 27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4" name="Hexagon 27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5" name="Hexagon 27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6" name="Hexagon 27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7" name="Hexagon 27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8" name="Hexagon 27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9" name="Hexagon 27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0" name="Hexagon 27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1" name="Group 230"/>
            <p:cNvGrpSpPr/>
            <p:nvPr/>
          </p:nvGrpSpPr>
          <p:grpSpPr>
            <a:xfrm>
              <a:off x="-1623140" y="6071637"/>
              <a:ext cx="11005420" cy="751306"/>
              <a:chOff x="-584499" y="-219499"/>
              <a:chExt cx="11005420" cy="751306"/>
            </a:xfrm>
            <a:grpFill/>
          </p:grpSpPr>
          <p:sp>
            <p:nvSpPr>
              <p:cNvPr id="249" name="Hexagon 24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0" name="Hexagon 24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1" name="Hexagon 250"/>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2" name="Hexagon 251"/>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3" name="Hexagon 252"/>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4" name="Hexagon 253"/>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5" name="Hexagon 254"/>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6" name="Hexagon 255"/>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7" name="Hexagon 256"/>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8" name="Hexagon 257"/>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9" name="Hexagon 258"/>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0" name="Hexagon 259"/>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1" name="Hexagon 260"/>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2" name="Hexagon 261"/>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3" name="Hexagon 262"/>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4" name="Hexagon 26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2" name="Group 231"/>
            <p:cNvGrpSpPr/>
            <p:nvPr/>
          </p:nvGrpSpPr>
          <p:grpSpPr>
            <a:xfrm>
              <a:off x="-1276075" y="6708943"/>
              <a:ext cx="11005420" cy="751306"/>
              <a:chOff x="-584499" y="-219499"/>
              <a:chExt cx="11005420" cy="751306"/>
            </a:xfrm>
            <a:grpFill/>
          </p:grpSpPr>
          <p:sp>
            <p:nvSpPr>
              <p:cNvPr id="233" name="Hexagon 23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4" name="Hexagon 233"/>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5" name="Hexagon 23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6" name="Hexagon 23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7" name="Hexagon 23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8" name="Hexagon 23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9" name="Hexagon 23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0" name="Hexagon 23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1" name="Hexagon 24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2" name="Hexagon 24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3" name="Hexagon 24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4" name="Hexagon 24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5" name="Hexagon 24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6" name="Hexagon 24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7" name="Hexagon 24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8" name="Hexagon 24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18" name="Rectangle 217"/>
          <p:cNvSpPr/>
          <p:nvPr userDrawn="1"/>
        </p:nvSpPr>
        <p:spPr>
          <a:xfrm rot="5400000">
            <a:off x="298989" y="3380671"/>
            <a:ext cx="904332" cy="9665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p:cNvSpPr>
            <a:spLocks noGrp="1"/>
          </p:cNvSpPr>
          <p:nvPr>
            <p:ph sz="quarter" idx="12" hasCustomPrompt="1"/>
          </p:nvPr>
        </p:nvSpPr>
        <p:spPr>
          <a:xfrm>
            <a:off x="1182145" y="2817184"/>
            <a:ext cx="7352025" cy="665162"/>
          </a:xfrm>
          <a:prstGeom prst="rect">
            <a:avLst/>
          </a:prstGeom>
        </p:spPr>
        <p:txBody>
          <a:bodyPr anchor="ctr">
            <a:normAutofit/>
          </a:bodyPr>
          <a:lstStyle>
            <a:lvl1pPr marL="0" indent="0">
              <a:buNone/>
              <a:defRPr sz="3200">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main module title</a:t>
            </a:r>
          </a:p>
        </p:txBody>
      </p:sp>
      <p:sp>
        <p:nvSpPr>
          <p:cNvPr id="215" name="Content Placeholder 2"/>
          <p:cNvSpPr>
            <a:spLocks noGrp="1"/>
          </p:cNvSpPr>
          <p:nvPr>
            <p:ph sz="quarter" idx="14" hasCustomPrompt="1"/>
          </p:nvPr>
        </p:nvSpPr>
        <p:spPr>
          <a:xfrm>
            <a:off x="1182144" y="3433176"/>
            <a:ext cx="7352026" cy="665162"/>
          </a:xfrm>
          <a:prstGeom prst="rect">
            <a:avLst/>
          </a:prstGeom>
        </p:spPr>
        <p:txBody>
          <a:bodyPr anchor="ctr">
            <a:normAutofit/>
          </a:bodyPr>
          <a:lstStyle>
            <a:lvl1pPr marL="0" indent="0">
              <a:buNone/>
              <a:defRPr sz="3200" b="1" baseline="0">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Part #: Add part title as a question</a:t>
            </a:r>
          </a:p>
        </p:txBody>
      </p:sp>
      <p:sp>
        <p:nvSpPr>
          <p:cNvPr id="2" name="Title 1">
            <a:extLst>
              <a:ext uri="{FF2B5EF4-FFF2-40B4-BE49-F238E27FC236}">
                <a16:creationId xmlns:a16="http://schemas.microsoft.com/office/drawing/2014/main" id="{C2534D1F-8C24-44F3-8E2F-B971B906B57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29407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part objectives">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72895"/>
            <a:ext cx="4154488" cy="1512209"/>
          </a:xfrm>
          <a:prstGeom prst="rect">
            <a:avLst/>
          </a:prstGeom>
        </p:spPr>
        <p:txBody>
          <a:bodyPr anchor="ctr" anchorCtr="0">
            <a:sp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part #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9" name="Picture 2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21" name="Picture 2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462470" y="2773436"/>
            <a:ext cx="3380371" cy="1311128"/>
          </a:xfrm>
          <a:prstGeom prst="rect">
            <a:avLst/>
          </a:prstGeom>
        </p:spPr>
        <p:txBody>
          <a:bodyPr anchor="ctr">
            <a:spAutoFit/>
          </a:bodyPr>
          <a:lstStyle>
            <a:lvl1pPr marL="0" indent="0">
              <a:buNone/>
              <a:defRPr sz="4400" b="1">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Part # Objectives</a:t>
            </a:r>
          </a:p>
        </p:txBody>
      </p:sp>
      <p:sp>
        <p:nvSpPr>
          <p:cNvPr id="2" name="Title 1">
            <a:extLst>
              <a:ext uri="{FF2B5EF4-FFF2-40B4-BE49-F238E27FC236}">
                <a16:creationId xmlns:a16="http://schemas.microsoft.com/office/drawing/2014/main" id="{0615E0A4-2F49-4CFB-8924-976EE63952B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t DBI Context">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209" y="628032"/>
            <a:ext cx="3082169" cy="543351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ext Placeholder 226"/>
          <p:cNvSpPr>
            <a:spLocks noGrp="1"/>
          </p:cNvSpPr>
          <p:nvPr>
            <p:ph type="body" sz="quarter" idx="14" hasCustomPrompt="1"/>
          </p:nvPr>
        </p:nvSpPr>
        <p:spPr>
          <a:xfrm>
            <a:off x="575733" y="1685758"/>
            <a:ext cx="4842934" cy="4229197"/>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point of context</a:t>
            </a:r>
          </a:p>
          <a:p>
            <a:pPr lvl="1"/>
            <a:endParaRPr lang="en-US" dirty="0"/>
          </a:p>
        </p:txBody>
      </p:sp>
      <p:sp>
        <p:nvSpPr>
          <p:cNvPr id="15" name="Title 1"/>
          <p:cNvSpPr>
            <a:spLocks noGrp="1"/>
          </p:cNvSpPr>
          <p:nvPr>
            <p:ph type="title" hasCustomPrompt="1"/>
          </p:nvPr>
        </p:nvSpPr>
        <p:spPr>
          <a:xfrm>
            <a:off x="575733" y="423505"/>
            <a:ext cx="4842934"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a:t>This part </a:t>
            </a:r>
            <a:r>
              <a:rPr lang="en-US" dirty="0"/>
              <a:t>in the context of the DBI framework</a:t>
            </a:r>
          </a:p>
        </p:txBody>
      </p:sp>
    </p:spTree>
    <p:extLst>
      <p:ext uri="{BB962C8B-B14F-4D97-AF65-F5344CB8AC3E}">
        <p14:creationId xmlns:p14="http://schemas.microsoft.com/office/powerpoint/2010/main" val="4177959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9" name="Rectangle 8"/>
          <p:cNvSpPr/>
          <p:nvPr userDrawn="1"/>
        </p:nvSpPr>
        <p:spPr>
          <a:xfrm rot="5400000">
            <a:off x="-3312622" y="3312622"/>
            <a:ext cx="6858000" cy="232756"/>
          </a:xfrm>
          <a:prstGeom prst="rect">
            <a:avLst/>
          </a:prstGeom>
          <a:gradFill flip="none" rotWithShape="1">
            <a:gsLst>
              <a:gs pos="0">
                <a:schemeClr val="accent6">
                  <a:lumMod val="60000"/>
                  <a:lumOff val="40000"/>
                </a:schemeClr>
              </a:gs>
              <a:gs pos="100000">
                <a:schemeClr val="accent6">
                  <a:lumMod val="75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 Placeholder 226"/>
          <p:cNvSpPr>
            <a:spLocks noGrp="1"/>
          </p:cNvSpPr>
          <p:nvPr userDrawn="1">
            <p:ph type="body" sz="quarter" idx="13" hasCustomPrompt="1"/>
          </p:nvPr>
        </p:nvSpPr>
        <p:spPr>
          <a:xfrm>
            <a:off x="554476" y="1515946"/>
            <a:ext cx="8204754" cy="4469673"/>
          </a:xfrm>
          <a:prstGeom prst="rect">
            <a:avLst/>
          </a:prstGeom>
        </p:spPr>
        <p:txBody>
          <a:bodyPr wrap="square" anchor="t" anchorCtr="0">
            <a:normAutofit/>
          </a:bodyPr>
          <a:lstStyle>
            <a:lvl1pPr marL="285750" indent="-285750">
              <a:buClr>
                <a:schemeClr val="accent6">
                  <a:lumMod val="60000"/>
                  <a:lumOff val="40000"/>
                </a:schemeClr>
              </a:buClr>
              <a:buFont typeface="Wingdings" charset="2"/>
              <a:buChar char="q"/>
              <a:defRPr sz="2000" baseline="0">
                <a:latin typeface="Arial" charset="0"/>
                <a:ea typeface="Arial" charset="0"/>
                <a:cs typeface="Arial" charset="0"/>
              </a:defRPr>
            </a:lvl1pPr>
            <a:lvl2pPr marL="742950" indent="-285750">
              <a:buClr>
                <a:schemeClr val="accent6">
                  <a:lumMod val="20000"/>
                  <a:lumOff val="80000"/>
                </a:schemeClr>
              </a:buClr>
              <a:buFont typeface="Arial" charset="0"/>
              <a:buChar char="•"/>
              <a:defRPr sz="1800">
                <a:latin typeface="Arial" charset="0"/>
                <a:ea typeface="Arial" charset="0"/>
                <a:cs typeface="Arial" charset="0"/>
              </a:defRPr>
            </a:lvl2pPr>
            <a:lvl3pPr marL="1200150" indent="-285750">
              <a:buClr>
                <a:schemeClr val="accent6">
                  <a:lumMod val="20000"/>
                  <a:lumOff val="80000"/>
                </a:schemeClr>
              </a:buClr>
              <a:buFont typeface="Arial"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 Click to type checklist item</a:t>
            </a:r>
          </a:p>
          <a:p>
            <a:pPr lvl="1"/>
            <a:r>
              <a:rPr lang="en-US" dirty="0"/>
              <a:t>Sub-item for checklist (bullet, not box)</a:t>
            </a:r>
          </a:p>
          <a:p>
            <a:pPr lvl="2"/>
            <a:r>
              <a:rPr lang="en-US" dirty="0"/>
              <a:t>Sub-sub item (use rarely)</a:t>
            </a:r>
          </a:p>
        </p:txBody>
      </p:sp>
      <p:sp>
        <p:nvSpPr>
          <p:cNvPr id="18" name="Title 1"/>
          <p:cNvSpPr>
            <a:spLocks noGrp="1"/>
          </p:cNvSpPr>
          <p:nvPr userDrawn="1">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Checklist: Description</a:t>
            </a: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244901">
            <a:off x="323211" y="540859"/>
            <a:ext cx="601035" cy="484363"/>
          </a:xfrm>
          <a:prstGeom prst="rect">
            <a:avLst/>
          </a:prstGeom>
        </p:spPr>
      </p:pic>
    </p:spTree>
    <p:extLst>
      <p:ext uri="{BB962C8B-B14F-4D97-AF65-F5344CB8AC3E}">
        <p14:creationId xmlns:p14="http://schemas.microsoft.com/office/powerpoint/2010/main" val="159983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 rationale">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Hexagon 13"/>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Text Placeholder 226"/>
          <p:cNvSpPr>
            <a:spLocks noGrp="1"/>
          </p:cNvSpPr>
          <p:nvPr userDrawn="1">
            <p:ph type="body" sz="quarter" idx="13" hasCustomPrompt="1"/>
          </p:nvPr>
        </p:nvSpPr>
        <p:spPr>
          <a:xfrm>
            <a:off x="554476" y="151594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rationale point</a:t>
            </a:r>
          </a:p>
          <a:p>
            <a:pPr lvl="0"/>
            <a:r>
              <a:rPr lang="en-US" dirty="0"/>
              <a:t>If possible, use Ask the Expert video (or get one filmed)</a:t>
            </a:r>
          </a:p>
        </p:txBody>
      </p:sp>
      <p:sp>
        <p:nvSpPr>
          <p:cNvPr id="21" name="Title 1"/>
          <p:cNvSpPr>
            <a:spLocks noGrp="1"/>
          </p:cNvSpPr>
          <p:nvPr userDrawn="1">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Write part rationale title here</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1378" y="453631"/>
            <a:ext cx="416574" cy="667327"/>
          </a:xfrm>
          <a:prstGeom prst="rect">
            <a:avLst/>
          </a:prstGeom>
        </p:spPr>
      </p:pic>
    </p:spTree>
    <p:extLst>
      <p:ext uri="{BB962C8B-B14F-4D97-AF65-F5344CB8AC3E}">
        <p14:creationId xmlns:p14="http://schemas.microsoft.com/office/powerpoint/2010/main" val="1404459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ear explanation">
    <p:spTree>
      <p:nvGrpSpPr>
        <p:cNvPr id="1" name=""/>
        <p:cNvGrpSpPr/>
        <p:nvPr/>
      </p:nvGrpSpPr>
      <p:grpSpPr>
        <a:xfrm>
          <a:off x="0" y="0"/>
          <a:ext cx="0" cy="0"/>
          <a:chOff x="0" y="0"/>
          <a:chExt cx="0" cy="0"/>
        </a:xfrm>
      </p:grpSpPr>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575733" y="324358"/>
            <a:ext cx="8183497"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Click to add </a:t>
            </a:r>
            <a:r>
              <a:rPr lang="en-US"/>
              <a:t>clear explanation</a:t>
            </a:r>
            <a:endParaRPr lang="en-US" dirty="0"/>
          </a:p>
        </p:txBody>
      </p:sp>
    </p:spTree>
    <p:extLst>
      <p:ext uri="{BB962C8B-B14F-4D97-AF65-F5344CB8AC3E}">
        <p14:creationId xmlns:p14="http://schemas.microsoft.com/office/powerpoint/2010/main" val="1025425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nowledge-building workbook activity">
    <p:spTree>
      <p:nvGrpSpPr>
        <p:cNvPr id="1" name=""/>
        <p:cNvGrpSpPr/>
        <p:nvPr/>
      </p:nvGrpSpPr>
      <p:grpSpPr>
        <a:xfrm>
          <a:off x="0" y="0"/>
          <a:ext cx="0" cy="0"/>
          <a:chOff x="0" y="0"/>
          <a:chExt cx="0" cy="0"/>
        </a:xfrm>
      </p:grpSpPr>
      <p:sp>
        <p:nvSpPr>
          <p:cNvPr id="11" name="Rectangle 10"/>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Text Placeholder 226"/>
          <p:cNvSpPr>
            <a:spLocks noGrp="1"/>
          </p:cNvSpPr>
          <p:nvPr>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Workbook Activity #: Activity type (see list)</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737" y="406485"/>
            <a:ext cx="403855" cy="699267"/>
          </a:xfrm>
          <a:prstGeom prst="rect">
            <a:avLst/>
          </a:prstGeom>
        </p:spPr>
      </p:pic>
    </p:spTree>
    <p:extLst>
      <p:ext uri="{BB962C8B-B14F-4D97-AF65-F5344CB8AC3E}">
        <p14:creationId xmlns:p14="http://schemas.microsoft.com/office/powerpoint/2010/main" val="563589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nowledge-building discussion activity">
    <p:spTree>
      <p:nvGrpSpPr>
        <p:cNvPr id="1" name=""/>
        <p:cNvGrpSpPr/>
        <p:nvPr/>
      </p:nvGrpSpPr>
      <p:grpSpPr>
        <a:xfrm>
          <a:off x="0" y="0"/>
          <a:ext cx="0" cy="0"/>
          <a:chOff x="0" y="0"/>
          <a:chExt cx="0" cy="0"/>
        </a:xfrm>
      </p:grpSpPr>
      <p:sp>
        <p:nvSpPr>
          <p:cNvPr id="17" name="Rectangle 16"/>
          <p:cNvSpPr/>
          <p:nvPr userDrawn="1"/>
        </p:nvSpPr>
        <p:spPr>
          <a:xfrm rot="5400000">
            <a:off x="-3312622" y="3312622"/>
            <a:ext cx="6858000" cy="232756"/>
          </a:xfrm>
          <a:prstGeom prst="rect">
            <a:avLst/>
          </a:prstGeom>
          <a:gradFill flip="none" rotWithShape="1">
            <a:gsLst>
              <a:gs pos="100000">
                <a:srgbClr val="386150"/>
              </a:gs>
              <a:gs pos="0">
                <a:srgbClr val="7A9F95"/>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9" name="Text Placeholder 226"/>
          <p:cNvSpPr>
            <a:spLocks noGrp="1"/>
          </p:cNvSpPr>
          <p:nvPr>
            <p:ph type="body" sz="quarter" idx="14" hasCustomPrompt="1"/>
          </p:nvPr>
        </p:nvSpPr>
        <p:spPr>
          <a:xfrm>
            <a:off x="575733" y="1709508"/>
            <a:ext cx="4164709" cy="4352038"/>
          </a:xfrm>
          <a:prstGeom prst="rect">
            <a:avLst/>
          </a:prstGeom>
        </p:spPr>
        <p:txBody>
          <a:bodyPr wrap="square" anchor="t" anchorCtr="0">
            <a:normAutofit/>
          </a:bodyPr>
          <a:lstStyle>
            <a:lvl1pPr marL="285750" indent="-285750">
              <a:buClr>
                <a:srgbClr val="94B9AF"/>
              </a:buClr>
              <a:buFont typeface="AppleSymbols" charset="0"/>
              <a:buChar char="⎔"/>
              <a:defRPr sz="2000" baseline="0">
                <a:solidFill>
                  <a:schemeClr val="tx1"/>
                </a:solidFill>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Describe the goal for the discussion board</a:t>
            </a:r>
          </a:p>
          <a:p>
            <a:pPr lvl="0"/>
            <a:r>
              <a:rPr lang="en-US" dirty="0"/>
              <a:t>Provide specific guidelines</a:t>
            </a:r>
          </a:p>
          <a:p>
            <a:pPr lvl="0"/>
            <a:r>
              <a:rPr lang="en-US" dirty="0"/>
              <a:t>Refer to posting guide at right (should also be posted online)</a:t>
            </a:r>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Discussion Board (ideas; readings; pre-selected video)</a:t>
            </a:r>
          </a:p>
        </p:txBody>
      </p:sp>
      <p:sp>
        <p:nvSpPr>
          <p:cNvPr id="24" name="Rectangle 23"/>
          <p:cNvSpPr/>
          <p:nvPr userDrawn="1"/>
        </p:nvSpPr>
        <p:spPr>
          <a:xfrm rot="5400000" flipV="1">
            <a:off x="2832113" y="3866520"/>
            <a:ext cx="4359743" cy="45719"/>
          </a:xfrm>
          <a:prstGeom prst="rect">
            <a:avLst/>
          </a:prstGeom>
          <a:solidFill>
            <a:srgbClr val="94B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Box 3"/>
          <p:cNvSpPr txBox="1"/>
          <p:nvPr userDrawn="1"/>
        </p:nvSpPr>
        <p:spPr>
          <a:xfrm>
            <a:off x="5252269" y="1599232"/>
            <a:ext cx="3465335" cy="4532010"/>
          </a:xfrm>
          <a:prstGeom prst="rect">
            <a:avLst/>
          </a:prstGeom>
          <a:noFill/>
        </p:spPr>
        <p:txBody>
          <a:bodyPr wrap="square" rtlCol="0">
            <a:spAutoFit/>
          </a:bodyPr>
          <a:lstStyle/>
          <a:p>
            <a:pPr algn="l"/>
            <a:r>
              <a:rPr lang="en-US" sz="1600" b="1" dirty="0">
                <a:solidFill>
                  <a:schemeClr val="tx2"/>
                </a:solidFill>
                <a:latin typeface="Arial" charset="0"/>
                <a:ea typeface="Arial" charset="0"/>
                <a:cs typeface="Arial" charset="0"/>
              </a:rPr>
              <a:t>Posting</a:t>
            </a:r>
            <a:r>
              <a:rPr lang="en-US" sz="1600" b="1" baseline="0" dirty="0">
                <a:solidFill>
                  <a:schemeClr val="tx2"/>
                </a:solidFill>
                <a:latin typeface="Arial" charset="0"/>
                <a:ea typeface="Arial" charset="0"/>
                <a:cs typeface="Arial" charset="0"/>
              </a:rPr>
              <a:t> on the discussion board</a:t>
            </a:r>
          </a:p>
          <a:p>
            <a:pPr algn="ctr"/>
            <a:endParaRPr lang="en-US" sz="1050" b="1" baseline="0" dirty="0">
              <a:solidFill>
                <a:schemeClr val="tx2"/>
              </a:solidFill>
              <a:latin typeface="Arial" charset="0"/>
              <a:ea typeface="Arial" charset="0"/>
              <a:cs typeface="Arial" charset="0"/>
            </a:endParaRPr>
          </a:p>
          <a:p>
            <a:pPr algn="l"/>
            <a:r>
              <a:rPr lang="en-US" sz="1600" b="0" baseline="0" dirty="0">
                <a:solidFill>
                  <a:schemeClr val="tx2"/>
                </a:solidFill>
                <a:latin typeface="Arial" charset="0"/>
                <a:ea typeface="Arial" charset="0"/>
                <a:cs typeface="Arial" charset="0"/>
              </a:rPr>
              <a:t>Use the discussion board to</a:t>
            </a:r>
          </a:p>
          <a:p>
            <a:pPr marL="285750" indent="-285750" algn="l">
              <a:buFont typeface="Arial" charset="0"/>
              <a:buChar char="•"/>
            </a:pPr>
            <a:r>
              <a:rPr lang="en-US" sz="1400" b="0" baseline="0" dirty="0">
                <a:solidFill>
                  <a:schemeClr val="tx2"/>
                </a:solidFill>
                <a:latin typeface="Arial" charset="0"/>
                <a:ea typeface="Arial" charset="0"/>
                <a:cs typeface="Arial" charset="0"/>
              </a:rPr>
              <a:t>Share information that you have and others do not</a:t>
            </a:r>
          </a:p>
          <a:p>
            <a:pPr marL="285750" indent="-285750" algn="l">
              <a:buFont typeface="Arial" charset="0"/>
              <a:buChar char="•"/>
            </a:pPr>
            <a:r>
              <a:rPr lang="en-US" sz="1400" b="0" baseline="0" dirty="0">
                <a:solidFill>
                  <a:schemeClr val="tx2"/>
                </a:solidFill>
                <a:latin typeface="Arial" charset="0"/>
                <a:ea typeface="Arial" charset="0"/>
                <a:cs typeface="Arial" charset="0"/>
              </a:rPr>
              <a:t>Get clarification</a:t>
            </a:r>
          </a:p>
          <a:p>
            <a:pPr marL="285750" indent="-285750" algn="l">
              <a:buFont typeface="Arial" charset="0"/>
              <a:buChar char="•"/>
            </a:pPr>
            <a:r>
              <a:rPr lang="en-US" sz="1400" b="0" baseline="0" dirty="0">
                <a:solidFill>
                  <a:schemeClr val="tx2"/>
                </a:solidFill>
                <a:latin typeface="Arial" charset="0"/>
                <a:ea typeface="Arial" charset="0"/>
                <a:cs typeface="Arial" charset="0"/>
              </a:rPr>
              <a:t>Extend the conversation beyond the specific module content</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Respond to others by</a:t>
            </a:r>
          </a:p>
          <a:p>
            <a:pPr marL="285750" indent="-285750" algn="l">
              <a:buFont typeface="Arial" charset="0"/>
              <a:buChar char="•"/>
            </a:pPr>
            <a:r>
              <a:rPr lang="en-US" sz="1400" b="0" baseline="0" dirty="0">
                <a:solidFill>
                  <a:schemeClr val="tx2"/>
                </a:solidFill>
                <a:latin typeface="Arial" charset="0"/>
                <a:ea typeface="Arial" charset="0"/>
                <a:cs typeface="Arial" charset="0"/>
              </a:rPr>
              <a:t>Asking for more information</a:t>
            </a:r>
          </a:p>
          <a:p>
            <a:pPr marL="285750" indent="-285750" algn="l">
              <a:buFont typeface="Arial" charset="0"/>
              <a:buChar char="•"/>
            </a:pPr>
            <a:r>
              <a:rPr lang="en-US" sz="1400" b="0" baseline="0" dirty="0">
                <a:solidFill>
                  <a:schemeClr val="tx2"/>
                </a:solidFill>
                <a:latin typeface="Arial" charset="0"/>
                <a:ea typeface="Arial" charset="0"/>
                <a:cs typeface="Arial" charset="0"/>
              </a:rPr>
              <a:t>Providing specific feedback why you agree or disagree with opinions</a:t>
            </a:r>
          </a:p>
          <a:p>
            <a:pPr marL="285750" indent="-285750" algn="l">
              <a:buFont typeface="Arial" charset="0"/>
              <a:buChar char="•"/>
            </a:pPr>
            <a:r>
              <a:rPr lang="en-US" sz="1400" b="0" baseline="0" dirty="0">
                <a:solidFill>
                  <a:schemeClr val="tx2"/>
                </a:solidFill>
                <a:latin typeface="Arial" charset="0"/>
                <a:ea typeface="Arial" charset="0"/>
                <a:cs typeface="Arial" charset="0"/>
              </a:rPr>
              <a:t>Correcting unintended errors</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Write</a:t>
            </a:r>
          </a:p>
          <a:p>
            <a:pPr marL="285750" indent="-285750" algn="l">
              <a:buFont typeface="Arial" charset="0"/>
              <a:buChar char="•"/>
            </a:pPr>
            <a:r>
              <a:rPr lang="en-US" sz="1400" b="0" baseline="0" dirty="0">
                <a:solidFill>
                  <a:schemeClr val="tx2"/>
                </a:solidFill>
                <a:latin typeface="Arial" charset="0"/>
                <a:ea typeface="Arial" charset="0"/>
                <a:cs typeface="Arial" charset="0"/>
              </a:rPr>
              <a:t>Short but content-filled responses</a:t>
            </a:r>
          </a:p>
          <a:p>
            <a:pPr marL="285750" indent="-285750" algn="l">
              <a:buFont typeface="Arial" charset="0"/>
              <a:buChar char="•"/>
            </a:pPr>
            <a:r>
              <a:rPr lang="en-US" sz="1400" b="0" baseline="0" dirty="0">
                <a:solidFill>
                  <a:schemeClr val="tx2"/>
                </a:solidFill>
                <a:latin typeface="Arial" charset="0"/>
                <a:ea typeface="Arial" charset="0"/>
                <a:cs typeface="Arial" charset="0"/>
              </a:rPr>
              <a:t>Clearly (after typing, briefly edit)</a:t>
            </a:r>
          </a:p>
          <a:p>
            <a:pPr marL="285750" indent="-285750" algn="l">
              <a:buFont typeface="Arial" charset="0"/>
              <a:buChar char="•"/>
            </a:pPr>
            <a:r>
              <a:rPr lang="en-US" sz="1400" b="0" baseline="0" dirty="0">
                <a:solidFill>
                  <a:schemeClr val="tx2"/>
                </a:solidFill>
                <a:latin typeface="Arial" charset="0"/>
                <a:ea typeface="Arial" charset="0"/>
                <a:cs typeface="Arial" charset="0"/>
              </a:rPr>
              <a:t>In a style that allows generosity of spirit (assuming the best of others)</a:t>
            </a: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232" y="561476"/>
            <a:ext cx="632468" cy="443131"/>
          </a:xfrm>
          <a:prstGeom prst="rect">
            <a:avLst/>
          </a:prstGeom>
        </p:spPr>
      </p:pic>
    </p:spTree>
    <p:extLst>
      <p:ext uri="{BB962C8B-B14F-4D97-AF65-F5344CB8AC3E}">
        <p14:creationId xmlns:p14="http://schemas.microsoft.com/office/powerpoint/2010/main" val="3367207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nowledge-building partner work">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Partner Work</a:t>
            </a:r>
          </a:p>
        </p:txBody>
      </p:sp>
      <p:sp>
        <p:nvSpPr>
          <p:cNvPr id="21" name="Text Placeholder 226"/>
          <p:cNvSpPr>
            <a:spLocks noGrp="1"/>
          </p:cNvSpPr>
          <p:nvPr userDrawn="1">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7519" y="561731"/>
            <a:ext cx="796052" cy="447098"/>
          </a:xfrm>
          <a:prstGeom prst="rect">
            <a:avLst/>
          </a:prstGeom>
        </p:spPr>
      </p:pic>
    </p:spTree>
    <p:extLst>
      <p:ext uri="{BB962C8B-B14F-4D97-AF65-F5344CB8AC3E}">
        <p14:creationId xmlns:p14="http://schemas.microsoft.com/office/powerpoint/2010/main" val="1579989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nowledge-building lead teacher demonstration">
    <p:spTree>
      <p:nvGrpSpPr>
        <p:cNvPr id="1" name=""/>
        <p:cNvGrpSpPr/>
        <p:nvPr/>
      </p:nvGrpSpPr>
      <p:grpSpPr>
        <a:xfrm>
          <a:off x="0" y="0"/>
          <a:ext cx="0" cy="0"/>
          <a:chOff x="0" y="0"/>
          <a:chExt cx="0" cy="0"/>
        </a:xfrm>
      </p:grpSpPr>
      <p:sp>
        <p:nvSpPr>
          <p:cNvPr id="17" name="Media Placeholder 16"/>
          <p:cNvSpPr>
            <a:spLocks noGrp="1"/>
          </p:cNvSpPr>
          <p:nvPr>
            <p:ph type="media" sz="quarter" idx="14" hasCustomPrompt="1"/>
          </p:nvPr>
        </p:nvSpPr>
        <p:spPr>
          <a:xfrm>
            <a:off x="637557" y="1653152"/>
            <a:ext cx="8142927" cy="4468813"/>
          </a:xfrm>
          <a:prstGeom prst="rect">
            <a:avLst/>
          </a:prstGeom>
        </p:spPr>
        <p:txBody>
          <a:bodyPr/>
          <a:lstStyle>
            <a:lvl1pPr marL="0" indent="0">
              <a:buNone/>
              <a:defRPr sz="2000" baseline="0">
                <a:latin typeface="Arial" charset="0"/>
                <a:ea typeface="Arial" charset="0"/>
                <a:cs typeface="Arial" charset="0"/>
              </a:defRPr>
            </a:lvl1pPr>
          </a:lstStyle>
          <a:p>
            <a:r>
              <a:rPr lang="en-US" dirty="0"/>
              <a:t>Insert Lead Teacher video here</a:t>
            </a:r>
          </a:p>
        </p:txBody>
      </p:sp>
      <p:sp>
        <p:nvSpPr>
          <p:cNvPr id="7" name="Rectangle 6"/>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Tree>
    <p:extLst>
      <p:ext uri="{BB962C8B-B14F-4D97-AF65-F5344CB8AC3E}">
        <p14:creationId xmlns:p14="http://schemas.microsoft.com/office/powerpoint/2010/main" val="676848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Objectives">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72895"/>
            <a:ext cx="4154488" cy="1512209"/>
          </a:xfrm>
          <a:prstGeom prst="rect">
            <a:avLst/>
          </a:prstGeom>
        </p:spPr>
        <p:txBody>
          <a:bodyPr anchor="ctr" anchorCtr="0">
            <a:sp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0" name="Picture 2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31" name="Picture 2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Content Placeholder 2"/>
          <p:cNvSpPr>
            <a:spLocks noGrp="1"/>
          </p:cNvSpPr>
          <p:nvPr>
            <p:ph sz="quarter" idx="14" hasCustomPrompt="1"/>
          </p:nvPr>
        </p:nvSpPr>
        <p:spPr>
          <a:xfrm>
            <a:off x="381000" y="2773436"/>
            <a:ext cx="3535363" cy="1311128"/>
          </a:xfrm>
          <a:prstGeom prst="rect">
            <a:avLst/>
          </a:prstGeom>
        </p:spPr>
        <p:txBody>
          <a:bodyPr anchor="ctr">
            <a:spAutoFit/>
          </a:bodyPr>
          <a:lstStyle>
            <a:lvl1pPr marL="0" indent="0">
              <a:buNone/>
              <a:defRPr sz="4400" b="1">
                <a:latin typeface="Arial" charset="0"/>
                <a:ea typeface="Arial" charset="0"/>
                <a:cs typeface="Arial" charset="0"/>
              </a:defRPr>
            </a:lvl1pPr>
            <a:lvl2pPr marL="457200" indent="0">
              <a:buNone/>
              <a:defRPr b="1">
                <a:latin typeface="Arial" charset="0"/>
                <a:ea typeface="Arial" charset="0"/>
                <a:cs typeface="Arial" charset="0"/>
              </a:defRPr>
            </a:lvl2pPr>
            <a:lvl3pPr marL="914400" indent="0">
              <a:buNone/>
              <a:defRPr b="1">
                <a:latin typeface="Arial" charset="0"/>
                <a:ea typeface="Arial" charset="0"/>
                <a:cs typeface="Arial" charset="0"/>
              </a:defRPr>
            </a:lvl3pPr>
            <a:lvl4pPr marL="1371600" indent="0">
              <a:buNone/>
              <a:defRPr b="1">
                <a:latin typeface="Arial" charset="0"/>
                <a:ea typeface="Arial" charset="0"/>
                <a:cs typeface="Arial" charset="0"/>
              </a:defRPr>
            </a:lvl4pPr>
            <a:lvl5pPr marL="1828800" indent="0">
              <a:buNone/>
              <a:defRPr b="1">
                <a:latin typeface="Arial" charset="0"/>
                <a:ea typeface="Arial" charset="0"/>
                <a:cs typeface="Arial" charset="0"/>
              </a:defRPr>
            </a:lvl5pPr>
          </a:lstStyle>
          <a:p>
            <a:pPr lvl="0"/>
            <a:r>
              <a:rPr lang="en-US" dirty="0"/>
              <a:t>Module Objectives</a:t>
            </a:r>
          </a:p>
        </p:txBody>
      </p:sp>
      <p:sp>
        <p:nvSpPr>
          <p:cNvPr id="2" name="Title 1">
            <a:extLst>
              <a:ext uri="{FF2B5EF4-FFF2-40B4-BE49-F238E27FC236}">
                <a16:creationId xmlns:a16="http://schemas.microsoft.com/office/drawing/2014/main" id="{5FB47458-2F5E-4BD0-A4C4-12A76FA043C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8162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nowledge-building curriculum">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Knowledge-Building Curriculum Example: Description of example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625641" y="1644308"/>
            <a:ext cx="8154846" cy="4469673"/>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277" y="568262"/>
            <a:ext cx="560776" cy="433327"/>
          </a:xfrm>
          <a:prstGeom prst="rect">
            <a:avLst/>
          </a:prstGeom>
        </p:spPr>
      </p:pic>
    </p:spTree>
    <p:extLst>
      <p:ext uri="{BB962C8B-B14F-4D97-AF65-F5344CB8AC3E}">
        <p14:creationId xmlns:p14="http://schemas.microsoft.com/office/powerpoint/2010/main" val="3697363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nowledge-building video">
    <p:spTree>
      <p:nvGrpSpPr>
        <p:cNvPr id="1" name=""/>
        <p:cNvGrpSpPr/>
        <p:nvPr/>
      </p:nvGrpSpPr>
      <p:grpSpPr>
        <a:xfrm>
          <a:off x="0" y="0"/>
          <a:ext cx="0" cy="0"/>
          <a:chOff x="0" y="0"/>
          <a:chExt cx="0" cy="0"/>
        </a:xfrm>
      </p:grpSpPr>
      <p:sp>
        <p:nvSpPr>
          <p:cNvPr id="20" name="Rectangle 19"/>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19018" y="324358"/>
            <a:ext cx="7540212" cy="9173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Video Example: </a:t>
            </a:r>
            <a:br>
              <a:rPr lang="en-US" dirty="0"/>
            </a:br>
            <a:r>
              <a:rPr lang="en-US" dirty="0"/>
              <a:t>Description of video</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Text Placeholder 226"/>
          <p:cNvSpPr>
            <a:spLocks noGrp="1"/>
          </p:cNvSpPr>
          <p:nvPr userDrawn="1">
            <p:ph type="body" sz="quarter" idx="14" hasCustomPrompt="1"/>
          </p:nvPr>
        </p:nvSpPr>
        <p:spPr>
          <a:xfrm>
            <a:off x="575733" y="1709508"/>
            <a:ext cx="4164709" cy="4247036"/>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0"/>
            <a:r>
              <a:rPr lang="en-US" dirty="0"/>
              <a:t>Type acknowledgement of copyright holder</a:t>
            </a:r>
          </a:p>
        </p:txBody>
      </p:sp>
      <p:sp>
        <p:nvSpPr>
          <p:cNvPr id="25" name="Picture Placeholder 10"/>
          <p:cNvSpPr>
            <a:spLocks noGrp="1"/>
          </p:cNvSpPr>
          <p:nvPr userDrawn="1">
            <p:ph type="pic" sz="quarter" idx="11" hasCustomPrompt="1"/>
          </p:nvPr>
        </p:nvSpPr>
        <p:spPr>
          <a:xfrm>
            <a:off x="5052505" y="1674912"/>
            <a:ext cx="3698423" cy="3549408"/>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
        <p:nvSpPr>
          <p:cNvPr id="26" name="Text Placeholder 2"/>
          <p:cNvSpPr>
            <a:spLocks noGrp="1"/>
          </p:cNvSpPr>
          <p:nvPr userDrawn="1">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1227619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and description">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95400" y="264054"/>
            <a:ext cx="7485086" cy="10651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Title of video and description of video focus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Media Placeholder 14"/>
          <p:cNvSpPr>
            <a:spLocks noGrp="1"/>
          </p:cNvSpPr>
          <p:nvPr userDrawn="1">
            <p:ph type="media" sz="quarter" idx="13" hasCustomPrompt="1"/>
          </p:nvPr>
        </p:nvSpPr>
        <p:spPr>
          <a:xfrm>
            <a:off x="554478" y="1515946"/>
            <a:ext cx="8204752" cy="3828395"/>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21" name="Text Placeholder 2"/>
          <p:cNvSpPr>
            <a:spLocks noGrp="1"/>
          </p:cNvSpPr>
          <p:nvPr userDrawn="1">
            <p:ph idx="12" hasCustomPrompt="1"/>
          </p:nvPr>
        </p:nvSpPr>
        <p:spPr>
          <a:xfrm>
            <a:off x="5060807" y="5527371"/>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378938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telestration focus">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5053013" y="1674813"/>
            <a:ext cx="3727450" cy="3549650"/>
          </a:xfrm>
          <a:prstGeom prst="rect">
            <a:avLst/>
          </a:prstGeom>
        </p:spPr>
        <p:txBody>
          <a:bodyPr/>
          <a:lstStyle>
            <a:lvl1pPr marL="0" indent="0">
              <a:buNone/>
              <a:defRPr sz="2000" baseline="0">
                <a:latin typeface="Arial" charset="0"/>
                <a:ea typeface="Arial" charset="0"/>
                <a:cs typeface="Arial" charset="0"/>
              </a:defRPr>
            </a:lvl1pPr>
            <a:lvl2pPr marL="457200" indent="0">
              <a:buNone/>
              <a:defRPr sz="2400">
                <a:latin typeface="Arial" charset="0"/>
                <a:ea typeface="Arial" charset="0"/>
                <a:cs typeface="Arial" charset="0"/>
              </a:defRPr>
            </a:lvl2pPr>
            <a:lvl3pPr marL="914400" indent="0">
              <a:buNone/>
              <a:defRPr sz="2400">
                <a:latin typeface="Arial" charset="0"/>
                <a:ea typeface="Arial" charset="0"/>
                <a:cs typeface="Arial" charset="0"/>
              </a:defRPr>
            </a:lvl3pPr>
            <a:lvl4pPr marL="1371600" indent="0">
              <a:buNone/>
              <a:defRPr sz="2400">
                <a:latin typeface="Arial" charset="0"/>
                <a:ea typeface="Arial" charset="0"/>
                <a:cs typeface="Arial" charset="0"/>
              </a:defRPr>
            </a:lvl4pPr>
            <a:lvl5pPr marL="1828800" indent="0">
              <a:buNone/>
              <a:defRPr sz="2400">
                <a:latin typeface="Arial" charset="0"/>
                <a:ea typeface="Arial" charset="0"/>
                <a:cs typeface="Arial" charset="0"/>
              </a:defRPr>
            </a:lvl5pPr>
          </a:lstStyle>
          <a:p>
            <a:pPr lvl="0"/>
            <a:r>
              <a:rPr lang="en-US" dirty="0"/>
              <a:t>Clip from video to repeat or image to discuss</a:t>
            </a:r>
          </a:p>
        </p:txBody>
      </p:sp>
      <p:sp>
        <p:nvSpPr>
          <p:cNvPr id="20" name="Rectangle 19"/>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60272" y="422336"/>
            <a:ext cx="7457704" cy="721412"/>
          </a:xfrm>
          <a:prstGeom prst="rect">
            <a:avLst/>
          </a:prstGeom>
        </p:spPr>
        <p:txBody>
          <a:bodyPr anchor="ctr">
            <a:normAutofit/>
          </a:bodyPr>
          <a:lstStyle>
            <a:lvl1pPr>
              <a:defRPr lang="en-US" sz="3200" b="1" kern="1200" baseline="0" dirty="0">
                <a:ln w="3175">
                  <a:noFill/>
                </a:ln>
                <a:solidFill>
                  <a:schemeClr val="tx1"/>
                </a:solidFill>
                <a:latin typeface="Arial" charset="0"/>
                <a:ea typeface="Arial" charset="0"/>
                <a:cs typeface="Arial" charset="0"/>
              </a:defRPr>
            </a:lvl1pPr>
          </a:lstStyle>
          <a:p>
            <a:r>
              <a:rPr lang="en-US" dirty="0"/>
              <a:t>Video </a:t>
            </a:r>
            <a:r>
              <a:rPr lang="en-US" dirty="0" err="1"/>
              <a:t>Telestration</a:t>
            </a:r>
            <a:r>
              <a:rPr lang="en-US" dirty="0"/>
              <a:t> focus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Text Placeholder 2"/>
          <p:cNvSpPr>
            <a:spLocks noGrp="1"/>
          </p:cNvSpPr>
          <p:nvPr userDrawn="1">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23" name="Text Placeholder 226"/>
          <p:cNvSpPr>
            <a:spLocks noGrp="1"/>
          </p:cNvSpPr>
          <p:nvPr userDrawn="1">
            <p:ph type="body" sz="quarter" idx="15" hasCustomPrompt="1"/>
          </p:nvPr>
        </p:nvSpPr>
        <p:spPr>
          <a:xfrm>
            <a:off x="575733" y="1694010"/>
            <a:ext cx="4164709" cy="4247036"/>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Key points of </a:t>
            </a:r>
            <a:r>
              <a:rPr lang="en-US" dirty="0" err="1"/>
              <a:t>telestration</a:t>
            </a:r>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750241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ctivity to link knowledge to practice">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 Placeholder 2"/>
          <p:cNvSpPr>
            <a:spLocks noGrp="1"/>
          </p:cNvSpPr>
          <p:nvPr>
            <p:ph idx="1" hasCustomPrompt="1"/>
          </p:nvPr>
        </p:nvSpPr>
        <p:spPr>
          <a:xfrm>
            <a:off x="504824" y="1689315"/>
            <a:ext cx="4284151" cy="4215540"/>
          </a:xfrm>
          <a:prstGeom prst="rect">
            <a:avLst/>
          </a:prstGeom>
        </p:spPr>
        <p:txBody>
          <a:bodyPr vert="horz" lIns="91440" tIns="45720" rIns="91440" bIns="45720" rtlCol="0">
            <a:normAutofit/>
          </a:bodyPr>
          <a:lstStyle>
            <a:lvl1pPr marL="285750" indent="-285750">
              <a:buFont typeface="AppleSymbols" charset="0"/>
              <a:buChar char="⎔"/>
              <a:defRPr sz="2000" baseline="0">
                <a:latin typeface="Arial" charset="0"/>
                <a:ea typeface="Arial" charset="0"/>
                <a:cs typeface="Arial" charset="0"/>
              </a:defRPr>
            </a:lvl1pPr>
            <a:lvl2pPr>
              <a:defRPr baseline="0"/>
            </a:lvl2pPr>
          </a:lstStyle>
          <a:p>
            <a:pPr lvl="0"/>
            <a:r>
              <a:rPr lang="en-US" dirty="0"/>
              <a:t>Provide a brief background on the curriculum example/video</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Content Placeholder 3"/>
          <p:cNvSpPr>
            <a:spLocks noGrp="1"/>
          </p:cNvSpPr>
          <p:nvPr>
            <p:ph sz="quarter" idx="10" hasCustomPrompt="1"/>
          </p:nvPr>
        </p:nvSpPr>
        <p:spPr>
          <a:xfrm>
            <a:off x="1302327" y="385763"/>
            <a:ext cx="7478136" cy="960437"/>
          </a:xfrm>
          <a:prstGeom prst="rect">
            <a:avLst/>
          </a:prstGeom>
        </p:spPr>
        <p:txBody>
          <a:bodyPr anchor="ctr">
            <a:noAutofit/>
          </a:bodyPr>
          <a:lstStyle>
            <a:lvl1pPr marL="0" indent="0">
              <a:buNone/>
              <a:defRPr sz="24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Activity to Link Knowledge to Practice</a:t>
            </a:r>
          </a:p>
          <a:p>
            <a:pPr lvl="0"/>
            <a:r>
              <a:rPr lang="en-US" dirty="0"/>
              <a:t>Let Me Start It</a:t>
            </a:r>
            <a:r>
              <a:rPr lang="mr-IN" dirty="0"/>
              <a:t>…</a:t>
            </a:r>
            <a:endParaRPr lang="en-US" dirty="0"/>
          </a:p>
        </p:txBody>
      </p:sp>
      <p:sp>
        <p:nvSpPr>
          <p:cNvPr id="12" name="Rectangle 11"/>
          <p:cNvSpPr/>
          <p:nvPr userDrawn="1"/>
        </p:nvSpPr>
        <p:spPr>
          <a:xfrm rot="5400000" flipV="1">
            <a:off x="3581604" y="3774226"/>
            <a:ext cx="3367849" cy="45719"/>
          </a:xfrm>
          <a:prstGeom prst="rect">
            <a:avLst/>
          </a:prstGeom>
          <a:solidFill>
            <a:srgbClr val="7B25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Box 12"/>
          <p:cNvSpPr txBox="1"/>
          <p:nvPr userDrawn="1"/>
        </p:nvSpPr>
        <p:spPr>
          <a:xfrm>
            <a:off x="5742082" y="2148721"/>
            <a:ext cx="2827760" cy="3308598"/>
          </a:xfrm>
          <a:prstGeom prst="rect">
            <a:avLst/>
          </a:prstGeom>
          <a:noFill/>
        </p:spPr>
        <p:txBody>
          <a:bodyPr wrap="square" rtlCol="0">
            <a:spAutoFit/>
          </a:bodyPr>
          <a:lstStyle/>
          <a:p>
            <a:pPr algn="ctr"/>
            <a:r>
              <a:rPr lang="en-US" sz="1700" b="1" dirty="0">
                <a:latin typeface="Arial" charset="0"/>
                <a:ea typeface="Arial" charset="0"/>
                <a:cs typeface="Arial" charset="0"/>
              </a:rPr>
              <a:t>How </a:t>
            </a:r>
            <a:r>
              <a:rPr lang="en-US" sz="1700" b="1" i="1" dirty="0">
                <a:latin typeface="Arial" charset="0"/>
                <a:ea typeface="Arial" charset="0"/>
                <a:cs typeface="Arial" charset="0"/>
              </a:rPr>
              <a:t>Let Me Start It </a:t>
            </a:r>
            <a:r>
              <a:rPr lang="en-US" sz="1700" b="1" dirty="0">
                <a:latin typeface="Arial" charset="0"/>
                <a:ea typeface="Arial" charset="0"/>
                <a:cs typeface="Arial" charset="0"/>
              </a:rPr>
              <a:t>works</a:t>
            </a:r>
          </a:p>
          <a:p>
            <a:pPr algn="l"/>
            <a:endParaRPr lang="en-US" sz="1200" b="1" baseline="0" dirty="0">
              <a:latin typeface="Arial" charset="0"/>
              <a:ea typeface="Arial" charset="0"/>
              <a:cs typeface="Arial" charset="0"/>
            </a:endParaRPr>
          </a:p>
          <a:p>
            <a:pPr marL="285750" indent="-285750" algn="l">
              <a:buFont typeface="Arial" charset="0"/>
              <a:buChar char="•"/>
            </a:pPr>
            <a:r>
              <a:rPr lang="en-US" sz="1800" b="0" baseline="0" dirty="0">
                <a:latin typeface="Arial" charset="0"/>
                <a:ea typeface="Arial" charset="0"/>
                <a:cs typeface="Arial" charset="0"/>
              </a:rPr>
              <a:t>The goal is to improve the lesson using guidance from the checklist</a:t>
            </a:r>
          </a:p>
          <a:p>
            <a:pPr marL="285750" indent="-285750" algn="l">
              <a:buFont typeface="Arial" charset="0"/>
              <a:buChar char="•"/>
            </a:pPr>
            <a:r>
              <a:rPr lang="en-US" sz="1800" b="0" baseline="0" dirty="0">
                <a:latin typeface="Arial" charset="0"/>
                <a:ea typeface="Arial" charset="0"/>
                <a:cs typeface="Arial" charset="0"/>
              </a:rPr>
              <a:t>I’ll begin the process of improving the lesson</a:t>
            </a:r>
          </a:p>
          <a:p>
            <a:pPr marL="285750" indent="-285750" algn="l">
              <a:buFont typeface="Arial" charset="0"/>
              <a:buChar char="•"/>
            </a:pPr>
            <a:r>
              <a:rPr lang="en-US" sz="1800" b="0" baseline="0" dirty="0">
                <a:latin typeface="Arial" charset="0"/>
                <a:ea typeface="Arial" charset="0"/>
                <a:cs typeface="Arial" charset="0"/>
              </a:rPr>
              <a:t>You will finish the process</a:t>
            </a:r>
          </a:p>
          <a:p>
            <a:pPr marL="285750" indent="-285750" algn="l">
              <a:buFont typeface="Arial" charset="0"/>
              <a:buChar char="•"/>
            </a:pPr>
            <a:r>
              <a:rPr lang="en-US" sz="1800" b="0" baseline="0" dirty="0">
                <a:latin typeface="Arial" charset="0"/>
                <a:ea typeface="Arial" charset="0"/>
                <a:cs typeface="Arial" charset="0"/>
              </a:rPr>
              <a:t>I’ll return to discuss my thinking with you</a:t>
            </a:r>
          </a:p>
        </p:txBody>
      </p:sp>
      <p:sp>
        <p:nvSpPr>
          <p:cNvPr id="14" name="Hexagon 13"/>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Tree>
    <p:extLst>
      <p:ext uri="{BB962C8B-B14F-4D97-AF65-F5344CB8AC3E}">
        <p14:creationId xmlns:p14="http://schemas.microsoft.com/office/powerpoint/2010/main" val="1383370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t me start">
    <p:spTree>
      <p:nvGrpSpPr>
        <p:cNvPr id="1" name=""/>
        <p:cNvGrpSpPr/>
        <p:nvPr/>
      </p:nvGrpSpPr>
      <p:grpSpPr>
        <a:xfrm>
          <a:off x="0" y="0"/>
          <a:ext cx="0" cy="0"/>
          <a:chOff x="0" y="0"/>
          <a:chExt cx="0" cy="0"/>
        </a:xfrm>
      </p:grpSpPr>
      <p:sp>
        <p:nvSpPr>
          <p:cNvPr id="9" name="Rectangle 8"/>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 Placeholder 2"/>
          <p:cNvSpPr>
            <a:spLocks noGrp="1"/>
          </p:cNvSpPr>
          <p:nvPr>
            <p:ph idx="1" hasCustomPrompt="1"/>
          </p:nvPr>
        </p:nvSpPr>
        <p:spPr>
          <a:xfrm>
            <a:off x="575733" y="1580825"/>
            <a:ext cx="4771182" cy="4386021"/>
          </a:xfrm>
          <a:prstGeom prst="rect">
            <a:avLst/>
          </a:prstGeom>
        </p:spPr>
        <p:txBody>
          <a:bodyPr vert="horz" lIns="91440" tIns="45720" rIns="91440" bIns="45720" rtlCol="0">
            <a:normAutofit/>
          </a:bodyPr>
          <a:lstStyle>
            <a:lvl1pPr marL="0" indent="0">
              <a:buNone/>
              <a:defRPr sz="2000" baseline="0">
                <a:latin typeface="Arial" charset="0"/>
                <a:ea typeface="Arial" charset="0"/>
                <a:cs typeface="Arial" charset="0"/>
              </a:defRPr>
            </a:lvl1pPr>
            <a:lvl2pPr>
              <a:defRPr baseline="0"/>
            </a:lvl2pPr>
          </a:lstStyle>
          <a:p>
            <a:pPr lvl="0"/>
            <a:r>
              <a:rPr lang="en-US" dirty="0"/>
              <a:t>Example/video goes here</a:t>
            </a:r>
          </a:p>
        </p:txBody>
      </p:sp>
      <p:sp>
        <p:nvSpPr>
          <p:cNvPr id="10" name="Text Placeholder 2"/>
          <p:cNvSpPr>
            <a:spLocks noGrp="1"/>
          </p:cNvSpPr>
          <p:nvPr>
            <p:ph idx="11" hasCustomPrompt="1"/>
          </p:nvPr>
        </p:nvSpPr>
        <p:spPr>
          <a:xfrm>
            <a:off x="5540731" y="1580826"/>
            <a:ext cx="3171470" cy="4386021"/>
          </a:xfrm>
          <a:prstGeom prst="rect">
            <a:avLst/>
          </a:prstGeom>
        </p:spPr>
        <p:txBody>
          <a:bodyPr vert="horz" lIns="91440" tIns="45720" rIns="91440" bIns="45720" rtlCol="0">
            <a:normAutofit/>
          </a:bodyPr>
          <a:lstStyle>
            <a:lvl1pPr marL="292100" indent="-292100">
              <a:buClr>
                <a:srgbClr val="C85337"/>
              </a:buClr>
              <a:buFont typeface="AppleSymbols" charset="0"/>
              <a:buChar char="⎔"/>
              <a:defRPr sz="2000" baseline="0">
                <a:latin typeface="Arial" charset="0"/>
                <a:ea typeface="Arial" charset="0"/>
                <a:cs typeface="Arial" charset="0"/>
              </a:defRPr>
            </a:lvl1pPr>
            <a:lvl2pPr>
              <a:defRPr baseline="0"/>
            </a:lvl2pPr>
          </a:lstStyle>
          <a:p>
            <a:pPr lvl="0"/>
            <a:r>
              <a:rPr lang="en-US" dirty="0"/>
              <a:t>My start goes here (also in workbook)</a:t>
            </a:r>
          </a:p>
          <a:p>
            <a:pPr lvl="0"/>
            <a:r>
              <a:rPr lang="en-US" dirty="0"/>
              <a:t>May need an additional content slide (or to delete this and do only a content slide)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2" name="Title 1"/>
          <p:cNvSpPr>
            <a:spLocks noGrp="1"/>
          </p:cNvSpPr>
          <p:nvPr>
            <p:ph type="title" hasCustomPrompt="1"/>
          </p:nvPr>
        </p:nvSpPr>
        <p:spPr>
          <a:xfrm>
            <a:off x="1199330" y="324358"/>
            <a:ext cx="7559900"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Let me start it</a:t>
            </a:r>
            <a:r>
              <a:rPr lang="mr-IN" dirty="0"/>
              <a:t>…</a:t>
            </a:r>
            <a:endParaRPr lang="en-US" dirty="0"/>
          </a:p>
        </p:txBody>
      </p:sp>
      <p:sp>
        <p:nvSpPr>
          <p:cNvPr id="8" name="Hexagon 7"/>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Tree>
    <p:extLst>
      <p:ext uri="{BB962C8B-B14F-4D97-AF65-F5344CB8AC3E}">
        <p14:creationId xmlns:p14="http://schemas.microsoft.com/office/powerpoint/2010/main" val="975011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ow you finish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itle 1"/>
          <p:cNvSpPr>
            <a:spLocks noGrp="1"/>
          </p:cNvSpPr>
          <p:nvPr>
            <p:ph type="title" hasCustomPrompt="1"/>
          </p:nvPr>
        </p:nvSpPr>
        <p:spPr>
          <a:xfrm>
            <a:off x="1199330" y="324358"/>
            <a:ext cx="7559900" cy="917367"/>
          </a:xfrm>
          <a:prstGeom prst="rect">
            <a:avLst/>
          </a:prstGeom>
        </p:spPr>
        <p:txBody>
          <a:bodyPr anchor="ctr" anchorCtr="0">
            <a:normAutofit/>
          </a:bodyPr>
          <a:lstStyle>
            <a:lvl1pPr>
              <a:defRPr sz="2800" b="1" i="0" spc="0" baseline="0">
                <a:latin typeface="Arial" charset="0"/>
                <a:ea typeface="Arial" charset="0"/>
                <a:cs typeface="Arial" charset="0"/>
              </a:defRPr>
            </a:lvl1pPr>
          </a:lstStyle>
          <a:p>
            <a:r>
              <a:rPr lang="en-US" dirty="0"/>
              <a:t>And now that you’ve finished it</a:t>
            </a:r>
            <a:r>
              <a:rPr lang="mr-IN" dirty="0"/>
              <a:t>…</a:t>
            </a:r>
            <a:endParaRPr lang="en-US" dirty="0"/>
          </a:p>
        </p:txBody>
      </p:sp>
      <p:sp>
        <p:nvSpPr>
          <p:cNvPr id="10"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Provide information about how you would complete the example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exagon 7"/>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Tree>
    <p:extLst>
      <p:ext uri="{BB962C8B-B14F-4D97-AF65-F5344CB8AC3E}">
        <p14:creationId xmlns:p14="http://schemas.microsoft.com/office/powerpoint/2010/main" val="3290104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plication activity">
    <p:spTree>
      <p:nvGrpSpPr>
        <p:cNvPr id="1" name=""/>
        <p:cNvGrpSpPr/>
        <p:nvPr/>
      </p:nvGrpSpPr>
      <p:grpSpPr>
        <a:xfrm>
          <a:off x="0" y="0"/>
          <a:ext cx="0" cy="0"/>
          <a:chOff x="0" y="0"/>
          <a:chExt cx="0" cy="0"/>
        </a:xfrm>
      </p:grpSpPr>
      <p:sp>
        <p:nvSpPr>
          <p:cNvPr id="9" name="Rectangle 8"/>
          <p:cNvSpPr/>
          <p:nvPr userDrawn="1"/>
        </p:nvSpPr>
        <p:spPr>
          <a:xfrm rot="5400000">
            <a:off x="-3312622" y="3312622"/>
            <a:ext cx="6858000" cy="232756"/>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4" name="Content Placeholder 3"/>
          <p:cNvSpPr>
            <a:spLocks noGrp="1"/>
          </p:cNvSpPr>
          <p:nvPr>
            <p:ph sz="quarter" idx="10" hasCustomPrompt="1"/>
          </p:nvPr>
        </p:nvSpPr>
        <p:spPr>
          <a:xfrm>
            <a:off x="504825" y="385763"/>
            <a:ext cx="8275638" cy="960437"/>
          </a:xfrm>
          <a:prstGeom prst="rect">
            <a:avLst/>
          </a:prstGeom>
        </p:spPr>
        <p:txBody>
          <a:bodyPr anchor="ctr">
            <a:noAutofit/>
          </a:bodyPr>
          <a:lstStyle>
            <a:lvl1pPr marL="0" indent="0">
              <a:buNone/>
              <a:defRPr sz="28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Application Activity:</a:t>
            </a:r>
          </a:p>
          <a:p>
            <a:pPr lvl="0"/>
            <a:r>
              <a:rPr lang="en-US" dirty="0"/>
              <a:t>Name of activity (see list below)</a:t>
            </a:r>
          </a:p>
        </p:txBody>
      </p:sp>
      <p:sp>
        <p:nvSpPr>
          <p:cNvPr id="11" name="Text Placeholder 226"/>
          <p:cNvSpPr>
            <a:spLocks noGrp="1"/>
          </p:cNvSpPr>
          <p:nvPr>
            <p:ph type="body" sz="quarter" idx="13" hasCustomPrompt="1"/>
          </p:nvPr>
        </p:nvSpPr>
        <p:spPr>
          <a:xfrm>
            <a:off x="575733" y="1722474"/>
            <a:ext cx="8204754"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
        <p:nvSpPr>
          <p:cNvPr id="2" name="Title 1">
            <a:extLst>
              <a:ext uri="{FF2B5EF4-FFF2-40B4-BE49-F238E27FC236}">
                <a16:creationId xmlns:a16="http://schemas.microsoft.com/office/drawing/2014/main" id="{F2F55C2B-EF6F-4DC2-B87D-2076665C486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44002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art # wrap-up">
    <p:spTree>
      <p:nvGrpSpPr>
        <p:cNvPr id="1" name=""/>
        <p:cNvGrpSpPr/>
        <p:nvPr/>
      </p:nvGrpSpPr>
      <p:grpSpPr>
        <a:xfrm>
          <a:off x="0" y="0"/>
          <a:ext cx="0" cy="0"/>
          <a:chOff x="0" y="0"/>
          <a:chExt cx="0" cy="0"/>
        </a:xfrm>
      </p:grpSpPr>
      <p:grpSp>
        <p:nvGrpSpPr>
          <p:cNvPr id="14" name="Group 13"/>
          <p:cNvGrpSpPr/>
          <p:nvPr userDrawn="1"/>
        </p:nvGrpSpPr>
        <p:grpSpPr>
          <a:xfrm>
            <a:off x="-1277796" y="-394249"/>
            <a:ext cx="11699593" cy="7646498"/>
            <a:chOff x="-1623140" y="-186249"/>
            <a:chExt cx="11699593" cy="7646498"/>
          </a:xfrm>
          <a:gradFill flip="none" rotWithShape="1">
            <a:gsLst>
              <a:gs pos="100000">
                <a:srgbClr val="202C59">
                  <a:alpha val="45000"/>
                </a:srgbClr>
              </a:gs>
              <a:gs pos="40000">
                <a:schemeClr val="bg1">
                  <a:lumMod val="95000"/>
                  <a:lumOff val="5000"/>
                </a:schemeClr>
              </a:gs>
            </a:gsLst>
            <a:lin ang="10800000" scaled="1"/>
            <a:tileRect/>
          </a:gradFill>
        </p:grpSpPr>
        <p:grpSp>
          <p:nvGrpSpPr>
            <p:cNvPr id="15" name="Group 14"/>
            <p:cNvGrpSpPr/>
            <p:nvPr/>
          </p:nvGrpSpPr>
          <p:grpSpPr>
            <a:xfrm>
              <a:off x="-930710" y="-186249"/>
              <a:ext cx="11005420" cy="718056"/>
              <a:chOff x="-584499" y="-186249"/>
              <a:chExt cx="11005420" cy="718056"/>
            </a:xfrm>
            <a:grpFill/>
          </p:grpSpPr>
          <p:sp>
            <p:nvSpPr>
              <p:cNvPr id="203" name="Hexagon 20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4" name="Hexagon 20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5" name="Hexagon 20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6" name="Hexagon 20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7" name="Hexagon 20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8" name="Hexagon 20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9" name="Hexagon 20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0" name="Hexagon 20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1" name="Hexagon 21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2" name="Hexagon 21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3" name="Hexagon 21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4" name="Hexagon 21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5" name="Hexagon 21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6" name="Hexagon 21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7" name="Hexagon 21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8" name="Hexagon 21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6" name="Group 15"/>
            <p:cNvGrpSpPr/>
            <p:nvPr/>
          </p:nvGrpSpPr>
          <p:grpSpPr>
            <a:xfrm>
              <a:off x="-1276075" y="442161"/>
              <a:ext cx="11005420" cy="718056"/>
              <a:chOff x="-584499" y="-186249"/>
              <a:chExt cx="11005420" cy="718056"/>
            </a:xfrm>
            <a:grpFill/>
          </p:grpSpPr>
          <p:sp>
            <p:nvSpPr>
              <p:cNvPr id="187" name="Hexagon 18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8" name="Hexagon 18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9" name="Hexagon 18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0" name="Hexagon 18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1" name="Hexagon 19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2" name="Hexagon 19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Hexagon 19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4" name="Hexagon 19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5" name="Hexagon 19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6" name="Hexagon 19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7" name="Hexagon 19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8" name="Hexagon 19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9" name="Hexagon 19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0" name="Hexagon 19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1" name="Hexagon 20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2" name="Hexagon 20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7" name="Group 16"/>
            <p:cNvGrpSpPr/>
            <p:nvPr/>
          </p:nvGrpSpPr>
          <p:grpSpPr>
            <a:xfrm>
              <a:off x="-930710" y="1070570"/>
              <a:ext cx="11005420" cy="718056"/>
              <a:chOff x="-584499" y="-186249"/>
              <a:chExt cx="11005420" cy="718056"/>
            </a:xfrm>
            <a:grpFill/>
          </p:grpSpPr>
          <p:sp>
            <p:nvSpPr>
              <p:cNvPr id="171" name="Hexagon 17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2" name="Hexagon 17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3" name="Hexagon 17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4" name="Hexagon 17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5" name="Hexagon 17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6" name="Hexagon 17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Hexagon 17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Hexagon 17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Hexagon 17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0" name="Hexagon 17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1" name="Hexagon 18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2" name="Hexagon 18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Hexagon 18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4" name="Hexagon 18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5" name="Hexagon 18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6" name="Hexagon 18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8" name="Group 17"/>
            <p:cNvGrpSpPr/>
            <p:nvPr/>
          </p:nvGrpSpPr>
          <p:grpSpPr>
            <a:xfrm>
              <a:off x="-1276075" y="1698980"/>
              <a:ext cx="11005420" cy="718056"/>
              <a:chOff x="-584499" y="-186249"/>
              <a:chExt cx="11005420" cy="718056"/>
            </a:xfrm>
            <a:grpFill/>
          </p:grpSpPr>
          <p:sp>
            <p:nvSpPr>
              <p:cNvPr id="155" name="Hexagon 15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6" name="Hexagon 15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7" name="Hexagon 15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8" name="Hexagon 15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9" name="Hexagon 15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0" name="Hexagon 15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1" name="Hexagon 16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2" name="Hexagon 16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3" name="Hexagon 16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4" name="Hexagon 16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5" name="Hexagon 16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6" name="Hexagon 16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7" name="Hexagon 16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8" name="Hexagon 16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9" name="Hexagon 16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Hexagon 16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 name="Group 18"/>
            <p:cNvGrpSpPr/>
            <p:nvPr/>
          </p:nvGrpSpPr>
          <p:grpSpPr>
            <a:xfrm>
              <a:off x="-928967" y="2324633"/>
              <a:ext cx="11005420" cy="718056"/>
              <a:chOff x="-584499" y="-186249"/>
              <a:chExt cx="11005420" cy="718056"/>
            </a:xfrm>
            <a:grpFill/>
          </p:grpSpPr>
          <p:sp>
            <p:nvSpPr>
              <p:cNvPr id="139" name="Hexagon 13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0" name="Hexagon 13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1" name="Hexagon 14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2" name="Hexagon 14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3" name="Hexagon 14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4" name="Hexagon 14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5" name="Hexagon 14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6" name="Hexagon 14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7" name="Hexagon 14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8" name="Hexagon 14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9" name="Hexagon 14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0" name="Hexagon 14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1" name="Hexagon 15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2" name="Hexagon 15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3" name="Hexagon 15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4" name="Hexagon 15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0" name="Group 19"/>
            <p:cNvGrpSpPr/>
            <p:nvPr/>
          </p:nvGrpSpPr>
          <p:grpSpPr>
            <a:xfrm>
              <a:off x="-1274332" y="2953043"/>
              <a:ext cx="11005420" cy="718056"/>
              <a:chOff x="-584499" y="-186249"/>
              <a:chExt cx="11005420" cy="718056"/>
            </a:xfrm>
            <a:grpFill/>
          </p:grpSpPr>
          <p:sp>
            <p:nvSpPr>
              <p:cNvPr id="123" name="Hexagon 12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4" name="Hexagon 12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5" name="Hexagon 124"/>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6" name="Hexagon 125"/>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7" name="Hexagon 126"/>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8" name="Hexagon 127"/>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9" name="Hexagon 128"/>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0" name="Hexagon 129"/>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1" name="Hexagon 130"/>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2" name="Hexagon 131"/>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3" name="Hexagon 132"/>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4" name="Hexagon 133"/>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Hexagon 134"/>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6" name="Hexagon 135"/>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7" name="Hexagon 136"/>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8" name="Hexagon 13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1" name="Group 20"/>
            <p:cNvGrpSpPr/>
            <p:nvPr/>
          </p:nvGrpSpPr>
          <p:grpSpPr>
            <a:xfrm>
              <a:off x="-930710" y="3587728"/>
              <a:ext cx="11005420" cy="718056"/>
              <a:chOff x="-584499" y="-186249"/>
              <a:chExt cx="11005420" cy="718056"/>
            </a:xfrm>
            <a:grpFill/>
          </p:grpSpPr>
          <p:sp>
            <p:nvSpPr>
              <p:cNvPr id="107" name="Hexagon 10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8" name="Hexagon 107"/>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9" name="Hexagon 108"/>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0" name="Hexagon 109"/>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Hexagon 110"/>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Hexagon 111"/>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Hexagon 112"/>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Hexagon 113"/>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Hexagon 114"/>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6" name="Hexagon 115"/>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7" name="Hexagon 116"/>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Hexagon 117"/>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9" name="Hexagon 118"/>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0" name="Hexagon 119"/>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1" name="Hexagon 12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2" name="Hexagon 12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2" name="Group 21"/>
            <p:cNvGrpSpPr/>
            <p:nvPr/>
          </p:nvGrpSpPr>
          <p:grpSpPr>
            <a:xfrm>
              <a:off x="-1276075" y="4216138"/>
              <a:ext cx="11005420" cy="718056"/>
              <a:chOff x="-584499" y="-186249"/>
              <a:chExt cx="11005420" cy="718056"/>
            </a:xfrm>
            <a:grpFill/>
          </p:grpSpPr>
          <p:sp>
            <p:nvSpPr>
              <p:cNvPr id="91" name="Hexagon 90"/>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Hexagon 91"/>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Hexagon 92"/>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Hexagon 93"/>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Hexagon 94"/>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Hexagon 95"/>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Hexagon 96"/>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Hexagon 97"/>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Hexagon 98"/>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Hexagon 99"/>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1" name="Hexagon 100"/>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2" name="Hexagon 101"/>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3" name="Hexagon 102"/>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4" name="Hexagon 103"/>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5" name="Hexagon 104"/>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6" name="Hexagon 105"/>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3" name="Group 22"/>
            <p:cNvGrpSpPr/>
            <p:nvPr/>
          </p:nvGrpSpPr>
          <p:grpSpPr>
            <a:xfrm>
              <a:off x="-930710" y="4835514"/>
              <a:ext cx="11005420" cy="718056"/>
              <a:chOff x="-584499" y="-186249"/>
              <a:chExt cx="11005420" cy="718056"/>
            </a:xfrm>
            <a:grpFill/>
          </p:grpSpPr>
          <p:sp>
            <p:nvSpPr>
              <p:cNvPr id="75" name="Hexagon 74"/>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6" name="Hexagon 75"/>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Hexagon 76"/>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Hexagon 77"/>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Hexagon 78"/>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Hexagon 79"/>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Hexagon 80"/>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Hexagon 81"/>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Hexagon 82"/>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Hexagon 83"/>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Hexagon 84"/>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Hexagon 85"/>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Hexagon 86"/>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Hexagon 87"/>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Hexagon 88"/>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Hexagon 89"/>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4" name="Group 23"/>
            <p:cNvGrpSpPr/>
            <p:nvPr/>
          </p:nvGrpSpPr>
          <p:grpSpPr>
            <a:xfrm>
              <a:off x="-1276075" y="5463924"/>
              <a:ext cx="11005420" cy="718056"/>
              <a:chOff x="-584499" y="-186249"/>
              <a:chExt cx="11005420" cy="718056"/>
            </a:xfrm>
            <a:grpFill/>
          </p:grpSpPr>
          <p:sp>
            <p:nvSpPr>
              <p:cNvPr id="59" name="Hexagon 58"/>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Hexagon 59"/>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Hexagon 60"/>
              <p:cNvSpPr/>
              <p:nvPr/>
            </p:nvSpPr>
            <p:spPr>
              <a:xfrm rot="16200000">
                <a:off x="750834"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2" name="Hexagon 61"/>
              <p:cNvSpPr/>
              <p:nvPr/>
            </p:nvSpPr>
            <p:spPr>
              <a:xfrm rot="16200000">
                <a:off x="1443261"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Hexagon 62"/>
              <p:cNvSpPr/>
              <p:nvPr/>
            </p:nvSpPr>
            <p:spPr>
              <a:xfrm rot="16200000">
                <a:off x="21356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Hexagon 63"/>
              <p:cNvSpPr/>
              <p:nvPr/>
            </p:nvSpPr>
            <p:spPr>
              <a:xfrm rot="16200000">
                <a:off x="2828114"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Hexagon 64"/>
              <p:cNvSpPr/>
              <p:nvPr/>
            </p:nvSpPr>
            <p:spPr>
              <a:xfrm rot="16200000">
                <a:off x="3520541"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Hexagon 65"/>
              <p:cNvSpPr/>
              <p:nvPr/>
            </p:nvSpPr>
            <p:spPr>
              <a:xfrm rot="16200000">
                <a:off x="4212969"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Hexagon 66"/>
              <p:cNvSpPr/>
              <p:nvPr/>
            </p:nvSpPr>
            <p:spPr>
              <a:xfrm rot="16200000">
                <a:off x="4905396"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Hexagon 67"/>
              <p:cNvSpPr/>
              <p:nvPr/>
            </p:nvSpPr>
            <p:spPr>
              <a:xfrm rot="16200000">
                <a:off x="5597823"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Hexagon 68"/>
              <p:cNvSpPr/>
              <p:nvPr/>
            </p:nvSpPr>
            <p:spPr>
              <a:xfrm rot="16200000">
                <a:off x="6290250" y="-13672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Hexagon 69"/>
              <p:cNvSpPr/>
              <p:nvPr/>
            </p:nvSpPr>
            <p:spPr>
              <a:xfrm rot="16200000">
                <a:off x="6982676"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Hexagon 70"/>
              <p:cNvSpPr/>
              <p:nvPr/>
            </p:nvSpPr>
            <p:spPr>
              <a:xfrm rot="16200000">
                <a:off x="7675103"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Hexagon 71"/>
              <p:cNvSpPr/>
              <p:nvPr/>
            </p:nvSpPr>
            <p:spPr>
              <a:xfrm rot="16200000">
                <a:off x="8367530"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Hexagon 72"/>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4" name="Hexagon 73"/>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1623140" y="6071637"/>
              <a:ext cx="11005420" cy="751306"/>
              <a:chOff x="-584499" y="-219499"/>
              <a:chExt cx="11005420" cy="751306"/>
            </a:xfrm>
            <a:grpFill/>
          </p:grpSpPr>
          <p:sp>
            <p:nvSpPr>
              <p:cNvPr id="43" name="Hexagon 42"/>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Hexagon 43"/>
              <p:cNvSpPr/>
              <p:nvPr/>
            </p:nvSpPr>
            <p:spPr>
              <a:xfrm rot="16200000">
                <a:off x="58407"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Hexagon 44"/>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Hexagon 45"/>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Hexagon 46"/>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Hexagon 47"/>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Hexagon 48"/>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Hexagon 49"/>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Hexagon 50"/>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Hexagon 51"/>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Hexagon 52"/>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Hexagon 53"/>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Hexagon 54"/>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Hexagon 55"/>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Hexagon 56"/>
              <p:cNvSpPr/>
              <p:nvPr/>
            </p:nvSpPr>
            <p:spPr>
              <a:xfrm rot="16200000">
                <a:off x="905995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Hexagon 57"/>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6" name="Group 25"/>
            <p:cNvGrpSpPr/>
            <p:nvPr/>
          </p:nvGrpSpPr>
          <p:grpSpPr>
            <a:xfrm>
              <a:off x="-1276075" y="6708943"/>
              <a:ext cx="11005420" cy="751306"/>
              <a:chOff x="-584499" y="-219499"/>
              <a:chExt cx="11005420" cy="751306"/>
            </a:xfrm>
            <a:grpFill/>
          </p:grpSpPr>
          <p:sp>
            <p:nvSpPr>
              <p:cNvPr id="27" name="Hexagon 26"/>
              <p:cNvSpPr/>
              <p:nvPr/>
            </p:nvSpPr>
            <p:spPr>
              <a:xfrm rot="16200000">
                <a:off x="-634020" y="-13672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Hexagon 27"/>
              <p:cNvSpPr/>
              <p:nvPr/>
            </p:nvSpPr>
            <p:spPr>
              <a:xfrm rot="16200000">
                <a:off x="58407" y="-169976"/>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Hexagon 28"/>
              <p:cNvSpPr/>
              <p:nvPr/>
            </p:nvSpPr>
            <p:spPr>
              <a:xfrm rot="16200000">
                <a:off x="750834"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Hexagon 29"/>
              <p:cNvSpPr/>
              <p:nvPr/>
            </p:nvSpPr>
            <p:spPr>
              <a:xfrm rot="16200000">
                <a:off x="1443261"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Hexagon 30"/>
              <p:cNvSpPr/>
              <p:nvPr/>
            </p:nvSpPr>
            <p:spPr>
              <a:xfrm rot="16200000">
                <a:off x="2135687"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Hexagon 31"/>
              <p:cNvSpPr/>
              <p:nvPr/>
            </p:nvSpPr>
            <p:spPr>
              <a:xfrm rot="16200000">
                <a:off x="2828114"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Hexagon 32"/>
              <p:cNvSpPr/>
              <p:nvPr/>
            </p:nvSpPr>
            <p:spPr>
              <a:xfrm rot="16200000">
                <a:off x="3520541"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Hexagon 33"/>
              <p:cNvSpPr/>
              <p:nvPr/>
            </p:nvSpPr>
            <p:spPr>
              <a:xfrm rot="16200000">
                <a:off x="4212969"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Hexagon 34"/>
              <p:cNvSpPr/>
              <p:nvPr/>
            </p:nvSpPr>
            <p:spPr>
              <a:xfrm rot="16200000">
                <a:off x="4905396"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Hexagon 35"/>
              <p:cNvSpPr/>
              <p:nvPr/>
            </p:nvSpPr>
            <p:spPr>
              <a:xfrm rot="16200000">
                <a:off x="5597823"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Hexagon 36"/>
              <p:cNvSpPr/>
              <p:nvPr/>
            </p:nvSpPr>
            <p:spPr>
              <a:xfrm rot="16200000">
                <a:off x="6290250" y="-169977"/>
                <a:ext cx="718054"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Hexagon 37"/>
              <p:cNvSpPr/>
              <p:nvPr/>
            </p:nvSpPr>
            <p:spPr>
              <a:xfrm rot="16200000">
                <a:off x="6982676"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Hexagon 38"/>
              <p:cNvSpPr/>
              <p:nvPr/>
            </p:nvSpPr>
            <p:spPr>
              <a:xfrm rot="16200000">
                <a:off x="7675103"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Hexagon 39"/>
              <p:cNvSpPr/>
              <p:nvPr/>
            </p:nvSpPr>
            <p:spPr>
              <a:xfrm rot="16200000">
                <a:off x="8367530" y="-16997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Hexagon 40"/>
              <p:cNvSpPr/>
              <p:nvPr/>
            </p:nvSpPr>
            <p:spPr>
              <a:xfrm rot="16200000">
                <a:off x="905995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Hexagon 41"/>
              <p:cNvSpPr/>
              <p:nvPr/>
            </p:nvSpPr>
            <p:spPr>
              <a:xfrm rot="16200000">
                <a:off x="9752387" y="-136727"/>
                <a:ext cx="718055" cy="619012"/>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220" name="Rectangle 219"/>
          <p:cNvSpPr/>
          <p:nvPr userDrawn="1"/>
        </p:nvSpPr>
        <p:spPr>
          <a:xfrm rot="5400000">
            <a:off x="2113115" y="1754256"/>
            <a:ext cx="9144000" cy="4846991"/>
          </a:xfrm>
          <a:prstGeom prst="rect">
            <a:avLst/>
          </a:prstGeom>
          <a:solidFill>
            <a:schemeClr val="bg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7" name="Text Placeholder 226"/>
          <p:cNvSpPr>
            <a:spLocks noGrp="1"/>
          </p:cNvSpPr>
          <p:nvPr>
            <p:ph type="body" sz="quarter" idx="13" hasCustomPrompt="1"/>
          </p:nvPr>
        </p:nvSpPr>
        <p:spPr>
          <a:xfrm>
            <a:off x="4606925" y="2686745"/>
            <a:ext cx="4154488" cy="1484509"/>
          </a:xfrm>
          <a:prstGeom prst="rect">
            <a:avLst/>
          </a:prstGeom>
        </p:spPr>
        <p:txBody>
          <a:bodyPr anchor="ctr" anchorCtr="0">
            <a:sp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wrap up points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9" name="Picture 2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21" name="Picture 2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 name="Text Placeholder 2"/>
          <p:cNvSpPr>
            <a:spLocks noGrp="1"/>
          </p:cNvSpPr>
          <p:nvPr>
            <p:ph type="body" sz="quarter" idx="14" hasCustomPrompt="1"/>
          </p:nvPr>
        </p:nvSpPr>
        <p:spPr>
          <a:xfrm>
            <a:off x="415925" y="2723357"/>
            <a:ext cx="3433763" cy="1411287"/>
          </a:xfrm>
          <a:prstGeom prst="rect">
            <a:avLst/>
          </a:prstGeom>
        </p:spPr>
        <p:txBody>
          <a:bodyPr anchor="ctr"/>
          <a:lstStyle>
            <a:lvl1pPr marL="0" indent="0">
              <a:buNone/>
              <a:defRPr sz="4400" b="1">
                <a:latin typeface="Arial" charset="0"/>
                <a:ea typeface="Arial" charset="0"/>
                <a:cs typeface="Arial" charset="0"/>
              </a:defRPr>
            </a:lvl1pPr>
            <a:lvl2pPr marL="457200" indent="0">
              <a:buNone/>
              <a:defRPr sz="4400" b="1">
                <a:latin typeface="Arial" charset="0"/>
                <a:ea typeface="Arial" charset="0"/>
                <a:cs typeface="Arial" charset="0"/>
              </a:defRPr>
            </a:lvl2pPr>
            <a:lvl3pPr marL="914400" indent="0">
              <a:buNone/>
              <a:defRPr sz="4400" b="1">
                <a:latin typeface="Arial" charset="0"/>
                <a:ea typeface="Arial" charset="0"/>
                <a:cs typeface="Arial" charset="0"/>
              </a:defRPr>
            </a:lvl3pPr>
            <a:lvl4pPr marL="1371600" indent="0">
              <a:buNone/>
              <a:defRPr sz="4400" b="1">
                <a:latin typeface="Arial" charset="0"/>
                <a:ea typeface="Arial" charset="0"/>
                <a:cs typeface="Arial" charset="0"/>
              </a:defRPr>
            </a:lvl4pPr>
            <a:lvl5pPr marL="1828800" indent="0">
              <a:buNone/>
              <a:defRPr sz="4400" b="1">
                <a:latin typeface="Arial" charset="0"/>
                <a:ea typeface="Arial" charset="0"/>
                <a:cs typeface="Arial" charset="0"/>
              </a:defRPr>
            </a:lvl5pPr>
          </a:lstStyle>
          <a:p>
            <a:pPr lvl="0"/>
            <a:r>
              <a:rPr lang="en-US" dirty="0"/>
              <a:t>Part # Wrap-up</a:t>
            </a:r>
          </a:p>
        </p:txBody>
      </p:sp>
      <p:sp>
        <p:nvSpPr>
          <p:cNvPr id="2" name="Title 1">
            <a:extLst>
              <a:ext uri="{FF2B5EF4-FFF2-40B4-BE49-F238E27FC236}">
                <a16:creationId xmlns:a16="http://schemas.microsoft.com/office/drawing/2014/main" id="{511E7BDF-6EE8-41F5-94C7-FCFFAA8C8EC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dule review and next steps">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643570" y="355798"/>
            <a:ext cx="8131175" cy="810563"/>
          </a:xfrm>
          <a:prstGeom prst="rect">
            <a:avLst/>
          </a:prstGeom>
        </p:spPr>
        <p:txBody>
          <a:bodyPr anchor="ctr">
            <a:normAutofit/>
          </a:bodyPr>
          <a:lstStyle>
            <a:lvl1pPr marL="0" indent="0">
              <a:buNone/>
              <a:defRPr sz="3200" b="1">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Module Review and Next Steps</a:t>
            </a:r>
          </a:p>
        </p:txBody>
      </p:sp>
      <p:sp>
        <p:nvSpPr>
          <p:cNvPr id="7" name="Text Placeholder 2"/>
          <p:cNvSpPr>
            <a:spLocks noGrp="1"/>
          </p:cNvSpPr>
          <p:nvPr>
            <p:ph idx="1" hasCustomPrompt="1"/>
          </p:nvPr>
        </p:nvSpPr>
        <p:spPr>
          <a:xfrm>
            <a:off x="4983475" y="2584249"/>
            <a:ext cx="3791270"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1" hasCustomPrompt="1"/>
          </p:nvPr>
        </p:nvSpPr>
        <p:spPr>
          <a:xfrm>
            <a:off x="643570" y="1673003"/>
            <a:ext cx="3791270" cy="643140"/>
          </a:xfrm>
          <a:prstGeom prst="rect">
            <a:avLst/>
          </a:prstGeom>
          <a:noFill/>
        </p:spPr>
        <p:txBody>
          <a:bodyPr anchor="ctr" anchorCtr="0">
            <a:normAutofit/>
          </a:bodyPr>
          <a:lstStyle>
            <a:lvl1pPr marL="0" indent="0" algn="ctr">
              <a:buNone/>
              <a:defRPr sz="20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Checklist Items</a:t>
            </a:r>
          </a:p>
        </p:txBody>
      </p:sp>
      <p:sp>
        <p:nvSpPr>
          <p:cNvPr id="12" name="Text Placeholder 10"/>
          <p:cNvSpPr>
            <a:spLocks noGrp="1"/>
          </p:cNvSpPr>
          <p:nvPr>
            <p:ph type="body" sz="quarter" idx="12" hasCustomPrompt="1"/>
          </p:nvPr>
        </p:nvSpPr>
        <p:spPr>
          <a:xfrm>
            <a:off x="4983475" y="1673003"/>
            <a:ext cx="3791270" cy="643140"/>
          </a:xfrm>
          <a:prstGeom prst="rect">
            <a:avLst/>
          </a:prstGeom>
          <a:noFill/>
        </p:spPr>
        <p:txBody>
          <a:bodyPr lIns="0" tIns="0" rIns="0" bIns="0" anchor="ctr" anchorCtr="0">
            <a:normAutofit/>
          </a:bodyPr>
          <a:lstStyle>
            <a:lvl1pPr marL="0" indent="0" algn="ctr">
              <a:buNone/>
              <a:defRPr sz="20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Activities to Complete</a:t>
            </a:r>
          </a:p>
        </p:txBody>
      </p:sp>
      <p:sp>
        <p:nvSpPr>
          <p:cNvPr id="13" name="Text Placeholder 2"/>
          <p:cNvSpPr>
            <a:spLocks noGrp="1"/>
          </p:cNvSpPr>
          <p:nvPr>
            <p:ph idx="13" hasCustomPrompt="1"/>
          </p:nvPr>
        </p:nvSpPr>
        <p:spPr>
          <a:xfrm>
            <a:off x="643570" y="2584250"/>
            <a:ext cx="3791270" cy="3343275"/>
          </a:xfrm>
          <a:prstGeom prst="rect">
            <a:avLst/>
          </a:prstGeom>
        </p:spPr>
        <p:txBody>
          <a:bodyPr vert="horz" lIns="91440" tIns="45720" rIns="91440" bIns="45720" rtlCol="0">
            <a:normAutofit/>
          </a:bodyPr>
          <a:lstStyle>
            <a:lvl1pPr marL="285750" indent="-285750">
              <a:buClr>
                <a:schemeClr val="accent6">
                  <a:lumMod val="60000"/>
                  <a:lumOff val="40000"/>
                </a:schemeClr>
              </a:buClr>
              <a:buFont typeface="Wingdings" charset="2"/>
              <a:buChar char="q"/>
              <a:defRPr sz="2000">
                <a:latin typeface="Arial" charset="0"/>
                <a:ea typeface="Arial" charset="0"/>
                <a:cs typeface="Arial" charset="0"/>
              </a:defRPr>
            </a:lvl1pPr>
            <a:lvl2pPr marL="742950" indent="-285750">
              <a:buClr>
                <a:schemeClr val="accent6">
                  <a:lumMod val="60000"/>
                  <a:lumOff val="40000"/>
                </a:schemeClr>
              </a:buClr>
              <a:buFont typeface="Arial" charset="0"/>
              <a:buChar char="•"/>
              <a:defRPr sz="1800">
                <a:latin typeface="Arial" charset="0"/>
                <a:ea typeface="Arial" charset="0"/>
                <a:cs typeface="Arial" charset="0"/>
              </a:defRPr>
            </a:lvl2pPr>
            <a:lvl3pPr marL="1200150" indent="-285750">
              <a:buClr>
                <a:schemeClr val="accent6">
                  <a:lumMod val="60000"/>
                  <a:lumOff val="40000"/>
                </a:schemeClr>
              </a:buClr>
              <a:buFont typeface="Arial" charset="0"/>
              <a:buChar char="•"/>
              <a:defRPr sz="1600">
                <a:latin typeface="Arial" charset="0"/>
                <a:ea typeface="Arial" charset="0"/>
                <a:cs typeface="Arial" charset="0"/>
              </a:defRPr>
            </a:lvl3pPr>
            <a:lvl4pPr marL="1657350" indent="-285750">
              <a:buClr>
                <a:schemeClr val="accent6">
                  <a:lumMod val="60000"/>
                  <a:lumOff val="40000"/>
                </a:schemeClr>
              </a:buClr>
              <a:buFont typeface="Arial" charset="0"/>
              <a:buChar char="•"/>
              <a:defRPr sz="1400">
                <a:latin typeface="Arial" charset="0"/>
                <a:ea typeface="Arial" charset="0"/>
                <a:cs typeface="Arial" charset="0"/>
              </a:defRPr>
            </a:lvl4pPr>
            <a:lvl5pPr marL="2114550" indent="-285750">
              <a:buClr>
                <a:schemeClr val="accent6">
                  <a:lumMod val="60000"/>
                  <a:lumOff val="40000"/>
                </a:schemeClr>
              </a:buClr>
              <a:buFont typeface="Arial" charset="0"/>
              <a:buChar char="•"/>
              <a:defRPr sz="1400">
                <a:latin typeface="Arial" charset="0"/>
                <a:ea typeface="Arial" charset="0"/>
                <a:cs typeface="Arial" charset="0"/>
              </a:defRPr>
            </a:lvl5pPr>
          </a:lstStyle>
          <a:p>
            <a:pPr lvl="0"/>
            <a:r>
              <a:rPr lang="en-US" dirty="0"/>
              <a:t> 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Rectangle 14"/>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p:cNvSpPr/>
          <p:nvPr userDrawn="1"/>
        </p:nvSpPr>
        <p:spPr>
          <a:xfrm>
            <a:off x="643570" y="2231002"/>
            <a:ext cx="3791269" cy="41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983474" y="2231002"/>
            <a:ext cx="3791270" cy="41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D58574-191E-47AF-A011-CFE9733245B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85722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overview">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40274" y="361529"/>
            <a:ext cx="7540212" cy="843025"/>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Overview of module content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1792" y="443816"/>
            <a:ext cx="655746" cy="655746"/>
          </a:xfrm>
          <a:prstGeom prst="rect">
            <a:avLst/>
          </a:prstGeom>
        </p:spPr>
      </p:pic>
    </p:spTree>
    <p:extLst>
      <p:ext uri="{BB962C8B-B14F-4D97-AF65-F5344CB8AC3E}">
        <p14:creationId xmlns:p14="http://schemas.microsoft.com/office/powerpoint/2010/main" val="3187395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assroom application">
    <p:spTree>
      <p:nvGrpSpPr>
        <p:cNvPr id="1" name=""/>
        <p:cNvGrpSpPr/>
        <p:nvPr/>
      </p:nvGrpSpPr>
      <p:grpSpPr>
        <a:xfrm>
          <a:off x="0" y="0"/>
          <a:ext cx="0" cy="0"/>
          <a:chOff x="0" y="0"/>
          <a:chExt cx="0" cy="0"/>
        </a:xfrm>
      </p:grpSpPr>
      <p:sp>
        <p:nvSpPr>
          <p:cNvPr id="25" name="Rectangle 24"/>
          <p:cNvSpPr/>
          <p:nvPr userDrawn="1"/>
        </p:nvSpPr>
        <p:spPr>
          <a:xfrm rot="5400000">
            <a:off x="-3312622" y="3312622"/>
            <a:ext cx="6858000" cy="232756"/>
          </a:xfrm>
          <a:prstGeom prst="rect">
            <a:avLst/>
          </a:prstGeom>
          <a:gradFill flip="none" rotWithShape="1">
            <a:gsLst>
              <a:gs pos="99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6" name="Content Placeholder 4"/>
          <p:cNvSpPr>
            <a:spLocks noGrp="1"/>
          </p:cNvSpPr>
          <p:nvPr userDrawn="1">
            <p:ph sz="quarter" idx="14" hasCustomPrompt="1"/>
          </p:nvPr>
        </p:nvSpPr>
        <p:spPr>
          <a:xfrm>
            <a:off x="1199330" y="355798"/>
            <a:ext cx="7575416" cy="810563"/>
          </a:xfrm>
          <a:prstGeom prst="rect">
            <a:avLst/>
          </a:prstGeom>
        </p:spPr>
        <p:txBody>
          <a:bodyPr anchor="ctr">
            <a:normAutofit/>
          </a:bodyPr>
          <a:lstStyle>
            <a:lvl1pPr marL="0" indent="0">
              <a:buNone/>
              <a:defRPr sz="40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Classroom Application</a:t>
            </a:r>
          </a:p>
        </p:txBody>
      </p:sp>
      <p:sp>
        <p:nvSpPr>
          <p:cNvPr id="27" name="Text Placeholder 2"/>
          <p:cNvSpPr>
            <a:spLocks noGrp="1"/>
          </p:cNvSpPr>
          <p:nvPr userDrawn="1">
            <p:ph idx="1" hasCustomPrompt="1"/>
          </p:nvPr>
        </p:nvSpPr>
        <p:spPr>
          <a:xfrm>
            <a:off x="4989124" y="2584249"/>
            <a:ext cx="3785621"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2"/>
          <p:cNvSpPr>
            <a:spLocks noGrp="1"/>
          </p:cNvSpPr>
          <p:nvPr userDrawn="1">
            <p:ph idx="13" hasCustomPrompt="1"/>
          </p:nvPr>
        </p:nvSpPr>
        <p:spPr>
          <a:xfrm>
            <a:off x="643570" y="2584250"/>
            <a:ext cx="3791270"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31"/>
          <p:cNvSpPr/>
          <p:nvPr userDrawn="1"/>
        </p:nvSpPr>
        <p:spPr>
          <a:xfrm>
            <a:off x="643570" y="2306995"/>
            <a:ext cx="379127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0"/>
          <p:cNvSpPr>
            <a:spLocks noGrp="1"/>
          </p:cNvSpPr>
          <p:nvPr userDrawn="1">
            <p:ph type="body" sz="quarter" idx="16" hasCustomPrompt="1"/>
          </p:nvPr>
        </p:nvSpPr>
        <p:spPr>
          <a:xfrm>
            <a:off x="5508221" y="1805859"/>
            <a:ext cx="3266524" cy="334977"/>
          </a:xfrm>
          <a:prstGeom prst="rect">
            <a:avLst/>
          </a:prstGeom>
          <a:noFill/>
        </p:spPr>
        <p:txBody>
          <a:bodyPr wrap="square" anchor="ctr" anchorCtr="1">
            <a:no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Journal entry assignment</a:t>
            </a:r>
          </a:p>
        </p:txBody>
      </p:sp>
      <p:sp>
        <p:nvSpPr>
          <p:cNvPr id="35" name="Rectangle 34"/>
          <p:cNvSpPr/>
          <p:nvPr userDrawn="1"/>
        </p:nvSpPr>
        <p:spPr>
          <a:xfrm>
            <a:off x="4989124" y="2306995"/>
            <a:ext cx="379127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Text Placeholder 10"/>
          <p:cNvSpPr>
            <a:spLocks noGrp="1"/>
          </p:cNvSpPr>
          <p:nvPr userDrawn="1">
            <p:ph type="body" sz="quarter" idx="17" hasCustomPrompt="1"/>
          </p:nvPr>
        </p:nvSpPr>
        <p:spPr>
          <a:xfrm>
            <a:off x="1095089" y="1666515"/>
            <a:ext cx="3339751" cy="643140"/>
          </a:xfrm>
          <a:prstGeom prst="rect">
            <a:avLst/>
          </a:prstGeom>
          <a:noFill/>
        </p:spPr>
        <p:txBody>
          <a:bodyPr anchor="ctr" anchorCtr="0">
            <a:norm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What you will do</a:t>
            </a: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6481" y="436304"/>
            <a:ext cx="286368" cy="697243"/>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4918" y="1768394"/>
            <a:ext cx="189324" cy="460962"/>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60776" y="1725391"/>
            <a:ext cx="423318" cy="498574"/>
          </a:xfrm>
          <a:prstGeom prst="rect">
            <a:avLst/>
          </a:prstGeom>
        </p:spPr>
      </p:pic>
      <p:sp>
        <p:nvSpPr>
          <p:cNvPr id="2" name="Title 1">
            <a:extLst>
              <a:ext uri="{FF2B5EF4-FFF2-40B4-BE49-F238E27FC236}">
                <a16:creationId xmlns:a16="http://schemas.microsoft.com/office/drawing/2014/main" id="{2015244F-9C9E-4601-8D74-F649FC03D0C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80254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eneric bulleted slide">
    <p:spTree>
      <p:nvGrpSpPr>
        <p:cNvPr id="1" name=""/>
        <p:cNvGrpSpPr/>
        <p:nvPr/>
      </p:nvGrpSpPr>
      <p:grpSpPr>
        <a:xfrm>
          <a:off x="0" y="0"/>
          <a:ext cx="0" cy="0"/>
          <a:chOff x="0" y="0"/>
          <a:chExt cx="0" cy="0"/>
        </a:xfrm>
      </p:grpSpPr>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Text Placeholder 226"/>
          <p:cNvSpPr>
            <a:spLocks noGrp="1"/>
          </p:cNvSpPr>
          <p:nvPr>
            <p:ph type="body" sz="quarter" idx="13" hasCustomPrompt="1"/>
          </p:nvPr>
        </p:nvSpPr>
        <p:spPr>
          <a:xfrm>
            <a:off x="575733" y="1562306"/>
            <a:ext cx="8204754" cy="4469673"/>
          </a:xfrm>
          <a:prstGeom prst="rect">
            <a:avLst/>
          </a:prstGeom>
        </p:spPr>
        <p:txBody>
          <a:bodyPr wrap="square" anchor="t" anchorCtr="0">
            <a:normAutofit/>
          </a:bodyPr>
          <a:lstStyle>
            <a:lvl1pPr marL="285750" indent="-285750">
              <a:buClr>
                <a:srgbClr val="C85337"/>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575733" y="324358"/>
            <a:ext cx="8183497"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Click to add </a:t>
            </a:r>
            <a:r>
              <a:rPr lang="en-US"/>
              <a:t>clear explanation</a:t>
            </a:r>
            <a:endParaRPr lang="en-US" dirty="0"/>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355DF-D6D7-4207-B352-B368F774075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847354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3156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JE applic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Application: Journal Entry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Rectangle 8"/>
          <p:cNvSpPr/>
          <p:nvPr userDrawn="1"/>
        </p:nvSpPr>
        <p:spPr>
          <a:xfrm rot="5400000">
            <a:off x="-3312622" y="3312622"/>
            <a:ext cx="6858000" cy="232756"/>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212" y="478170"/>
            <a:ext cx="520906" cy="613511"/>
          </a:xfrm>
          <a:prstGeom prst="rect">
            <a:avLst/>
          </a:prstGeom>
        </p:spPr>
      </p:pic>
      <p:sp>
        <p:nvSpPr>
          <p:cNvPr id="11" name="Text Placeholder 226"/>
          <p:cNvSpPr>
            <a:spLocks noGrp="1"/>
          </p:cNvSpPr>
          <p:nvPr>
            <p:ph type="body" sz="quarter" idx="13" hasCustomPrompt="1"/>
          </p:nvPr>
        </p:nvSpPr>
        <p:spPr>
          <a:xfrm>
            <a:off x="575733" y="1722474"/>
            <a:ext cx="8204753"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Tree>
    <p:extLst>
      <p:ext uri="{BB962C8B-B14F-4D97-AF65-F5344CB8AC3E}">
        <p14:creationId xmlns:p14="http://schemas.microsoft.com/office/powerpoint/2010/main" val="2117692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Knowledge-building quiz">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Quiz</a:t>
            </a:r>
          </a:p>
        </p:txBody>
      </p:sp>
      <p:sp>
        <p:nvSpPr>
          <p:cNvPr id="21" name="Text Placeholder 226"/>
          <p:cNvSpPr>
            <a:spLocks noGrp="1"/>
          </p:cNvSpPr>
          <p:nvPr userDrawn="1">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4497" y="450798"/>
            <a:ext cx="430336" cy="631769"/>
          </a:xfrm>
          <a:prstGeom prst="rect">
            <a:avLst/>
          </a:prstGeom>
        </p:spPr>
      </p:pic>
    </p:spTree>
    <p:extLst>
      <p:ext uri="{BB962C8B-B14F-4D97-AF65-F5344CB8AC3E}">
        <p14:creationId xmlns:p14="http://schemas.microsoft.com/office/powerpoint/2010/main" val="2004352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KnowBuild workbook activity">
    <p:spTree>
      <p:nvGrpSpPr>
        <p:cNvPr id="1" name=""/>
        <p:cNvGrpSpPr/>
        <p:nvPr/>
      </p:nvGrpSpPr>
      <p:grpSpPr>
        <a:xfrm>
          <a:off x="0" y="0"/>
          <a:ext cx="0" cy="0"/>
          <a:chOff x="0" y="0"/>
          <a:chExt cx="0" cy="0"/>
        </a:xfrm>
      </p:grpSpPr>
      <p:sp>
        <p:nvSpPr>
          <p:cNvPr id="11" name="Rectangle 10"/>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Text Placeholder 226"/>
          <p:cNvSpPr>
            <a:spLocks noGrp="1"/>
          </p:cNvSpPr>
          <p:nvPr>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Activity #.#</a:t>
            </a:r>
            <a:br>
              <a:rPr lang="en-US" dirty="0"/>
            </a:br>
            <a:r>
              <a:rPr lang="en-US" dirty="0"/>
              <a:t>Knowledge-Building Workbook</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737" y="406485"/>
            <a:ext cx="403855" cy="699267"/>
          </a:xfrm>
          <a:prstGeom prst="rect">
            <a:avLst/>
          </a:prstGeom>
        </p:spPr>
      </p:pic>
    </p:spTree>
    <p:extLst>
      <p:ext uri="{BB962C8B-B14F-4D97-AF65-F5344CB8AC3E}">
        <p14:creationId xmlns:p14="http://schemas.microsoft.com/office/powerpoint/2010/main" val="823262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KnowBuild Readin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5C49F8-A52D-4374-94C3-2284BC768441}"/>
              </a:ext>
            </a:extLst>
          </p:cNvPr>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6678"/>
            <a:ext cx="591992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Module Reading</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625640" y="2701053"/>
            <a:ext cx="8188159" cy="3412928"/>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details and instructions for the reading</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close up of a logo&#10;&#10;Description generated with very high confidence">
            <a:extLst>
              <a:ext uri="{FF2B5EF4-FFF2-40B4-BE49-F238E27FC236}">
                <a16:creationId xmlns:a16="http://schemas.microsoft.com/office/drawing/2014/main" id="{FF2C5357-3A05-4C66-845E-E66D288809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0470" y="437401"/>
            <a:ext cx="521232" cy="650560"/>
          </a:xfrm>
          <a:prstGeom prst="rect">
            <a:avLst/>
          </a:prstGeom>
        </p:spPr>
      </p:pic>
      <p:sp>
        <p:nvSpPr>
          <p:cNvPr id="11" name="Text Placeholder 226">
            <a:extLst>
              <a:ext uri="{FF2B5EF4-FFF2-40B4-BE49-F238E27FC236}">
                <a16:creationId xmlns:a16="http://schemas.microsoft.com/office/drawing/2014/main" id="{F7409A9E-D9E9-49D9-94B9-5C7FAAC61780}"/>
              </a:ext>
            </a:extLst>
          </p:cNvPr>
          <p:cNvSpPr>
            <a:spLocks noGrp="1"/>
          </p:cNvSpPr>
          <p:nvPr>
            <p:ph type="body" sz="quarter" idx="14" hasCustomPrompt="1"/>
          </p:nvPr>
        </p:nvSpPr>
        <p:spPr>
          <a:xfrm>
            <a:off x="625642" y="1664299"/>
            <a:ext cx="6493615" cy="890893"/>
          </a:xfrm>
          <a:prstGeom prst="rect">
            <a:avLst/>
          </a:prstGeom>
        </p:spPr>
        <p:txBody>
          <a:bodyPr wrap="square" anchor="ctr"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914400" indent="0">
              <a:buClr>
                <a:srgbClr val="94B9AF"/>
              </a:buClr>
              <a:buFont typeface="AppleSymbols" charset="0"/>
              <a:buNone/>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Complete reference for reading in APA format</a:t>
            </a:r>
          </a:p>
        </p:txBody>
      </p:sp>
      <p:sp>
        <p:nvSpPr>
          <p:cNvPr id="12" name="Picture Placeholder 11">
            <a:extLst>
              <a:ext uri="{FF2B5EF4-FFF2-40B4-BE49-F238E27FC236}">
                <a16:creationId xmlns:a16="http://schemas.microsoft.com/office/drawing/2014/main" id="{9C010939-8F3E-4DAD-B81D-1746C0206C5F}"/>
              </a:ext>
            </a:extLst>
          </p:cNvPr>
          <p:cNvSpPr>
            <a:spLocks noGrp="1"/>
          </p:cNvSpPr>
          <p:nvPr>
            <p:ph type="pic" sz="quarter" idx="15" hasCustomPrompt="1"/>
          </p:nvPr>
        </p:nvSpPr>
        <p:spPr>
          <a:xfrm>
            <a:off x="7187811" y="252412"/>
            <a:ext cx="1625989" cy="2302779"/>
          </a:xfrm>
          <a:prstGeom prst="rect">
            <a:avLst/>
          </a:prstGeom>
        </p:spPr>
        <p:txBody>
          <a:bodyPr/>
          <a:lstStyle>
            <a:lvl1pPr marL="0" indent="0">
              <a:buNone/>
              <a:defRPr sz="1800"/>
            </a:lvl1pPr>
          </a:lstStyle>
          <a:p>
            <a:r>
              <a:rPr lang="en-US" dirty="0"/>
              <a:t>Image of the reading</a:t>
            </a:r>
          </a:p>
        </p:txBody>
      </p:sp>
    </p:spTree>
    <p:extLst>
      <p:ext uri="{BB962C8B-B14F-4D97-AF65-F5344CB8AC3E}">
        <p14:creationId xmlns:p14="http://schemas.microsoft.com/office/powerpoint/2010/main" val="4071609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only slide">
    <p:spTree>
      <p:nvGrpSpPr>
        <p:cNvPr id="1" name=""/>
        <p:cNvGrpSpPr/>
        <p:nvPr/>
      </p:nvGrpSpPr>
      <p:grpSpPr>
        <a:xfrm>
          <a:off x="0" y="0"/>
          <a:ext cx="0" cy="0"/>
          <a:chOff x="0" y="0"/>
          <a:chExt cx="0" cy="0"/>
        </a:xfrm>
      </p:grpSpPr>
      <p:sp>
        <p:nvSpPr>
          <p:cNvPr id="6" name="Rectangle 5"/>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0" name="Title 1"/>
          <p:cNvSpPr>
            <a:spLocks noGrp="1"/>
          </p:cNvSpPr>
          <p:nvPr>
            <p:ph type="title" hasCustomPrompt="1"/>
          </p:nvPr>
        </p:nvSpPr>
        <p:spPr>
          <a:xfrm>
            <a:off x="575733" y="324358"/>
            <a:ext cx="8183497"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Click to add title</a:t>
            </a:r>
          </a:p>
        </p:txBody>
      </p:sp>
    </p:spTree>
    <p:extLst>
      <p:ext uri="{BB962C8B-B14F-4D97-AF65-F5344CB8AC3E}">
        <p14:creationId xmlns:p14="http://schemas.microsoft.com/office/powerpoint/2010/main" val="729062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Video Intr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090487-9A26-419E-AB87-9EAC53DE69F2}"/>
              </a:ext>
            </a:extLst>
          </p:cNvPr>
          <p:cNvSpPr/>
          <p:nvPr userDrawn="1"/>
        </p:nvSpPr>
        <p:spPr>
          <a:xfrm rot="5400000">
            <a:off x="-3308490" y="3312583"/>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19018" y="324358"/>
            <a:ext cx="7540212" cy="9173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Video Example: </a:t>
            </a:r>
            <a:br>
              <a:rPr lang="en-US" dirty="0"/>
            </a:br>
            <a:r>
              <a:rPr lang="en-US" dirty="0"/>
              <a:t>Description of video</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Text Placeholder 226"/>
          <p:cNvSpPr>
            <a:spLocks noGrp="1"/>
          </p:cNvSpPr>
          <p:nvPr userDrawn="1">
            <p:ph type="body" sz="quarter" idx="14" hasCustomPrompt="1"/>
          </p:nvPr>
        </p:nvSpPr>
        <p:spPr>
          <a:xfrm>
            <a:off x="393072" y="1633603"/>
            <a:ext cx="4435301" cy="4322941"/>
          </a:xfrm>
          <a:prstGeom prst="rect">
            <a:avLst/>
          </a:prstGeom>
        </p:spPr>
        <p:txBody>
          <a:bodyPr wrap="square" anchor="t" anchorCtr="0">
            <a:normAutofit/>
          </a:bodyPr>
          <a:lstStyle>
            <a:lvl1pPr marL="285750" indent="-285750">
              <a:buClr>
                <a:schemeClr val="accent1">
                  <a:lumMod val="75000"/>
                </a:schemeClr>
              </a:buClr>
              <a:buFont typeface="AppleSymbols" charset="0"/>
              <a:buChar char="⎔"/>
              <a:defRPr sz="2000" baseline="0">
                <a:latin typeface="Arial" charset="0"/>
                <a:ea typeface="Arial" charset="0"/>
                <a:cs typeface="Arial" charset="0"/>
              </a:defRPr>
            </a:lvl1pPr>
            <a:lvl2pPr marL="631825" indent="-285750">
              <a:buClr>
                <a:schemeClr val="accent1">
                  <a:lumMod val="60000"/>
                  <a:lumOff val="40000"/>
                </a:schemeClr>
              </a:buClr>
              <a:buFont typeface="AppleSymbols" charset="0"/>
              <a:buChar char="⎔"/>
              <a:defRPr sz="1800">
                <a:latin typeface="Arial" charset="0"/>
                <a:ea typeface="Arial" charset="0"/>
                <a:cs typeface="Arial" charset="0"/>
              </a:defRPr>
            </a:lvl2pPr>
            <a:lvl3pPr marL="914400" indent="0">
              <a:buClr>
                <a:schemeClr val="accent1">
                  <a:lumMod val="40000"/>
                  <a:lumOff val="60000"/>
                </a:schemeClr>
              </a:buClr>
              <a:buFont typeface="AppleSymbols" charset="0"/>
              <a:buNone/>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1"/>
            <a:r>
              <a:rPr lang="en-US" dirty="0"/>
              <a:t>Type acknowledgement of copyright holder</a:t>
            </a:r>
          </a:p>
        </p:txBody>
      </p:sp>
      <p:sp>
        <p:nvSpPr>
          <p:cNvPr id="25" name="Picture Placeholder 10"/>
          <p:cNvSpPr>
            <a:spLocks noGrp="1"/>
          </p:cNvSpPr>
          <p:nvPr userDrawn="1">
            <p:ph type="pic" sz="quarter" idx="11" hasCustomPrompt="1"/>
          </p:nvPr>
        </p:nvSpPr>
        <p:spPr>
          <a:xfrm>
            <a:off x="5052505" y="1633603"/>
            <a:ext cx="3698423" cy="359071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
        <p:nvSpPr>
          <p:cNvPr id="13" name="Text Placeholder 226">
            <a:extLst>
              <a:ext uri="{FF2B5EF4-FFF2-40B4-BE49-F238E27FC236}">
                <a16:creationId xmlns:a16="http://schemas.microsoft.com/office/drawing/2014/main" id="{AAC739ED-4A02-4840-B773-489B4B397A15}"/>
              </a:ext>
            </a:extLst>
          </p:cNvPr>
          <p:cNvSpPr>
            <a:spLocks noGrp="1"/>
          </p:cNvSpPr>
          <p:nvPr>
            <p:ph type="body" sz="quarter" idx="15" hasCustomPrompt="1"/>
          </p:nvPr>
        </p:nvSpPr>
        <p:spPr>
          <a:xfrm>
            <a:off x="5052505" y="5420916"/>
            <a:ext cx="3706725" cy="544174"/>
          </a:xfrm>
          <a:prstGeom prst="rect">
            <a:avLst/>
          </a:prstGeom>
        </p:spPr>
        <p:txBody>
          <a:bodyPr wrap="square" anchor="t" anchorCtr="0">
            <a:normAutofit/>
          </a:bodyPr>
          <a:lstStyle>
            <a:lvl1pPr marL="171450" indent="-171450">
              <a:buClr>
                <a:schemeClr val="accent1">
                  <a:lumMod val="75000"/>
                </a:schemeClr>
              </a:buClr>
              <a:buFont typeface="AppleSymbols" charset="0"/>
              <a:buChar char="⎔"/>
              <a:defRPr sz="1000" baseline="0">
                <a:latin typeface="Arial" charset="0"/>
                <a:ea typeface="Arial" charset="0"/>
                <a:cs typeface="Arial" charset="0"/>
              </a:defRPr>
            </a:lvl1pPr>
            <a:lvl2pPr marL="742950" indent="-285750">
              <a:buClr>
                <a:schemeClr val="accent1">
                  <a:lumMod val="60000"/>
                  <a:lumOff val="40000"/>
                </a:schemeClr>
              </a:buClr>
              <a:buFont typeface="AppleSymbols" charset="0"/>
              <a:buChar char="⎔"/>
              <a:defRPr sz="1800">
                <a:latin typeface="Arial" charset="0"/>
                <a:ea typeface="Arial" charset="0"/>
                <a:cs typeface="Arial" charset="0"/>
              </a:defRPr>
            </a:lvl2pPr>
            <a:lvl3pPr marL="914400" indent="0">
              <a:buClr>
                <a:schemeClr val="accent1">
                  <a:lumMod val="40000"/>
                  <a:lumOff val="60000"/>
                </a:schemeClr>
              </a:buClr>
              <a:buFont typeface="AppleSymbols" charset="0"/>
              <a:buNone/>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Video copyright holder’s preferred citation</a:t>
            </a:r>
          </a:p>
          <a:p>
            <a:pPr lvl="0"/>
            <a:r>
              <a:rPr lang="en-US" dirty="0"/>
              <a:t>Hyperlink to copyright holder’s website if applicable</a:t>
            </a:r>
          </a:p>
          <a:p>
            <a:pPr lvl="0"/>
            <a:endParaRPr lang="en-US" dirty="0"/>
          </a:p>
        </p:txBody>
      </p:sp>
    </p:spTree>
    <p:extLst>
      <p:ext uri="{BB962C8B-B14F-4D97-AF65-F5344CB8AC3E}">
        <p14:creationId xmlns:p14="http://schemas.microsoft.com/office/powerpoint/2010/main" val="1240602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o representation intro">
    <p:spTree>
      <p:nvGrpSpPr>
        <p:cNvPr id="1" name=""/>
        <p:cNvGrpSpPr/>
        <p:nvPr/>
      </p:nvGrpSpPr>
      <p:grpSpPr>
        <a:xfrm>
          <a:off x="0" y="0"/>
          <a:ext cx="0" cy="0"/>
          <a:chOff x="0" y="0"/>
          <a:chExt cx="0" cy="0"/>
        </a:xfrm>
      </p:grpSpPr>
      <p:sp>
        <p:nvSpPr>
          <p:cNvPr id="13" name="Rectangle 12"/>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Slide Number Placeholder 2"/>
          <p:cNvSpPr>
            <a:spLocks noGrp="1"/>
          </p:cNvSpPr>
          <p:nvPr>
            <p:ph type="sldNum" sz="quarter" idx="10"/>
          </p:nvPr>
        </p:nvSpPr>
        <p:spPr>
          <a:xfrm>
            <a:off x="8271165" y="6512330"/>
            <a:ext cx="644236" cy="169277"/>
          </a:xfrm>
          <a:prstGeom prst="rect">
            <a:avLst/>
          </a:prstGeom>
        </p:spPr>
        <p:txBody>
          <a:bodyPr/>
          <a:lstStyle/>
          <a:p>
            <a:fld id="{569CA132-ADD6-4B72-B5E1-B86F7979C603}" type="slidenum">
              <a:rPr lang="en-US" smtClean="0"/>
              <a:pPr/>
              <a:t>‹#›</a:t>
            </a:fld>
            <a:endParaRPr lang="en-US" dirty="0"/>
          </a:p>
        </p:txBody>
      </p:sp>
      <p:sp>
        <p:nvSpPr>
          <p:cNvPr id="11" name="Picture Placeholder 10"/>
          <p:cNvSpPr>
            <a:spLocks noGrp="1"/>
          </p:cNvSpPr>
          <p:nvPr>
            <p:ph type="pic" sz="quarter" idx="11" hasCustomPrompt="1"/>
          </p:nvPr>
        </p:nvSpPr>
        <p:spPr>
          <a:xfrm>
            <a:off x="5052505" y="1674912"/>
            <a:ext cx="3698423" cy="3549408"/>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Text Placeholder 226"/>
          <p:cNvSpPr>
            <a:spLocks noGrp="1"/>
          </p:cNvSpPr>
          <p:nvPr>
            <p:ph type="body" sz="quarter" idx="13" hasCustomPrompt="1"/>
          </p:nvPr>
        </p:nvSpPr>
        <p:spPr>
          <a:xfrm>
            <a:off x="575732" y="1674912"/>
            <a:ext cx="4133796" cy="4281632"/>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0"/>
            <a:r>
              <a:rPr lang="en-US" dirty="0"/>
              <a:t>Type acknowledgement of copyright holder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p:cNvSpPr>
            <a:spLocks noGrp="1"/>
          </p:cNvSpPr>
          <p:nvPr>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Representation of module concepts</a:t>
            </a:r>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 Placeholder 3"/>
          <p:cNvSpPr>
            <a:spLocks noGrp="1"/>
          </p:cNvSpPr>
          <p:nvPr userDrawn="1">
            <p:ph type="body" sz="quarter" idx="14" hasCustomPrompt="1"/>
          </p:nvPr>
        </p:nvSpPr>
        <p:spPr>
          <a:xfrm>
            <a:off x="5053013" y="5437188"/>
            <a:ext cx="3706812" cy="519112"/>
          </a:xfrm>
          <a:prstGeom prst="rect">
            <a:avLst/>
          </a:prstGeom>
        </p:spPr>
        <p:txBody>
          <a:bodyPr anchor="ctr">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vl2pPr>
              <a:defRPr sz="1200">
                <a:latin typeface="Arial" charset="0"/>
                <a:ea typeface="Arial" charset="0"/>
                <a:cs typeface="Arial" charset="0"/>
              </a:defRPr>
            </a:lvl2pPr>
            <a:lvl3pPr>
              <a:defRPr sz="1200">
                <a:latin typeface="Arial" charset="0"/>
                <a:ea typeface="Arial" charset="0"/>
                <a:cs typeface="Arial" charset="0"/>
              </a:defRPr>
            </a:lvl3pPr>
            <a:lvl4pPr>
              <a:defRPr sz="1200">
                <a:latin typeface="Arial" charset="0"/>
                <a:ea typeface="Arial" charset="0"/>
                <a:cs typeface="Arial" charset="0"/>
              </a:defRPr>
            </a:lvl4pPr>
            <a:lvl5pPr>
              <a:defRPr sz="1200">
                <a:latin typeface="Arial" charset="0"/>
                <a:ea typeface="Arial" charset="0"/>
                <a:cs typeface="Arial" charset="0"/>
              </a:defRPr>
            </a:lvl5pPr>
          </a:lstStyle>
          <a:p>
            <a:pPr lvl="0"/>
            <a:r>
              <a:rPr lang="en-US" dirty="0"/>
              <a:t>Video copyright holder’s preferred citation</a:t>
            </a:r>
          </a:p>
          <a:p>
            <a:pPr lvl="0"/>
            <a:r>
              <a:rPr lang="en-US" dirty="0"/>
              <a:t>Hyperlink to copyright holder’s website if applicable</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2159608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KnowBuild Video">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95400" y="264054"/>
            <a:ext cx="7485086" cy="10651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Title of video and description of video focus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Media Placeholder 14"/>
          <p:cNvSpPr>
            <a:spLocks noGrp="1"/>
          </p:cNvSpPr>
          <p:nvPr userDrawn="1">
            <p:ph type="media" sz="quarter" idx="13" hasCustomPrompt="1"/>
          </p:nvPr>
        </p:nvSpPr>
        <p:spPr>
          <a:xfrm>
            <a:off x="554478" y="1515946"/>
            <a:ext cx="8204752" cy="3828395"/>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21" name="Text Placeholder 2"/>
          <p:cNvSpPr>
            <a:spLocks noGrp="1"/>
          </p:cNvSpPr>
          <p:nvPr userDrawn="1">
            <p:ph idx="12" hasCustomPrompt="1"/>
          </p:nvPr>
        </p:nvSpPr>
        <p:spPr>
          <a:xfrm>
            <a:off x="5060807" y="5527371"/>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2018802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KnowBuild Video Intro">
    <p:spTree>
      <p:nvGrpSpPr>
        <p:cNvPr id="1" name=""/>
        <p:cNvGrpSpPr/>
        <p:nvPr/>
      </p:nvGrpSpPr>
      <p:grpSpPr>
        <a:xfrm>
          <a:off x="0" y="0"/>
          <a:ext cx="0" cy="0"/>
          <a:chOff x="0" y="0"/>
          <a:chExt cx="0" cy="0"/>
        </a:xfrm>
      </p:grpSpPr>
      <p:sp>
        <p:nvSpPr>
          <p:cNvPr id="20" name="Rectangle 19"/>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19018" y="324358"/>
            <a:ext cx="7540212" cy="9173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Video Example: </a:t>
            </a:r>
            <a:br>
              <a:rPr lang="en-US" dirty="0"/>
            </a:br>
            <a:r>
              <a:rPr lang="en-US" dirty="0"/>
              <a:t>Description of video</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8" name="Hexagon 17"/>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Text Placeholder 226"/>
          <p:cNvSpPr>
            <a:spLocks noGrp="1"/>
          </p:cNvSpPr>
          <p:nvPr userDrawn="1">
            <p:ph type="body" sz="quarter" idx="14" hasCustomPrompt="1"/>
          </p:nvPr>
        </p:nvSpPr>
        <p:spPr>
          <a:xfrm>
            <a:off x="575733" y="1633603"/>
            <a:ext cx="4164709" cy="4322941"/>
          </a:xfrm>
          <a:prstGeom prst="rect">
            <a:avLst/>
          </a:prstGeom>
        </p:spPr>
        <p:txBody>
          <a:bodyPr wrap="square" anchor="t" anchorCtr="0">
            <a:normAutofit/>
          </a:bodyPr>
          <a:lstStyle>
            <a:lvl1pPr marL="285750" indent="-285750">
              <a:lnSpc>
                <a:spcPct val="100000"/>
              </a:lnSpc>
              <a:buClr>
                <a:schemeClr val="accent5">
                  <a:lumMod val="60000"/>
                  <a:lumOff val="40000"/>
                </a:schemeClr>
              </a:buClr>
              <a:buFont typeface="AppleSymbols" charset="0"/>
              <a:buChar char="⎔"/>
              <a:defRPr sz="1800" baseline="0">
                <a:latin typeface="Arial" charset="0"/>
                <a:ea typeface="Arial" charset="0"/>
                <a:cs typeface="Arial" charset="0"/>
              </a:defRPr>
            </a:lvl1pPr>
            <a:lvl2pPr marL="573088" indent="-285750">
              <a:buClr>
                <a:schemeClr val="accent5">
                  <a:lumMod val="40000"/>
                  <a:lumOff val="60000"/>
                </a:schemeClr>
              </a:buClr>
              <a:buFont typeface="AppleSymbols" charset="0"/>
              <a:buChar char="⎔"/>
              <a:defRPr sz="1600">
                <a:latin typeface="Arial" charset="0"/>
                <a:ea typeface="Arial" charset="0"/>
                <a:cs typeface="Arial" charset="0"/>
              </a:defRPr>
            </a:lvl2pPr>
            <a:lvl3pPr marL="914400" indent="-285750">
              <a:buClr>
                <a:schemeClr val="accent5">
                  <a:lumMod val="20000"/>
                  <a:lumOff val="80000"/>
                </a:schemeClr>
              </a:buClr>
              <a:buFont typeface="AppleSymbols" charset="0"/>
              <a:buChar char="⎔"/>
              <a:tabLst>
                <a:tab pos="914400" algn="l"/>
              </a:tabLst>
              <a:defRPr sz="14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Type description of the video</a:t>
            </a:r>
          </a:p>
          <a:p>
            <a:pPr lvl="0"/>
            <a:r>
              <a:rPr lang="en-US" dirty="0"/>
              <a:t>Type acknowledgement of copyright holder</a:t>
            </a:r>
          </a:p>
          <a:p>
            <a:pPr lvl="1"/>
            <a:endParaRPr lang="en-US" dirty="0"/>
          </a:p>
          <a:p>
            <a:pPr lvl="2"/>
            <a:endParaRPr lang="en-US" dirty="0"/>
          </a:p>
        </p:txBody>
      </p:sp>
      <p:sp>
        <p:nvSpPr>
          <p:cNvPr id="25" name="Picture Placeholder 10"/>
          <p:cNvSpPr>
            <a:spLocks noGrp="1"/>
          </p:cNvSpPr>
          <p:nvPr userDrawn="1">
            <p:ph type="pic" sz="quarter" idx="11" hasCustomPrompt="1"/>
          </p:nvPr>
        </p:nvSpPr>
        <p:spPr>
          <a:xfrm>
            <a:off x="5052505" y="1633603"/>
            <a:ext cx="3698423" cy="359071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
        <p:nvSpPr>
          <p:cNvPr id="26" name="Text Placeholder 2"/>
          <p:cNvSpPr>
            <a:spLocks noGrp="1"/>
          </p:cNvSpPr>
          <p:nvPr userDrawn="1">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493821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rriculum example">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Curriculum Example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4170348" y="1644308"/>
            <a:ext cx="4610139" cy="4469673"/>
          </a:xfrm>
          <a:prstGeom prst="rect">
            <a:avLst/>
          </a:prstGeom>
        </p:spPr>
        <p:txBody>
          <a:bodyPr wrap="square" anchor="t" anchorCtr="0">
            <a:normAutofit/>
          </a:bodyPr>
          <a:lstStyle>
            <a:lvl1pPr marL="285750" indent="-285750">
              <a:buClr>
                <a:schemeClr val="accent1">
                  <a:lumMod val="75000"/>
                </a:schemeClr>
              </a:buClr>
              <a:buFont typeface="AppleSymbols" charset="0"/>
              <a:buChar char="⎔"/>
              <a:defRPr sz="2000" baseline="0">
                <a:latin typeface="Arial" charset="0"/>
                <a:ea typeface="Arial" charset="0"/>
                <a:cs typeface="Arial" charset="0"/>
              </a:defRPr>
            </a:lvl1pPr>
            <a:lvl2pPr marL="742950" indent="-285750">
              <a:buClr>
                <a:schemeClr val="accent1">
                  <a:lumMod val="60000"/>
                  <a:lumOff val="40000"/>
                </a:schemeClr>
              </a:buClr>
              <a:buFont typeface="AppleSymbols" charset="0"/>
              <a:buChar char="⎔"/>
              <a:defRPr sz="1800">
                <a:latin typeface="Arial" charset="0"/>
                <a:ea typeface="Arial" charset="0"/>
                <a:cs typeface="Arial" charset="0"/>
              </a:defRPr>
            </a:lvl2pPr>
            <a:lvl3pPr marL="1200150" indent="-285750">
              <a:buClr>
                <a:schemeClr val="accent1">
                  <a:lumMod val="40000"/>
                  <a:lumOff val="60000"/>
                </a:schemeClr>
              </a:buClr>
              <a:buFont typeface="AppleSymbols" charset="0"/>
              <a:buChar char="⎔"/>
              <a:defRPr sz="1600">
                <a:latin typeface="Arial" charset="0"/>
                <a:ea typeface="Arial" charset="0"/>
                <a:cs typeface="Arial" charset="0"/>
              </a:defRPr>
            </a:lvl3pPr>
            <a:lvl4pPr marL="1657350" indent="-285750">
              <a:buClr>
                <a:schemeClr val="accent1">
                  <a:lumMod val="20000"/>
                  <a:lumOff val="80000"/>
                </a:schemeClr>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277" y="568262"/>
            <a:ext cx="560776" cy="433327"/>
          </a:xfrm>
          <a:prstGeom prst="rect">
            <a:avLst/>
          </a:prstGeom>
        </p:spPr>
      </p:pic>
      <p:sp>
        <p:nvSpPr>
          <p:cNvPr id="11" name="Text Placeholder 226">
            <a:extLst>
              <a:ext uri="{FF2B5EF4-FFF2-40B4-BE49-F238E27FC236}">
                <a16:creationId xmlns:a16="http://schemas.microsoft.com/office/drawing/2014/main" id="{4D59D2A9-36F9-4FDD-92E5-931C2B21D8E0}"/>
              </a:ext>
            </a:extLst>
          </p:cNvPr>
          <p:cNvSpPr>
            <a:spLocks noGrp="1"/>
          </p:cNvSpPr>
          <p:nvPr>
            <p:ph type="body" sz="quarter" idx="14" hasCustomPrompt="1"/>
          </p:nvPr>
        </p:nvSpPr>
        <p:spPr>
          <a:xfrm>
            <a:off x="429785" y="1649233"/>
            <a:ext cx="3543534" cy="5106871"/>
          </a:xfrm>
          <a:prstGeom prst="flowChartDocument">
            <a:avLst/>
          </a:prstGeom>
          <a:solidFill>
            <a:schemeClr val="accent2">
              <a:lumMod val="50000"/>
            </a:schemeClr>
          </a:solidFill>
          <a:ln>
            <a:solidFill>
              <a:schemeClr val="accent2">
                <a:lumMod val="75000"/>
              </a:schemeClr>
            </a:solidFill>
          </a:ln>
        </p:spPr>
        <p:txBody>
          <a:bodyPr wrap="square" anchor="t" anchorCtr="0">
            <a:normAutofit/>
          </a:bodyPr>
          <a:lstStyle>
            <a:lvl1pPr marL="285750" indent="-285750">
              <a:buClr>
                <a:schemeClr val="accent1"/>
              </a:buClr>
              <a:buFont typeface="AppleSymbols" charset="0"/>
              <a:buChar char="⎔"/>
              <a:defRPr sz="2000" baseline="0">
                <a:latin typeface="+mn-lt"/>
                <a:ea typeface="Arial" charset="0"/>
                <a:cs typeface="Arial" charset="0"/>
              </a:defRPr>
            </a:lvl1pPr>
            <a:lvl2pPr marL="742950" indent="-285750">
              <a:buClr>
                <a:schemeClr val="accent1">
                  <a:lumMod val="60000"/>
                  <a:lumOff val="40000"/>
                </a:schemeClr>
              </a:buClr>
              <a:buFont typeface="AppleSymbols" charset="0"/>
              <a:buChar char="⎔"/>
              <a:defRPr sz="1800">
                <a:latin typeface="+mn-lt"/>
                <a:ea typeface="Arial" charset="0"/>
                <a:cs typeface="Arial" charset="0"/>
              </a:defRPr>
            </a:lvl2pPr>
            <a:lvl3pPr marL="1200150" indent="-285750">
              <a:buClr>
                <a:srgbClr val="94B9AF"/>
              </a:buClr>
              <a:buFont typeface="AppleSymbols" charset="0"/>
              <a:buChar char="⎔"/>
              <a:defRPr sz="1600">
                <a:latin typeface="+mn-lt"/>
                <a:ea typeface="Arial" charset="0"/>
                <a:cs typeface="Arial" charset="0"/>
              </a:defRPr>
            </a:lvl3pPr>
            <a:lvl4pPr marL="1657350" indent="-285750">
              <a:buClr>
                <a:srgbClr val="94B9AF"/>
              </a:buClr>
              <a:buFont typeface="AppleSymbols" charset="0"/>
              <a:buChar char="⎔"/>
              <a:defRPr sz="1400">
                <a:latin typeface="+mn-lt"/>
                <a:ea typeface="Arial" charset="0"/>
                <a:cs typeface="Arial" charset="0"/>
              </a:defRPr>
            </a:lvl4pPr>
            <a:lvl5pPr marL="2114550" indent="-285750">
              <a:buClr>
                <a:srgbClr val="94B9AF"/>
              </a:buClr>
              <a:buFont typeface="AppleSymbols" charset="0"/>
              <a:buChar char="⎔"/>
              <a:defRPr sz="1400">
                <a:latin typeface="+mn-lt"/>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6181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KnowBuild curriculum">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29" y="256678"/>
            <a:ext cx="7581157" cy="1147527"/>
          </a:xfrm>
          <a:prstGeom prst="rect">
            <a:avLst/>
          </a:prstGeom>
        </p:spPr>
        <p:txBody>
          <a:bodyPr anchor="ctr">
            <a:noAutofit/>
          </a:bodyPr>
          <a:lstStyle>
            <a:lvl1pPr>
              <a:defRPr sz="3200" b="1" baseline="0">
                <a:ln w="3175">
                  <a:noFill/>
                </a:ln>
                <a:solidFill>
                  <a:schemeClr val="tx1"/>
                </a:solidFill>
                <a:latin typeface="Arial" charset="0"/>
                <a:ea typeface="Arial" charset="0"/>
                <a:cs typeface="Arial" charset="0"/>
              </a:defRPr>
            </a:lvl1pPr>
          </a:lstStyle>
          <a:p>
            <a:r>
              <a:rPr lang="en-US" dirty="0"/>
              <a:t>Knowledge-Building Curriculum Example: Description of example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3" name="Text Placeholder 226"/>
          <p:cNvSpPr>
            <a:spLocks noGrp="1"/>
          </p:cNvSpPr>
          <p:nvPr>
            <p:ph type="body" sz="quarter" idx="13" hasCustomPrompt="1"/>
          </p:nvPr>
        </p:nvSpPr>
        <p:spPr>
          <a:xfrm>
            <a:off x="4255805" y="1644308"/>
            <a:ext cx="4524681" cy="4469673"/>
          </a:xfrm>
          <a:prstGeom prst="rect">
            <a:avLst/>
          </a:prstGeom>
        </p:spPr>
        <p:txBody>
          <a:bodyPr wrap="square" anchor="t" anchorCtr="0">
            <a:normAutofit/>
          </a:bodyPr>
          <a:lstStyle>
            <a:lvl1pPr marL="285750" indent="-285750">
              <a:buClr>
                <a:srgbClr val="94B9AF"/>
              </a:buClr>
              <a:buFont typeface="AppleSymbols" charset="0"/>
              <a:buChar char="⎔"/>
              <a:defRPr sz="2000" baseline="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xagon 6"/>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277" y="568262"/>
            <a:ext cx="560776" cy="433327"/>
          </a:xfrm>
          <a:prstGeom prst="rect">
            <a:avLst/>
          </a:prstGeom>
        </p:spPr>
      </p:pic>
      <p:sp>
        <p:nvSpPr>
          <p:cNvPr id="10" name="Text Placeholder 226">
            <a:extLst>
              <a:ext uri="{FF2B5EF4-FFF2-40B4-BE49-F238E27FC236}">
                <a16:creationId xmlns:a16="http://schemas.microsoft.com/office/drawing/2014/main" id="{1387A064-9B1C-4DBD-8AF0-7CFEC4BA4457}"/>
              </a:ext>
            </a:extLst>
          </p:cNvPr>
          <p:cNvSpPr>
            <a:spLocks noGrp="1"/>
          </p:cNvSpPr>
          <p:nvPr>
            <p:ph type="body" sz="quarter" idx="14" hasCustomPrompt="1"/>
          </p:nvPr>
        </p:nvSpPr>
        <p:spPr>
          <a:xfrm>
            <a:off x="464444" y="1644307"/>
            <a:ext cx="3543534" cy="5106871"/>
          </a:xfrm>
          <a:prstGeom prst="flowChartDocument">
            <a:avLst/>
          </a:prstGeom>
          <a:solidFill>
            <a:schemeClr val="accent5">
              <a:lumMod val="50000"/>
            </a:schemeClr>
          </a:solidFill>
          <a:ln>
            <a:solidFill>
              <a:schemeClr val="accent5">
                <a:lumMod val="75000"/>
              </a:schemeClr>
            </a:solidFill>
          </a:ln>
        </p:spPr>
        <p:txBody>
          <a:bodyPr wrap="square" anchor="t" anchorCtr="0">
            <a:normAutofit/>
          </a:bodyPr>
          <a:lstStyle>
            <a:lvl1pPr marL="285750" indent="-285750">
              <a:buClr>
                <a:srgbClr val="94B9AF"/>
              </a:buClr>
              <a:buFont typeface="AppleSymbols" charset="0"/>
              <a:buChar char="⎔"/>
              <a:defRPr sz="2000" baseline="0">
                <a:latin typeface="+mn-lt"/>
                <a:ea typeface="Arial" charset="0"/>
                <a:cs typeface="Arial" charset="0"/>
              </a:defRPr>
            </a:lvl1pPr>
            <a:lvl2pPr marL="742950" indent="-285750">
              <a:buClr>
                <a:srgbClr val="94B9AF"/>
              </a:buClr>
              <a:buFont typeface="AppleSymbols" charset="0"/>
              <a:buChar char="⎔"/>
              <a:defRPr sz="1800">
                <a:latin typeface="+mn-lt"/>
                <a:ea typeface="Arial" charset="0"/>
                <a:cs typeface="Arial" charset="0"/>
              </a:defRPr>
            </a:lvl2pPr>
            <a:lvl3pPr marL="1200150" indent="-285750">
              <a:buClr>
                <a:srgbClr val="94B9AF"/>
              </a:buClr>
              <a:buFont typeface="AppleSymbols" charset="0"/>
              <a:buChar char="⎔"/>
              <a:defRPr sz="1600">
                <a:latin typeface="+mn-lt"/>
                <a:ea typeface="Arial" charset="0"/>
                <a:cs typeface="Arial" charset="0"/>
              </a:defRPr>
            </a:lvl3pPr>
            <a:lvl4pPr marL="1657350" indent="-285750">
              <a:buClr>
                <a:srgbClr val="94B9AF"/>
              </a:buClr>
              <a:buFont typeface="AppleSymbols" charset="0"/>
              <a:buChar char="⎔"/>
              <a:defRPr sz="1400">
                <a:latin typeface="+mn-lt"/>
                <a:ea typeface="Arial" charset="0"/>
                <a:cs typeface="Arial" charset="0"/>
              </a:defRPr>
            </a:lvl4pPr>
            <a:lvl5pPr marL="2114550" indent="-285750">
              <a:buClr>
                <a:srgbClr val="94B9AF"/>
              </a:buClr>
              <a:buFont typeface="AppleSymbols" charset="0"/>
              <a:buChar char="⎔"/>
              <a:defRPr sz="1400">
                <a:latin typeface="+mn-lt"/>
                <a:ea typeface="Arial" charset="0"/>
                <a:cs typeface="Arial"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8407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KnowBuild discussion">
    <p:spTree>
      <p:nvGrpSpPr>
        <p:cNvPr id="1" name=""/>
        <p:cNvGrpSpPr/>
        <p:nvPr/>
      </p:nvGrpSpPr>
      <p:grpSpPr>
        <a:xfrm>
          <a:off x="0" y="0"/>
          <a:ext cx="0" cy="0"/>
          <a:chOff x="0" y="0"/>
          <a:chExt cx="0" cy="0"/>
        </a:xfrm>
      </p:grpSpPr>
      <p:sp>
        <p:nvSpPr>
          <p:cNvPr id="17" name="Rectangle 16"/>
          <p:cNvSpPr/>
          <p:nvPr userDrawn="1"/>
        </p:nvSpPr>
        <p:spPr>
          <a:xfrm rot="5400000">
            <a:off x="-3312622" y="3312622"/>
            <a:ext cx="6858000" cy="232756"/>
          </a:xfrm>
          <a:prstGeom prst="rect">
            <a:avLst/>
          </a:prstGeom>
          <a:gradFill flip="none" rotWithShape="1">
            <a:gsLst>
              <a:gs pos="100000">
                <a:srgbClr val="386150"/>
              </a:gs>
              <a:gs pos="0">
                <a:srgbClr val="7A9F95"/>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9" name="Text Placeholder 226"/>
          <p:cNvSpPr>
            <a:spLocks noGrp="1"/>
          </p:cNvSpPr>
          <p:nvPr>
            <p:ph type="body" sz="quarter" idx="14" hasCustomPrompt="1"/>
          </p:nvPr>
        </p:nvSpPr>
        <p:spPr>
          <a:xfrm>
            <a:off x="575733" y="1709508"/>
            <a:ext cx="4164709" cy="4352038"/>
          </a:xfrm>
          <a:prstGeom prst="rect">
            <a:avLst/>
          </a:prstGeom>
        </p:spPr>
        <p:txBody>
          <a:bodyPr wrap="square" anchor="t" anchorCtr="0">
            <a:normAutofit/>
          </a:bodyPr>
          <a:lstStyle>
            <a:lvl1pPr marL="285750" indent="-285750">
              <a:buClr>
                <a:srgbClr val="94B9AF"/>
              </a:buClr>
              <a:buFont typeface="AppleSymbols" charset="0"/>
              <a:buChar char="⎔"/>
              <a:defRPr sz="2000" baseline="0">
                <a:solidFill>
                  <a:schemeClr val="tx1"/>
                </a:solidFill>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Describe the goal for the discussion board</a:t>
            </a:r>
          </a:p>
          <a:p>
            <a:pPr lvl="0"/>
            <a:r>
              <a:rPr lang="en-US" dirty="0"/>
              <a:t>Provide specific guidelines</a:t>
            </a:r>
          </a:p>
          <a:p>
            <a:pPr lvl="0"/>
            <a:r>
              <a:rPr lang="en-US" dirty="0"/>
              <a:t>Refer to posting guide at right (should also be posted online)</a:t>
            </a:r>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Discussion Board</a:t>
            </a:r>
          </a:p>
        </p:txBody>
      </p:sp>
      <p:sp>
        <p:nvSpPr>
          <p:cNvPr id="24" name="Rectangle 23"/>
          <p:cNvSpPr/>
          <p:nvPr userDrawn="1"/>
        </p:nvSpPr>
        <p:spPr>
          <a:xfrm rot="5400000" flipV="1">
            <a:off x="2832113" y="3866520"/>
            <a:ext cx="4359743" cy="45719"/>
          </a:xfrm>
          <a:prstGeom prst="rect">
            <a:avLst/>
          </a:prstGeom>
          <a:solidFill>
            <a:srgbClr val="94B9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Box 3"/>
          <p:cNvSpPr txBox="1"/>
          <p:nvPr userDrawn="1"/>
        </p:nvSpPr>
        <p:spPr>
          <a:xfrm>
            <a:off x="5252269" y="1599232"/>
            <a:ext cx="3465335" cy="4532010"/>
          </a:xfrm>
          <a:prstGeom prst="rect">
            <a:avLst/>
          </a:prstGeom>
          <a:noFill/>
        </p:spPr>
        <p:txBody>
          <a:bodyPr wrap="square" rtlCol="0">
            <a:spAutoFit/>
          </a:bodyPr>
          <a:lstStyle/>
          <a:p>
            <a:pPr algn="l"/>
            <a:r>
              <a:rPr lang="en-US" sz="1600" b="1" dirty="0">
                <a:solidFill>
                  <a:schemeClr val="tx2"/>
                </a:solidFill>
                <a:latin typeface="Arial" charset="0"/>
                <a:ea typeface="Arial" charset="0"/>
                <a:cs typeface="Arial" charset="0"/>
              </a:rPr>
              <a:t>Posting</a:t>
            </a:r>
            <a:r>
              <a:rPr lang="en-US" sz="1600" b="1" baseline="0" dirty="0">
                <a:solidFill>
                  <a:schemeClr val="tx2"/>
                </a:solidFill>
                <a:latin typeface="Arial" charset="0"/>
                <a:ea typeface="Arial" charset="0"/>
                <a:cs typeface="Arial" charset="0"/>
              </a:rPr>
              <a:t> on the discussion board</a:t>
            </a:r>
          </a:p>
          <a:p>
            <a:pPr algn="ctr"/>
            <a:endParaRPr lang="en-US" sz="1050" b="1" baseline="0" dirty="0">
              <a:solidFill>
                <a:schemeClr val="tx2"/>
              </a:solidFill>
              <a:latin typeface="Arial" charset="0"/>
              <a:ea typeface="Arial" charset="0"/>
              <a:cs typeface="Arial" charset="0"/>
            </a:endParaRPr>
          </a:p>
          <a:p>
            <a:pPr algn="l"/>
            <a:r>
              <a:rPr lang="en-US" sz="1600" b="0" baseline="0" dirty="0">
                <a:solidFill>
                  <a:schemeClr val="tx2"/>
                </a:solidFill>
                <a:latin typeface="Arial" charset="0"/>
                <a:ea typeface="Arial" charset="0"/>
                <a:cs typeface="Arial" charset="0"/>
              </a:rPr>
              <a:t>Use the discussion board to</a:t>
            </a:r>
          </a:p>
          <a:p>
            <a:pPr marL="285750" indent="-285750" algn="l">
              <a:buFont typeface="Arial" charset="0"/>
              <a:buChar char="•"/>
            </a:pPr>
            <a:r>
              <a:rPr lang="en-US" sz="1400" b="0" baseline="0" dirty="0">
                <a:solidFill>
                  <a:schemeClr val="tx2"/>
                </a:solidFill>
                <a:latin typeface="Arial" charset="0"/>
                <a:ea typeface="Arial" charset="0"/>
                <a:cs typeface="Arial" charset="0"/>
              </a:rPr>
              <a:t>Share information that you have and others do not</a:t>
            </a:r>
          </a:p>
          <a:p>
            <a:pPr marL="285750" indent="-285750" algn="l">
              <a:buFont typeface="Arial" charset="0"/>
              <a:buChar char="•"/>
            </a:pPr>
            <a:r>
              <a:rPr lang="en-US" sz="1400" b="0" baseline="0" dirty="0">
                <a:solidFill>
                  <a:schemeClr val="tx2"/>
                </a:solidFill>
                <a:latin typeface="Arial" charset="0"/>
                <a:ea typeface="Arial" charset="0"/>
                <a:cs typeface="Arial" charset="0"/>
              </a:rPr>
              <a:t>Get clarification</a:t>
            </a:r>
          </a:p>
          <a:p>
            <a:pPr marL="285750" indent="-285750" algn="l">
              <a:buFont typeface="Arial" charset="0"/>
              <a:buChar char="•"/>
            </a:pPr>
            <a:r>
              <a:rPr lang="en-US" sz="1400" b="0" baseline="0" dirty="0">
                <a:solidFill>
                  <a:schemeClr val="tx2"/>
                </a:solidFill>
                <a:latin typeface="Arial" charset="0"/>
                <a:ea typeface="Arial" charset="0"/>
                <a:cs typeface="Arial" charset="0"/>
              </a:rPr>
              <a:t>Extend the conversation beyond the specific module content</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Respond to others by</a:t>
            </a:r>
          </a:p>
          <a:p>
            <a:pPr marL="285750" indent="-285750" algn="l">
              <a:buFont typeface="Arial" charset="0"/>
              <a:buChar char="•"/>
            </a:pPr>
            <a:r>
              <a:rPr lang="en-US" sz="1400" b="0" baseline="0" dirty="0">
                <a:solidFill>
                  <a:schemeClr val="tx2"/>
                </a:solidFill>
                <a:latin typeface="Arial" charset="0"/>
                <a:ea typeface="Arial" charset="0"/>
                <a:cs typeface="Arial" charset="0"/>
              </a:rPr>
              <a:t>Asking for more information</a:t>
            </a:r>
          </a:p>
          <a:p>
            <a:pPr marL="285750" indent="-285750" algn="l">
              <a:buFont typeface="Arial" charset="0"/>
              <a:buChar char="•"/>
            </a:pPr>
            <a:r>
              <a:rPr lang="en-US" sz="1400" b="0" baseline="0" dirty="0">
                <a:solidFill>
                  <a:schemeClr val="tx2"/>
                </a:solidFill>
                <a:latin typeface="Arial" charset="0"/>
                <a:ea typeface="Arial" charset="0"/>
                <a:cs typeface="Arial" charset="0"/>
              </a:rPr>
              <a:t>Providing specific feedback why you agree or disagree with opinions</a:t>
            </a:r>
          </a:p>
          <a:p>
            <a:pPr marL="285750" indent="-285750" algn="l">
              <a:buFont typeface="Arial" charset="0"/>
              <a:buChar char="•"/>
            </a:pPr>
            <a:r>
              <a:rPr lang="en-US" sz="1400" b="0" baseline="0" dirty="0">
                <a:solidFill>
                  <a:schemeClr val="tx2"/>
                </a:solidFill>
                <a:latin typeface="Arial" charset="0"/>
                <a:ea typeface="Arial" charset="0"/>
                <a:cs typeface="Arial" charset="0"/>
              </a:rPr>
              <a:t>Correcting unintended errors</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Write</a:t>
            </a:r>
          </a:p>
          <a:p>
            <a:pPr marL="285750" indent="-285750" algn="l">
              <a:buFont typeface="Arial" charset="0"/>
              <a:buChar char="•"/>
            </a:pPr>
            <a:r>
              <a:rPr lang="en-US" sz="1400" b="0" baseline="0" dirty="0">
                <a:solidFill>
                  <a:schemeClr val="tx2"/>
                </a:solidFill>
                <a:latin typeface="Arial" charset="0"/>
                <a:ea typeface="Arial" charset="0"/>
                <a:cs typeface="Arial" charset="0"/>
              </a:rPr>
              <a:t>Short but content-filled responses</a:t>
            </a:r>
          </a:p>
          <a:p>
            <a:pPr marL="285750" indent="-285750" algn="l">
              <a:buFont typeface="Arial" charset="0"/>
              <a:buChar char="•"/>
            </a:pPr>
            <a:r>
              <a:rPr lang="en-US" sz="1400" b="0" baseline="0" dirty="0">
                <a:solidFill>
                  <a:schemeClr val="tx2"/>
                </a:solidFill>
                <a:latin typeface="Arial" charset="0"/>
                <a:ea typeface="Arial" charset="0"/>
                <a:cs typeface="Arial" charset="0"/>
              </a:rPr>
              <a:t>Clearly (after typing, briefly edit)</a:t>
            </a:r>
          </a:p>
          <a:p>
            <a:pPr marL="285750" indent="-285750" algn="l">
              <a:buFont typeface="Arial" charset="0"/>
              <a:buChar char="•"/>
            </a:pPr>
            <a:r>
              <a:rPr lang="en-US" sz="1400" b="0" baseline="0" dirty="0">
                <a:solidFill>
                  <a:schemeClr val="tx2"/>
                </a:solidFill>
                <a:latin typeface="Arial" charset="0"/>
                <a:ea typeface="Arial" charset="0"/>
                <a:cs typeface="Arial" charset="0"/>
              </a:rPr>
              <a:t>In a style that allows generosity of spirit (assuming the best of others)</a:t>
            </a: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232" y="561476"/>
            <a:ext cx="632468" cy="443131"/>
          </a:xfrm>
          <a:prstGeom prst="rect">
            <a:avLst/>
          </a:prstGeom>
        </p:spPr>
      </p:pic>
    </p:spTree>
    <p:extLst>
      <p:ext uri="{BB962C8B-B14F-4D97-AF65-F5344CB8AC3E}">
        <p14:creationId xmlns:p14="http://schemas.microsoft.com/office/powerpoint/2010/main" val="29101368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87CD1E-E61C-4B31-85F0-7AB22761D0B6}"/>
              </a:ext>
            </a:extLst>
          </p:cNvPr>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295400" y="264054"/>
            <a:ext cx="7485086" cy="1065167"/>
          </a:xfrm>
          <a:prstGeom prst="rect">
            <a:avLst/>
          </a:prstGeom>
        </p:spPr>
        <p:txBody>
          <a:bodyPr anchor="ctr">
            <a:no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Title of video and description of video focus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Media Placeholder 14"/>
          <p:cNvSpPr>
            <a:spLocks noGrp="1"/>
          </p:cNvSpPr>
          <p:nvPr userDrawn="1">
            <p:ph type="media" sz="quarter" idx="13" hasCustomPrompt="1"/>
          </p:nvPr>
        </p:nvSpPr>
        <p:spPr>
          <a:xfrm>
            <a:off x="554478" y="1515946"/>
            <a:ext cx="8204752" cy="4542210"/>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21" name="Text Placeholder 2"/>
          <p:cNvSpPr>
            <a:spLocks noGrp="1"/>
          </p:cNvSpPr>
          <p:nvPr userDrawn="1">
            <p:ph idx="12" hasCustomPrompt="1"/>
          </p:nvPr>
        </p:nvSpPr>
        <p:spPr>
          <a:xfrm>
            <a:off x="554478" y="6209161"/>
            <a:ext cx="4171346"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26570780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LTD Intro &amp; Debrief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0E4C92-27B1-4041-8179-74D8F85ADB89}"/>
              </a:ext>
            </a:extLst>
          </p:cNvPr>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
        <p:nvSpPr>
          <p:cNvPr id="13" name="Text Placeholder 226">
            <a:extLst>
              <a:ext uri="{FF2B5EF4-FFF2-40B4-BE49-F238E27FC236}">
                <a16:creationId xmlns:a16="http://schemas.microsoft.com/office/drawing/2014/main" id="{7092F5DF-3EB9-4081-AD83-CB27C62B6E8F}"/>
              </a:ext>
            </a:extLst>
          </p:cNvPr>
          <p:cNvSpPr>
            <a:spLocks noGrp="1"/>
          </p:cNvSpPr>
          <p:nvPr>
            <p:ph type="body" sz="quarter" idx="13" hasCustomPrompt="1"/>
          </p:nvPr>
        </p:nvSpPr>
        <p:spPr>
          <a:xfrm>
            <a:off x="575733" y="1644308"/>
            <a:ext cx="4630968" cy="4469673"/>
          </a:xfrm>
          <a:prstGeom prst="rect">
            <a:avLst/>
          </a:prstGeom>
        </p:spPr>
        <p:txBody>
          <a:bodyPr wrap="square" anchor="t" anchorCtr="0">
            <a:normAutofit/>
          </a:bodyPr>
          <a:lstStyle>
            <a:lvl1pPr marL="285750" indent="-285750">
              <a:buClr>
                <a:schemeClr val="accent1">
                  <a:lumMod val="75000"/>
                </a:schemeClr>
              </a:buClr>
              <a:buFont typeface="AppleSymbols" charset="0"/>
              <a:buChar char="⎔"/>
              <a:defRPr sz="2000">
                <a:latin typeface="Arial" charset="0"/>
                <a:ea typeface="Arial" charset="0"/>
                <a:cs typeface="Arial" charset="0"/>
              </a:defRPr>
            </a:lvl1pPr>
            <a:lvl2pPr marL="742950" indent="-285750">
              <a:buClr>
                <a:schemeClr val="accent1">
                  <a:lumMod val="60000"/>
                  <a:lumOff val="40000"/>
                </a:schemeClr>
              </a:buClr>
              <a:buFont typeface="AppleSymbols" charset="0"/>
              <a:buChar char="⎔"/>
              <a:defRPr sz="1800">
                <a:latin typeface="Arial" charset="0"/>
                <a:ea typeface="Arial" charset="0"/>
                <a:cs typeface="Arial" charset="0"/>
              </a:defRPr>
            </a:lvl2pPr>
            <a:lvl3pPr marL="1200150" indent="-285750">
              <a:buClr>
                <a:schemeClr val="accent1">
                  <a:lumMod val="40000"/>
                  <a:lumOff val="60000"/>
                </a:schemeClr>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0">
            <a:extLst>
              <a:ext uri="{FF2B5EF4-FFF2-40B4-BE49-F238E27FC236}">
                <a16:creationId xmlns:a16="http://schemas.microsoft.com/office/drawing/2014/main" id="{738CC7C4-1209-4AE9-A58F-70B1D9392CA5}"/>
              </a:ext>
            </a:extLst>
          </p:cNvPr>
          <p:cNvSpPr>
            <a:spLocks noGrp="1"/>
          </p:cNvSpPr>
          <p:nvPr>
            <p:ph type="pic" sz="quarter" idx="11" hasCustomPrompt="1"/>
          </p:nvPr>
        </p:nvSpPr>
        <p:spPr>
          <a:xfrm>
            <a:off x="5332101" y="1674912"/>
            <a:ext cx="3418827" cy="317678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Tree>
    <p:extLst>
      <p:ext uri="{BB962C8B-B14F-4D97-AF65-F5344CB8AC3E}">
        <p14:creationId xmlns:p14="http://schemas.microsoft.com/office/powerpoint/2010/main" val="924694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LTD">
    <p:spTree>
      <p:nvGrpSpPr>
        <p:cNvPr id="1" name=""/>
        <p:cNvGrpSpPr/>
        <p:nvPr/>
      </p:nvGrpSpPr>
      <p:grpSpPr>
        <a:xfrm>
          <a:off x="0" y="0"/>
          <a:ext cx="0" cy="0"/>
          <a:chOff x="0" y="0"/>
          <a:chExt cx="0" cy="0"/>
        </a:xfrm>
      </p:grpSpPr>
      <p:sp>
        <p:nvSpPr>
          <p:cNvPr id="17" name="Media Placeholder 16"/>
          <p:cNvSpPr>
            <a:spLocks noGrp="1"/>
          </p:cNvSpPr>
          <p:nvPr>
            <p:ph type="media" sz="quarter" idx="14" hasCustomPrompt="1"/>
          </p:nvPr>
        </p:nvSpPr>
        <p:spPr>
          <a:xfrm>
            <a:off x="637557" y="1653152"/>
            <a:ext cx="8142927" cy="4468813"/>
          </a:xfrm>
          <a:prstGeom prst="rect">
            <a:avLst/>
          </a:prstGeom>
        </p:spPr>
        <p:txBody>
          <a:bodyPr/>
          <a:lstStyle>
            <a:lvl1pPr marL="0" indent="0">
              <a:buNone/>
              <a:defRPr sz="2000" baseline="0">
                <a:latin typeface="Arial" charset="0"/>
                <a:ea typeface="Arial" charset="0"/>
                <a:cs typeface="Arial" charset="0"/>
              </a:defRPr>
            </a:lvl1pPr>
          </a:lstStyle>
          <a:p>
            <a:r>
              <a:rPr lang="en-US" dirty="0"/>
              <a:t>Insert Lead Teacher video here</a:t>
            </a:r>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Lead Teacher Demo</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Rectangle 10"/>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Tree>
    <p:extLst>
      <p:ext uri="{BB962C8B-B14F-4D97-AF65-F5344CB8AC3E}">
        <p14:creationId xmlns:p14="http://schemas.microsoft.com/office/powerpoint/2010/main" val="309783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Let me start it ... Intro">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E50CB3-FE97-4989-8EA2-C79D48FA17BE}"/>
              </a:ext>
            </a:extLst>
          </p:cNvPr>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Content Placeholder 3"/>
          <p:cNvSpPr>
            <a:spLocks noGrp="1"/>
          </p:cNvSpPr>
          <p:nvPr>
            <p:ph sz="quarter" idx="10" hasCustomPrompt="1"/>
          </p:nvPr>
        </p:nvSpPr>
        <p:spPr>
          <a:xfrm>
            <a:off x="1302327" y="385763"/>
            <a:ext cx="7478136" cy="960437"/>
          </a:xfrm>
          <a:prstGeom prst="rect">
            <a:avLst/>
          </a:prstGeom>
        </p:spPr>
        <p:txBody>
          <a:bodyPr anchor="ctr">
            <a:noAutofit/>
          </a:bodyPr>
          <a:lstStyle>
            <a:lvl1pPr marL="0" indent="0">
              <a:buNone/>
              <a:defRPr sz="3200" b="1" baseline="0">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pPr lvl="0"/>
            <a:r>
              <a:rPr lang="en-US" dirty="0"/>
              <a:t>Activity #.#</a:t>
            </a:r>
          </a:p>
          <a:p>
            <a:pPr lvl="0"/>
            <a:r>
              <a:rPr lang="en-US" dirty="0"/>
              <a:t>Let Me Start It</a:t>
            </a:r>
            <a:r>
              <a:rPr lang="mr-IN" dirty="0"/>
              <a:t>…</a:t>
            </a:r>
            <a:endParaRPr lang="en-US" dirty="0"/>
          </a:p>
        </p:txBody>
      </p:sp>
      <p:sp>
        <p:nvSpPr>
          <p:cNvPr id="12" name="Rectangle 11"/>
          <p:cNvSpPr/>
          <p:nvPr userDrawn="1"/>
        </p:nvSpPr>
        <p:spPr>
          <a:xfrm rot="5400000" flipV="1">
            <a:off x="4786736" y="3652233"/>
            <a:ext cx="3367849" cy="45719"/>
          </a:xfrm>
          <a:prstGeom prst="rect">
            <a:avLst/>
          </a:prstGeom>
          <a:solidFill>
            <a:srgbClr val="7B25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Box 12"/>
          <p:cNvSpPr txBox="1"/>
          <p:nvPr userDrawn="1"/>
        </p:nvSpPr>
        <p:spPr>
          <a:xfrm>
            <a:off x="6634526" y="2213155"/>
            <a:ext cx="2145937" cy="2923877"/>
          </a:xfrm>
          <a:prstGeom prst="rect">
            <a:avLst/>
          </a:prstGeom>
          <a:noFill/>
        </p:spPr>
        <p:txBody>
          <a:bodyPr wrap="square" rtlCol="0">
            <a:spAutoFit/>
          </a:bodyPr>
          <a:lstStyle/>
          <a:p>
            <a:pPr algn="ctr"/>
            <a:r>
              <a:rPr lang="en-US" sz="1800" b="1" i="1" dirty="0">
                <a:latin typeface="Arial" charset="0"/>
                <a:ea typeface="Arial" charset="0"/>
                <a:cs typeface="Arial" charset="0"/>
              </a:rPr>
              <a:t>Let Me Start It …</a:t>
            </a:r>
            <a:endParaRPr lang="en-US" sz="1800" b="1" dirty="0">
              <a:latin typeface="Arial" charset="0"/>
              <a:ea typeface="Arial" charset="0"/>
              <a:cs typeface="Arial" charset="0"/>
            </a:endParaRPr>
          </a:p>
          <a:p>
            <a:pPr algn="l"/>
            <a:endParaRPr lang="en-US" sz="1200" b="1" baseline="0" dirty="0">
              <a:latin typeface="Arial" charset="0"/>
              <a:ea typeface="Arial" charset="0"/>
              <a:cs typeface="Arial" charset="0"/>
            </a:endParaRPr>
          </a:p>
          <a:p>
            <a:pPr marL="285750" indent="-285750" algn="l">
              <a:buFont typeface="Arial" charset="0"/>
              <a:buChar char="•"/>
            </a:pPr>
            <a:r>
              <a:rPr lang="en-US" sz="1400" b="0" baseline="0" dirty="0">
                <a:latin typeface="Arial" charset="0"/>
                <a:ea typeface="Arial" charset="0"/>
                <a:cs typeface="Arial" charset="0"/>
              </a:rPr>
              <a:t>The goal is to improve the lesson using guidance from the checklist</a:t>
            </a:r>
          </a:p>
          <a:p>
            <a:pPr marL="285750" indent="-285750" algn="l">
              <a:buFont typeface="Arial" charset="0"/>
              <a:buChar char="•"/>
            </a:pPr>
            <a:r>
              <a:rPr lang="en-US" sz="1400" b="0" baseline="0" dirty="0">
                <a:latin typeface="Arial" charset="0"/>
                <a:ea typeface="Arial" charset="0"/>
                <a:cs typeface="Arial" charset="0"/>
              </a:rPr>
              <a:t>I’ll begin the process of improving the lesson</a:t>
            </a:r>
          </a:p>
          <a:p>
            <a:pPr marL="285750" indent="-285750" algn="l">
              <a:buFont typeface="Arial" charset="0"/>
              <a:buChar char="•"/>
            </a:pPr>
            <a:r>
              <a:rPr lang="en-US" sz="1400" b="0" baseline="0" dirty="0">
                <a:latin typeface="Arial" charset="0"/>
                <a:ea typeface="Arial" charset="0"/>
                <a:cs typeface="Arial" charset="0"/>
              </a:rPr>
              <a:t>You will finish the process</a:t>
            </a:r>
          </a:p>
          <a:p>
            <a:pPr marL="285750" indent="-285750" algn="l">
              <a:buFont typeface="Arial" charset="0"/>
              <a:buChar char="•"/>
            </a:pPr>
            <a:r>
              <a:rPr lang="en-US" sz="1400" b="0" baseline="0" dirty="0">
                <a:latin typeface="Arial" charset="0"/>
                <a:ea typeface="Arial" charset="0"/>
                <a:cs typeface="Arial" charset="0"/>
              </a:rPr>
              <a:t>I’ll return to discuss my thinking with you</a:t>
            </a:r>
          </a:p>
        </p:txBody>
      </p:sp>
      <p:sp>
        <p:nvSpPr>
          <p:cNvPr id="14" name="Hexagon 13"/>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
        <p:nvSpPr>
          <p:cNvPr id="15" name="Text Placeholder 226">
            <a:extLst>
              <a:ext uri="{FF2B5EF4-FFF2-40B4-BE49-F238E27FC236}">
                <a16:creationId xmlns:a16="http://schemas.microsoft.com/office/drawing/2014/main" id="{BE086A6E-7A9A-4600-916F-27B4344AAB3B}"/>
              </a:ext>
            </a:extLst>
          </p:cNvPr>
          <p:cNvSpPr>
            <a:spLocks noGrp="1"/>
          </p:cNvSpPr>
          <p:nvPr>
            <p:ph type="body" sz="quarter" idx="14" hasCustomPrompt="1"/>
          </p:nvPr>
        </p:nvSpPr>
        <p:spPr>
          <a:xfrm>
            <a:off x="575733" y="1709508"/>
            <a:ext cx="5731063" cy="4247036"/>
          </a:xfrm>
          <a:prstGeom prst="rect">
            <a:avLst/>
          </a:prstGeom>
        </p:spPr>
        <p:txBody>
          <a:bodyPr wrap="square" anchor="t" anchorCtr="0">
            <a:normAutofit/>
          </a:bodyPr>
          <a:lstStyle>
            <a:lvl1pPr marL="285750" indent="-285750">
              <a:buClr>
                <a:schemeClr val="accent1"/>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Description/details</a:t>
            </a:r>
          </a:p>
          <a:p>
            <a:pPr lvl="1"/>
            <a:r>
              <a:rPr lang="en-US" dirty="0"/>
              <a:t>Description Level 2</a:t>
            </a:r>
          </a:p>
          <a:p>
            <a:pPr lvl="2"/>
            <a:r>
              <a:rPr lang="en-US" dirty="0"/>
              <a:t>Description Level 3</a:t>
            </a:r>
          </a:p>
          <a:p>
            <a:pPr lvl="0"/>
            <a:endParaRPr lang="en-US" dirty="0"/>
          </a:p>
        </p:txBody>
      </p:sp>
      <p:sp>
        <p:nvSpPr>
          <p:cNvPr id="2" name="Title 1">
            <a:extLst>
              <a:ext uri="{FF2B5EF4-FFF2-40B4-BE49-F238E27FC236}">
                <a16:creationId xmlns:a16="http://schemas.microsoft.com/office/drawing/2014/main" id="{A6A0D902-6CA4-40C5-BD71-D29844D030C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2708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Let me start it... Detail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4676C08-F19C-4F91-B9A8-6D5552C340EE}"/>
              </a:ext>
            </a:extLst>
          </p:cNvPr>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 Placeholder 2"/>
          <p:cNvSpPr>
            <a:spLocks noGrp="1"/>
          </p:cNvSpPr>
          <p:nvPr>
            <p:ph idx="1" hasCustomPrompt="1"/>
          </p:nvPr>
        </p:nvSpPr>
        <p:spPr>
          <a:xfrm>
            <a:off x="575733" y="1580825"/>
            <a:ext cx="3816805" cy="4386021"/>
          </a:xfrm>
          <a:prstGeom prst="rect">
            <a:avLst/>
          </a:prstGeom>
        </p:spPr>
        <p:txBody>
          <a:bodyPr vert="horz" lIns="91440" tIns="45720" rIns="91440" bIns="45720" rtlCol="0">
            <a:normAutofit/>
          </a:bodyPr>
          <a:lstStyle>
            <a:lvl1pPr marL="0" indent="0">
              <a:buNone/>
              <a:defRPr sz="2000" baseline="0">
                <a:latin typeface="Arial" charset="0"/>
                <a:ea typeface="Arial" charset="0"/>
                <a:cs typeface="Arial" charset="0"/>
              </a:defRPr>
            </a:lvl1pPr>
            <a:lvl2pPr>
              <a:defRPr baseline="0"/>
            </a:lvl2pPr>
          </a:lstStyle>
          <a:p>
            <a:pPr lvl="0"/>
            <a:r>
              <a:rPr lang="en-US" dirty="0"/>
              <a:t>Example/video goes here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2" name="Title 1"/>
          <p:cNvSpPr>
            <a:spLocks noGrp="1"/>
          </p:cNvSpPr>
          <p:nvPr>
            <p:ph type="title" hasCustomPrompt="1"/>
          </p:nvPr>
        </p:nvSpPr>
        <p:spPr>
          <a:xfrm>
            <a:off x="1199330" y="324358"/>
            <a:ext cx="7559900"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Activity #.#</a:t>
            </a:r>
            <a:br>
              <a:rPr lang="en-US" dirty="0"/>
            </a:br>
            <a:r>
              <a:rPr lang="en-US" dirty="0"/>
              <a:t>Let me start it</a:t>
            </a:r>
            <a:r>
              <a:rPr lang="mr-IN" dirty="0"/>
              <a:t>…</a:t>
            </a:r>
            <a:endParaRPr lang="en-US" dirty="0"/>
          </a:p>
        </p:txBody>
      </p:sp>
      <p:sp>
        <p:nvSpPr>
          <p:cNvPr id="8" name="Hexagon 7"/>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0770" y="434406"/>
            <a:ext cx="479197" cy="645073"/>
          </a:xfrm>
          <a:prstGeom prst="rect">
            <a:avLst/>
          </a:prstGeom>
        </p:spPr>
      </p:pic>
      <p:sp>
        <p:nvSpPr>
          <p:cNvPr id="13" name="Text Placeholder 226">
            <a:extLst>
              <a:ext uri="{FF2B5EF4-FFF2-40B4-BE49-F238E27FC236}">
                <a16:creationId xmlns:a16="http://schemas.microsoft.com/office/drawing/2014/main" id="{53278D01-C335-4F35-ACDA-0404F7A04899}"/>
              </a:ext>
            </a:extLst>
          </p:cNvPr>
          <p:cNvSpPr>
            <a:spLocks noGrp="1"/>
          </p:cNvSpPr>
          <p:nvPr>
            <p:ph type="body" sz="quarter" idx="14" hasCustomPrompt="1"/>
          </p:nvPr>
        </p:nvSpPr>
        <p:spPr>
          <a:xfrm>
            <a:off x="4520725" y="1562320"/>
            <a:ext cx="4238505" cy="4404526"/>
          </a:xfrm>
          <a:prstGeom prst="rect">
            <a:avLst/>
          </a:prstGeom>
        </p:spPr>
        <p:txBody>
          <a:bodyPr wrap="square" anchor="t" anchorCtr="0">
            <a:normAutofit/>
          </a:bodyPr>
          <a:lstStyle>
            <a:lvl1pPr marL="285750" indent="-285750">
              <a:buClr>
                <a:schemeClr val="accent1"/>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Description/details</a:t>
            </a:r>
          </a:p>
          <a:p>
            <a:pPr lvl="1"/>
            <a:r>
              <a:rPr lang="en-US" dirty="0"/>
              <a:t>Description Level 2</a:t>
            </a:r>
          </a:p>
          <a:p>
            <a:pPr lvl="2"/>
            <a:r>
              <a:rPr lang="en-US" dirty="0"/>
              <a:t>Description Level 3</a:t>
            </a:r>
          </a:p>
          <a:p>
            <a:pPr lvl="0"/>
            <a:endParaRPr lang="en-US" dirty="0"/>
          </a:p>
        </p:txBody>
      </p:sp>
    </p:spTree>
    <p:extLst>
      <p:ext uri="{BB962C8B-B14F-4D97-AF65-F5344CB8AC3E}">
        <p14:creationId xmlns:p14="http://schemas.microsoft.com/office/powerpoint/2010/main" val="1027919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focus">
    <p:spTree>
      <p:nvGrpSpPr>
        <p:cNvPr id="1" name=""/>
        <p:cNvGrpSpPr/>
        <p:nvPr/>
      </p:nvGrpSpPr>
      <p:grpSpPr>
        <a:xfrm>
          <a:off x="0" y="0"/>
          <a:ext cx="0" cy="0"/>
          <a:chOff x="0" y="0"/>
          <a:chExt cx="0" cy="0"/>
        </a:xfrm>
      </p:grpSpPr>
      <p:sp>
        <p:nvSpPr>
          <p:cNvPr id="15" name="Media Placeholder 14"/>
          <p:cNvSpPr>
            <a:spLocks noGrp="1"/>
          </p:cNvSpPr>
          <p:nvPr>
            <p:ph type="media" sz="quarter" idx="13" hasCustomPrompt="1"/>
          </p:nvPr>
        </p:nvSpPr>
        <p:spPr>
          <a:xfrm>
            <a:off x="554478" y="1515946"/>
            <a:ext cx="8204752" cy="3828395"/>
          </a:xfrm>
          <a:prstGeom prst="rect">
            <a:avLst/>
          </a:prstGeom>
        </p:spPr>
        <p:txBody>
          <a:bodyPr/>
          <a:lstStyle>
            <a:lvl1pPr marL="0" indent="0">
              <a:buNone/>
              <a:defRPr sz="2000">
                <a:latin typeface="Arial" charset="0"/>
                <a:ea typeface="Arial" charset="0"/>
                <a:cs typeface="Arial" charset="0"/>
              </a:defRPr>
            </a:lvl1pPr>
          </a:lstStyle>
          <a:p>
            <a:r>
              <a:rPr lang="en-US" dirty="0"/>
              <a:t>Insert video here</a:t>
            </a:r>
          </a:p>
        </p:txBody>
      </p:sp>
      <p:sp>
        <p:nvSpPr>
          <p:cNvPr id="9" name="Rectangle 8"/>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4"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Description of video focus</a:t>
            </a:r>
          </a:p>
        </p:txBody>
      </p:sp>
      <p:sp>
        <p:nvSpPr>
          <p:cNvPr id="17" name="Text Placeholder 2"/>
          <p:cNvSpPr>
            <a:spLocks noGrp="1"/>
          </p:cNvSpPr>
          <p:nvPr>
            <p:ph idx="12" hasCustomPrompt="1"/>
          </p:nvPr>
        </p:nvSpPr>
        <p:spPr>
          <a:xfrm>
            <a:off x="5060807" y="5527371"/>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264405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DB applica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23"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Application: Discussion Board</a:t>
            </a:r>
          </a:p>
        </p:txBody>
      </p:sp>
      <p:sp>
        <p:nvSpPr>
          <p:cNvPr id="4" name="TextBox 3"/>
          <p:cNvSpPr txBox="1"/>
          <p:nvPr userDrawn="1"/>
        </p:nvSpPr>
        <p:spPr>
          <a:xfrm>
            <a:off x="5252269" y="1599232"/>
            <a:ext cx="3465335" cy="4532010"/>
          </a:xfrm>
          <a:prstGeom prst="rect">
            <a:avLst/>
          </a:prstGeom>
          <a:noFill/>
        </p:spPr>
        <p:txBody>
          <a:bodyPr wrap="square" rtlCol="0">
            <a:spAutoFit/>
          </a:bodyPr>
          <a:lstStyle/>
          <a:p>
            <a:pPr algn="l"/>
            <a:r>
              <a:rPr lang="en-US" sz="1600" b="1" dirty="0">
                <a:solidFill>
                  <a:schemeClr val="tx2"/>
                </a:solidFill>
                <a:latin typeface="Arial" charset="0"/>
                <a:ea typeface="Arial" charset="0"/>
                <a:cs typeface="Arial" charset="0"/>
              </a:rPr>
              <a:t>Posting</a:t>
            </a:r>
            <a:r>
              <a:rPr lang="en-US" sz="1600" b="1" baseline="0" dirty="0">
                <a:solidFill>
                  <a:schemeClr val="tx2"/>
                </a:solidFill>
                <a:latin typeface="Arial" charset="0"/>
                <a:ea typeface="Arial" charset="0"/>
                <a:cs typeface="Arial" charset="0"/>
              </a:rPr>
              <a:t> on the discussion board</a:t>
            </a:r>
          </a:p>
          <a:p>
            <a:pPr algn="ctr"/>
            <a:endParaRPr lang="en-US" sz="1050" b="1" baseline="0" dirty="0">
              <a:solidFill>
                <a:schemeClr val="tx2"/>
              </a:solidFill>
              <a:latin typeface="Arial" charset="0"/>
              <a:ea typeface="Arial" charset="0"/>
              <a:cs typeface="Arial" charset="0"/>
            </a:endParaRPr>
          </a:p>
          <a:p>
            <a:pPr algn="l"/>
            <a:r>
              <a:rPr lang="en-US" sz="1600" b="0" baseline="0" dirty="0">
                <a:solidFill>
                  <a:schemeClr val="tx2"/>
                </a:solidFill>
                <a:latin typeface="Arial" charset="0"/>
                <a:ea typeface="Arial" charset="0"/>
                <a:cs typeface="Arial" charset="0"/>
              </a:rPr>
              <a:t>Use the discussion board to</a:t>
            </a:r>
          </a:p>
          <a:p>
            <a:pPr marL="285750" indent="-285750" algn="l">
              <a:buFont typeface="Arial" charset="0"/>
              <a:buChar char="•"/>
            </a:pPr>
            <a:r>
              <a:rPr lang="en-US" sz="1400" b="0" baseline="0" dirty="0">
                <a:solidFill>
                  <a:schemeClr val="tx2"/>
                </a:solidFill>
                <a:latin typeface="Arial" charset="0"/>
                <a:ea typeface="Arial" charset="0"/>
                <a:cs typeface="Arial" charset="0"/>
              </a:rPr>
              <a:t>Share information that you have and others do not</a:t>
            </a:r>
          </a:p>
          <a:p>
            <a:pPr marL="285750" indent="-285750" algn="l">
              <a:buFont typeface="Arial" charset="0"/>
              <a:buChar char="•"/>
            </a:pPr>
            <a:r>
              <a:rPr lang="en-US" sz="1400" b="0" baseline="0" dirty="0">
                <a:solidFill>
                  <a:schemeClr val="tx2"/>
                </a:solidFill>
                <a:latin typeface="Arial" charset="0"/>
                <a:ea typeface="Arial" charset="0"/>
                <a:cs typeface="Arial" charset="0"/>
              </a:rPr>
              <a:t>Get clarification</a:t>
            </a:r>
          </a:p>
          <a:p>
            <a:pPr marL="285750" indent="-285750" algn="l">
              <a:buFont typeface="Arial" charset="0"/>
              <a:buChar char="•"/>
            </a:pPr>
            <a:r>
              <a:rPr lang="en-US" sz="1400" b="0" baseline="0" dirty="0">
                <a:solidFill>
                  <a:schemeClr val="tx2"/>
                </a:solidFill>
                <a:latin typeface="Arial" charset="0"/>
                <a:ea typeface="Arial" charset="0"/>
                <a:cs typeface="Arial" charset="0"/>
              </a:rPr>
              <a:t>Extend the conversation beyond the specific module content</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Respond to others by</a:t>
            </a:r>
          </a:p>
          <a:p>
            <a:pPr marL="285750" indent="-285750" algn="l">
              <a:buFont typeface="Arial" charset="0"/>
              <a:buChar char="•"/>
            </a:pPr>
            <a:r>
              <a:rPr lang="en-US" sz="1400" b="0" baseline="0" dirty="0">
                <a:solidFill>
                  <a:schemeClr val="tx2"/>
                </a:solidFill>
                <a:latin typeface="Arial" charset="0"/>
                <a:ea typeface="Arial" charset="0"/>
                <a:cs typeface="Arial" charset="0"/>
              </a:rPr>
              <a:t>Asking for more information</a:t>
            </a:r>
          </a:p>
          <a:p>
            <a:pPr marL="285750" indent="-285750" algn="l">
              <a:buFont typeface="Arial" charset="0"/>
              <a:buChar char="•"/>
            </a:pPr>
            <a:r>
              <a:rPr lang="en-US" sz="1400" b="0" baseline="0" dirty="0">
                <a:solidFill>
                  <a:schemeClr val="tx2"/>
                </a:solidFill>
                <a:latin typeface="Arial" charset="0"/>
                <a:ea typeface="Arial" charset="0"/>
                <a:cs typeface="Arial" charset="0"/>
              </a:rPr>
              <a:t>Providing specific feedback why you agree or disagree with opinions</a:t>
            </a:r>
          </a:p>
          <a:p>
            <a:pPr marL="285750" indent="-285750" algn="l">
              <a:buFont typeface="Arial" charset="0"/>
              <a:buChar char="•"/>
            </a:pPr>
            <a:r>
              <a:rPr lang="en-US" sz="1400" b="0" baseline="0" dirty="0">
                <a:solidFill>
                  <a:schemeClr val="tx2"/>
                </a:solidFill>
                <a:latin typeface="Arial" charset="0"/>
                <a:ea typeface="Arial" charset="0"/>
                <a:cs typeface="Arial" charset="0"/>
              </a:rPr>
              <a:t>Correcting unintended errors</a:t>
            </a:r>
          </a:p>
          <a:p>
            <a:pPr marL="285750" indent="-285750" algn="l">
              <a:buFont typeface="Arial" charset="0"/>
              <a:buChar char="•"/>
            </a:pPr>
            <a:endParaRPr lang="en-US" sz="1600" b="0" baseline="0" dirty="0">
              <a:solidFill>
                <a:schemeClr val="tx2"/>
              </a:solidFill>
              <a:latin typeface="Arial" charset="0"/>
              <a:ea typeface="Arial" charset="0"/>
              <a:cs typeface="Arial" charset="0"/>
            </a:endParaRPr>
          </a:p>
          <a:p>
            <a:pPr marL="0" indent="0" algn="l">
              <a:buFont typeface="Arial" charset="0"/>
              <a:buNone/>
            </a:pPr>
            <a:r>
              <a:rPr lang="en-US" sz="1600" b="0" baseline="0" dirty="0">
                <a:solidFill>
                  <a:schemeClr val="tx2"/>
                </a:solidFill>
                <a:latin typeface="Arial" charset="0"/>
                <a:ea typeface="Arial" charset="0"/>
                <a:cs typeface="Arial" charset="0"/>
              </a:rPr>
              <a:t>Write</a:t>
            </a:r>
          </a:p>
          <a:p>
            <a:pPr marL="285750" indent="-285750" algn="l">
              <a:buFont typeface="Arial" charset="0"/>
              <a:buChar char="•"/>
            </a:pPr>
            <a:r>
              <a:rPr lang="en-US" sz="1400" b="0" baseline="0" dirty="0">
                <a:solidFill>
                  <a:schemeClr val="tx2"/>
                </a:solidFill>
                <a:latin typeface="Arial" charset="0"/>
                <a:ea typeface="Arial" charset="0"/>
                <a:cs typeface="Arial" charset="0"/>
              </a:rPr>
              <a:t>Short but content-filled responses</a:t>
            </a:r>
          </a:p>
          <a:p>
            <a:pPr marL="285750" indent="-285750" algn="l">
              <a:buFont typeface="Arial" charset="0"/>
              <a:buChar char="•"/>
            </a:pPr>
            <a:r>
              <a:rPr lang="en-US" sz="1400" b="0" baseline="0" dirty="0">
                <a:solidFill>
                  <a:schemeClr val="tx2"/>
                </a:solidFill>
                <a:latin typeface="Arial" charset="0"/>
                <a:ea typeface="Arial" charset="0"/>
                <a:cs typeface="Arial" charset="0"/>
              </a:rPr>
              <a:t>Clearly (after typing, briefly edit)</a:t>
            </a:r>
          </a:p>
          <a:p>
            <a:pPr marL="285750" indent="-285750" algn="l">
              <a:buFont typeface="Arial" charset="0"/>
              <a:buChar char="•"/>
            </a:pPr>
            <a:r>
              <a:rPr lang="en-US" sz="1400" b="0" baseline="0" dirty="0">
                <a:solidFill>
                  <a:schemeClr val="tx2"/>
                </a:solidFill>
                <a:latin typeface="Arial" charset="0"/>
                <a:ea typeface="Arial" charset="0"/>
                <a:cs typeface="Arial" charset="0"/>
              </a:rPr>
              <a:t>In a style that allows generosity of spirit (assuming the best of others)</a:t>
            </a:r>
          </a:p>
        </p:txBody>
      </p:sp>
      <p:sp>
        <p:nvSpPr>
          <p:cNvPr id="15" name="Rectangle 14"/>
          <p:cNvSpPr/>
          <p:nvPr userDrawn="1"/>
        </p:nvSpPr>
        <p:spPr>
          <a:xfrm rot="5400000">
            <a:off x="-3312622" y="3312622"/>
            <a:ext cx="6858000" cy="232756"/>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Hexagon 20"/>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232" y="561476"/>
            <a:ext cx="632468" cy="443131"/>
          </a:xfrm>
          <a:prstGeom prst="rect">
            <a:avLst/>
          </a:prstGeom>
        </p:spPr>
      </p:pic>
      <p:sp>
        <p:nvSpPr>
          <p:cNvPr id="16" name="Text Placeholder 226"/>
          <p:cNvSpPr>
            <a:spLocks noGrp="1"/>
          </p:cNvSpPr>
          <p:nvPr>
            <p:ph type="body" sz="quarter" idx="13" hasCustomPrompt="1"/>
          </p:nvPr>
        </p:nvSpPr>
        <p:spPr>
          <a:xfrm>
            <a:off x="575733" y="1722474"/>
            <a:ext cx="4195967" cy="4309505"/>
          </a:xfrm>
          <a:prstGeom prst="rect">
            <a:avLst/>
          </a:prstGeom>
        </p:spPr>
        <p:txBody>
          <a:bodyPr wrap="square" anchor="t" anchorCtr="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rgbClr val="C85337"/>
              </a:buClr>
              <a:buFont typeface="AppleSymbols" charset="0"/>
              <a:buChar char="⎔"/>
              <a:defRPr sz="2000">
                <a:latin typeface="Arial" charset="0"/>
                <a:ea typeface="Arial" charset="0"/>
                <a:cs typeface="Arial" charset="0"/>
              </a:defRPr>
            </a:lvl2pPr>
            <a:lvl3pPr marL="1200150" indent="-285750">
              <a:buClr>
                <a:srgbClr val="C85337"/>
              </a:buClr>
              <a:buFont typeface="AppleSymbols" charset="0"/>
              <a:buChar char="⎔"/>
              <a:defRPr sz="1800">
                <a:latin typeface="Arial" charset="0"/>
                <a:ea typeface="Arial" charset="0"/>
                <a:cs typeface="Arial" charset="0"/>
              </a:defRPr>
            </a:lvl3pPr>
            <a:lvl4pPr marL="1657350" indent="-285750">
              <a:buClr>
                <a:srgbClr val="C85337"/>
              </a:buClr>
              <a:buFont typeface="AppleSymbols" charset="0"/>
              <a:buChar char="⎔"/>
              <a:defRPr sz="1600">
                <a:latin typeface="Arial" charset="0"/>
                <a:ea typeface="Arial" charset="0"/>
                <a:cs typeface="Arial" charset="0"/>
              </a:defRPr>
            </a:lvl4pPr>
            <a:lvl5pPr marL="2114550" indent="-285750">
              <a:buClr>
                <a:srgbClr val="C85337"/>
              </a:buClr>
              <a:buFont typeface="AppleSymbols" charset="0"/>
              <a:buChar char="⎔"/>
              <a:defRPr sz="1600">
                <a:latin typeface="Arial" charset="0"/>
                <a:ea typeface="Arial" charset="0"/>
                <a:cs typeface="Arial" charset="0"/>
              </a:defRPr>
            </a:lvl5pPr>
          </a:lstStyle>
          <a:p>
            <a:pPr lvl="0"/>
            <a:r>
              <a:rPr lang="en-US" dirty="0"/>
              <a:t>Description</a:t>
            </a:r>
          </a:p>
          <a:p>
            <a:pPr lvl="0"/>
            <a:r>
              <a:rPr lang="en-US" dirty="0"/>
              <a:t>Purpose</a:t>
            </a:r>
          </a:p>
          <a:p>
            <a:pPr lvl="0"/>
            <a:r>
              <a:rPr lang="en-US" dirty="0"/>
              <a:t>Product</a:t>
            </a:r>
          </a:p>
          <a:p>
            <a:pPr lvl="0"/>
            <a:r>
              <a:rPr lang="en-US" dirty="0"/>
              <a:t>Evaluation criteria</a:t>
            </a:r>
          </a:p>
        </p:txBody>
      </p:sp>
      <p:sp>
        <p:nvSpPr>
          <p:cNvPr id="18" name="Rectangle 17"/>
          <p:cNvSpPr/>
          <p:nvPr userDrawn="1"/>
        </p:nvSpPr>
        <p:spPr>
          <a:xfrm rot="5400000" flipV="1">
            <a:off x="2870583" y="3866520"/>
            <a:ext cx="4359743" cy="45719"/>
          </a:xfrm>
          <a:prstGeom prst="rect">
            <a:avLst/>
          </a:prstGeom>
          <a:gradFill flip="none" rotWithShape="1">
            <a:gsLst>
              <a:gs pos="100000">
                <a:schemeClr val="accent4"/>
              </a:gs>
              <a:gs pos="0">
                <a:schemeClr val="accent4">
                  <a:lumMod val="60000"/>
                  <a:lumOff val="40000"/>
                </a:schemeClr>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4222767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KnowBuild LTD Intro &amp; Debrief">
    <p:spTree>
      <p:nvGrpSpPr>
        <p:cNvPr id="1" name=""/>
        <p:cNvGrpSpPr/>
        <p:nvPr/>
      </p:nvGrpSpPr>
      <p:grpSpPr>
        <a:xfrm>
          <a:off x="0" y="0"/>
          <a:ext cx="0" cy="0"/>
          <a:chOff x="0" y="0"/>
          <a:chExt cx="0" cy="0"/>
        </a:xfrm>
      </p:grpSpPr>
      <p:sp>
        <p:nvSpPr>
          <p:cNvPr id="7" name="Rectangle 6"/>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hasCustomPrompt="1"/>
          </p:nvPr>
        </p:nvSpPr>
        <p:spPr>
          <a:xfrm>
            <a:off x="1199330" y="257403"/>
            <a:ext cx="7581155" cy="1147527"/>
          </a:xfrm>
          <a:prstGeom prst="rect">
            <a:avLst/>
          </a:prstGeom>
        </p:spPr>
        <p:txBody>
          <a:bodyPr anchor="ctr">
            <a:normAutofit/>
          </a:bodyPr>
          <a:lstStyle>
            <a:lvl1pPr algn="l" defTabSz="914400" rtl="0" eaLnBrk="1" latinLnBrk="0" hangingPunct="1">
              <a:lnSpc>
                <a:spcPct val="90000"/>
              </a:lnSpc>
              <a:spcBef>
                <a:spcPct val="0"/>
              </a:spcBef>
              <a:buNone/>
              <a:defRPr lang="en-US" sz="3200" b="1" kern="1200" baseline="0" dirty="0">
                <a:ln w="3175">
                  <a:noFill/>
                </a:ln>
                <a:solidFill>
                  <a:schemeClr val="tx1"/>
                </a:solidFill>
                <a:latin typeface="Arial" charset="0"/>
                <a:ea typeface="Arial" charset="0"/>
                <a:cs typeface="Arial" charset="0"/>
              </a:defRPr>
            </a:lvl1pPr>
          </a:lstStyle>
          <a:p>
            <a:r>
              <a:rPr lang="en-US" dirty="0"/>
              <a:t>Knowledge-Building Lead Teacher Demonstration: Write focus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9" name="Hexagon 8"/>
          <p:cNvSpPr/>
          <p:nvPr userDrawn="1"/>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
        <p:nvSpPr>
          <p:cNvPr id="13" name="Text Placeholder 226">
            <a:extLst>
              <a:ext uri="{FF2B5EF4-FFF2-40B4-BE49-F238E27FC236}">
                <a16:creationId xmlns:a16="http://schemas.microsoft.com/office/drawing/2014/main" id="{7092F5DF-3EB9-4081-AD83-CB27C62B6E8F}"/>
              </a:ext>
            </a:extLst>
          </p:cNvPr>
          <p:cNvSpPr>
            <a:spLocks noGrp="1"/>
          </p:cNvSpPr>
          <p:nvPr>
            <p:ph type="body" sz="quarter" idx="13" hasCustomPrompt="1"/>
          </p:nvPr>
        </p:nvSpPr>
        <p:spPr>
          <a:xfrm>
            <a:off x="575733" y="1644308"/>
            <a:ext cx="4630968"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 module objectives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0">
            <a:extLst>
              <a:ext uri="{FF2B5EF4-FFF2-40B4-BE49-F238E27FC236}">
                <a16:creationId xmlns:a16="http://schemas.microsoft.com/office/drawing/2014/main" id="{738CC7C4-1209-4AE9-A58F-70B1D9392CA5}"/>
              </a:ext>
            </a:extLst>
          </p:cNvPr>
          <p:cNvSpPr>
            <a:spLocks noGrp="1"/>
          </p:cNvSpPr>
          <p:nvPr>
            <p:ph type="pic" sz="quarter" idx="11" hasCustomPrompt="1"/>
          </p:nvPr>
        </p:nvSpPr>
        <p:spPr>
          <a:xfrm>
            <a:off x="5332101" y="1674912"/>
            <a:ext cx="3418827" cy="3176787"/>
          </a:xfrm>
          <a:prstGeom prst="rect">
            <a:avLst/>
          </a:prstGeom>
        </p:spPr>
        <p:txBody>
          <a:bodyPr/>
          <a:lstStyle>
            <a:lvl1pPr marL="0" indent="0">
              <a:buNone/>
              <a:defRPr sz="2000" baseline="0">
                <a:latin typeface="Arial" charset="0"/>
                <a:ea typeface="Arial" charset="0"/>
                <a:cs typeface="Arial" charset="0"/>
              </a:defRPr>
            </a:lvl1pPr>
          </a:lstStyle>
          <a:p>
            <a:r>
              <a:rPr lang="en-US" dirty="0"/>
              <a:t>Image of video screen capture</a:t>
            </a:r>
          </a:p>
        </p:txBody>
      </p:sp>
    </p:spTree>
    <p:extLst>
      <p:ext uri="{BB962C8B-B14F-4D97-AF65-F5344CB8AC3E}">
        <p14:creationId xmlns:p14="http://schemas.microsoft.com/office/powerpoint/2010/main" val="3635796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KnowBuild partner work">
    <p:spTree>
      <p:nvGrpSpPr>
        <p:cNvPr id="1" name=""/>
        <p:cNvGrpSpPr/>
        <p:nvPr/>
      </p:nvGrpSpPr>
      <p:grpSpPr>
        <a:xfrm>
          <a:off x="0" y="0"/>
          <a:ext cx="0" cy="0"/>
          <a:chOff x="0" y="0"/>
          <a:chExt cx="0" cy="0"/>
        </a:xfrm>
      </p:grpSpPr>
      <p:sp>
        <p:nvSpPr>
          <p:cNvPr id="18" name="Rectangle 17"/>
          <p:cNvSpPr/>
          <p:nvPr userDrawn="1"/>
        </p:nvSpPr>
        <p:spPr>
          <a:xfrm rot="5400000">
            <a:off x="-3312622" y="3312622"/>
            <a:ext cx="6858000" cy="232756"/>
          </a:xfrm>
          <a:prstGeom prst="rect">
            <a:avLst/>
          </a:prstGeom>
          <a:gradFill flip="none" rotWithShape="1">
            <a:gsLst>
              <a:gs pos="100000">
                <a:srgbClr val="386150"/>
              </a:gs>
              <a:gs pos="0">
                <a:srgbClr val="94B9AF"/>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6" name="Hexagon 15"/>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itle 1"/>
          <p:cNvSpPr>
            <a:spLocks noGrp="1"/>
          </p:cNvSpPr>
          <p:nvPr userDrawn="1">
            <p:ph type="title" hasCustomPrompt="1"/>
          </p:nvPr>
        </p:nvSpPr>
        <p:spPr>
          <a:xfrm>
            <a:off x="1219018" y="324358"/>
            <a:ext cx="7540212" cy="917367"/>
          </a:xfrm>
          <a:prstGeom prst="rect">
            <a:avLst/>
          </a:prstGeom>
        </p:spPr>
        <p:txBody>
          <a:bodyPr anchor="ctr" anchorCtr="0">
            <a:noAutofit/>
          </a:bodyPr>
          <a:lstStyle>
            <a:lvl1pPr>
              <a:defRPr sz="3200" b="1" i="0" spc="0" baseline="0">
                <a:latin typeface="Arial" charset="0"/>
                <a:ea typeface="Arial" charset="0"/>
                <a:cs typeface="Arial" charset="0"/>
              </a:defRPr>
            </a:lvl1pPr>
          </a:lstStyle>
          <a:p>
            <a:r>
              <a:rPr lang="en-US" dirty="0"/>
              <a:t>Knowledge-Building Partner Work</a:t>
            </a:r>
          </a:p>
        </p:txBody>
      </p:sp>
      <p:sp>
        <p:nvSpPr>
          <p:cNvPr id="21" name="Text Placeholder 226"/>
          <p:cNvSpPr>
            <a:spLocks noGrp="1"/>
          </p:cNvSpPr>
          <p:nvPr userDrawn="1">
            <p:ph type="body" sz="quarter" idx="13" hasCustomPrompt="1"/>
          </p:nvPr>
        </p:nvSpPr>
        <p:spPr>
          <a:xfrm>
            <a:off x="575733" y="1644308"/>
            <a:ext cx="8204754" cy="4469673"/>
          </a:xfrm>
          <a:prstGeom prst="rect">
            <a:avLst/>
          </a:prstGeom>
        </p:spPr>
        <p:txBody>
          <a:bodyPr wrap="square" anchor="t" anchorCtr="0">
            <a:normAutofit/>
          </a:bodyPr>
          <a:lstStyle>
            <a:lvl1pPr marL="285750" indent="-285750">
              <a:buClr>
                <a:srgbClr val="94B9AF"/>
              </a:buClr>
              <a:buFont typeface="AppleSymbols" charset="0"/>
              <a:buChar char="⎔"/>
              <a:defRPr sz="2000">
                <a:latin typeface="Arial" charset="0"/>
                <a:ea typeface="Arial" charset="0"/>
                <a:cs typeface="Arial" charset="0"/>
              </a:defRPr>
            </a:lvl1pPr>
            <a:lvl2pPr marL="742950" indent="-285750">
              <a:buClr>
                <a:srgbClr val="94B9AF"/>
              </a:buClr>
              <a:buFont typeface="AppleSymbols" charset="0"/>
              <a:buChar char="⎔"/>
              <a:defRPr sz="1800">
                <a:latin typeface="Arial" charset="0"/>
                <a:ea typeface="Arial" charset="0"/>
                <a:cs typeface="Arial" charset="0"/>
              </a:defRPr>
            </a:lvl2pPr>
            <a:lvl3pPr marL="1200150" indent="-285750">
              <a:buClr>
                <a:srgbClr val="94B9AF"/>
              </a:buClr>
              <a:buFont typeface="AppleSymbols" charset="0"/>
              <a:buChar char="⎔"/>
              <a:defRPr sz="1600">
                <a:latin typeface="Arial" charset="0"/>
                <a:ea typeface="Arial" charset="0"/>
                <a:cs typeface="Arial" charset="0"/>
              </a:defRPr>
            </a:lvl3pPr>
            <a:lvl4pPr marL="1657350" indent="-285750">
              <a:buClr>
                <a:srgbClr val="94B9AF"/>
              </a:buClr>
              <a:buFont typeface="AppleSymbols" charset="0"/>
              <a:buChar char="⎔"/>
              <a:defRPr sz="1400">
                <a:latin typeface="Arial" charset="0"/>
                <a:ea typeface="Arial" charset="0"/>
                <a:cs typeface="Arial" charset="0"/>
              </a:defRPr>
            </a:lvl4pPr>
            <a:lvl5pPr marL="2114550" indent="-285750">
              <a:buClr>
                <a:srgbClr val="94B9AF"/>
              </a:buClr>
              <a:buFont typeface="AppleSymbols" charset="0"/>
              <a:buChar char="⎔"/>
              <a:defRPr sz="1400">
                <a:latin typeface="Arial" charset="0"/>
                <a:ea typeface="Arial" charset="0"/>
                <a:cs typeface="Arial" charset="0"/>
              </a:defRPr>
            </a:lvl5pPr>
          </a:lstStyle>
          <a:p>
            <a:pPr lvl="0"/>
            <a:r>
              <a:rPr lang="en-US" dirty="0"/>
              <a:t>Click to add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7519" y="561731"/>
            <a:ext cx="796052" cy="447098"/>
          </a:xfrm>
          <a:prstGeom prst="rect">
            <a:avLst/>
          </a:prstGeom>
        </p:spPr>
      </p:pic>
    </p:spTree>
    <p:extLst>
      <p:ext uri="{BB962C8B-B14F-4D97-AF65-F5344CB8AC3E}">
        <p14:creationId xmlns:p14="http://schemas.microsoft.com/office/powerpoint/2010/main" val="3894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telestration">
    <p:spTree>
      <p:nvGrpSpPr>
        <p:cNvPr id="1" name=""/>
        <p:cNvGrpSpPr/>
        <p:nvPr/>
      </p:nvGrpSpPr>
      <p:grpSpPr>
        <a:xfrm>
          <a:off x="0" y="0"/>
          <a:ext cx="0" cy="0"/>
          <a:chOff x="0" y="0"/>
          <a:chExt cx="0" cy="0"/>
        </a:xfrm>
      </p:grpSpPr>
      <p:sp>
        <p:nvSpPr>
          <p:cNvPr id="13" name="Rectangle 12"/>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 Placeholder 2"/>
          <p:cNvSpPr>
            <a:spLocks noGrp="1"/>
          </p:cNvSpPr>
          <p:nvPr>
            <p:ph idx="13" hasCustomPrompt="1"/>
          </p:nvPr>
        </p:nvSpPr>
        <p:spPr>
          <a:xfrm>
            <a:off x="5052505" y="1674912"/>
            <a:ext cx="3698422" cy="3547633"/>
          </a:xfrm>
          <a:prstGeom prst="rect">
            <a:avLst/>
          </a:prstGeom>
        </p:spPr>
        <p:txBody>
          <a:bodyPr vert="horz" lIns="91440" tIns="45720" rIns="91440" bIns="45720" rtlCol="0">
            <a:normAutofit/>
          </a:bodyPr>
          <a:lstStyle>
            <a:lvl1pPr marL="0" indent="0">
              <a:spcBef>
                <a:spcPts val="1200"/>
              </a:spcBef>
              <a:buNone/>
              <a:defRPr sz="1800" baseline="0">
                <a:latin typeface="Arial" charset="0"/>
                <a:ea typeface="Arial" charset="0"/>
                <a:cs typeface="Arial" charset="0"/>
              </a:defRPr>
            </a:lvl1pPr>
          </a:lstStyle>
          <a:p>
            <a:pPr lvl="0"/>
            <a:r>
              <a:rPr lang="en-US" dirty="0"/>
              <a:t>Clip from video to repeat or image to discuss</a:t>
            </a:r>
          </a:p>
          <a:p>
            <a:pPr lvl="0"/>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7"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Write </a:t>
            </a:r>
            <a:r>
              <a:rPr lang="en-US" dirty="0" err="1"/>
              <a:t>telestration</a:t>
            </a:r>
            <a:r>
              <a:rPr lang="en-US" dirty="0"/>
              <a:t> focus here</a:t>
            </a:r>
          </a:p>
        </p:txBody>
      </p:sp>
      <p:sp>
        <p:nvSpPr>
          <p:cNvPr id="21" name="Text Placeholder 2"/>
          <p:cNvSpPr>
            <a:spLocks noGrp="1"/>
          </p:cNvSpPr>
          <p:nvPr>
            <p:ph idx="12" hasCustomPrompt="1"/>
          </p:nvPr>
        </p:nvSpPr>
        <p:spPr>
          <a:xfrm>
            <a:off x="5082062" y="5498296"/>
            <a:ext cx="3677168" cy="458248"/>
          </a:xfrm>
          <a:prstGeom prst="rect">
            <a:avLst/>
          </a:prstGeom>
        </p:spPr>
        <p:txBody>
          <a:bodyPr vert="horz" lIns="91440" tIns="45720" rIns="91440" bIns="45720" rtlCol="0">
            <a:normAutofit/>
          </a:bodyPr>
          <a:lstStyle>
            <a:lvl1pPr marL="171450" indent="-171450">
              <a:lnSpc>
                <a:spcPct val="100000"/>
              </a:lnSpc>
              <a:spcBef>
                <a:spcPts val="0"/>
              </a:spcBef>
              <a:buFont typeface="Arial" charset="0"/>
              <a:buChar char="•"/>
              <a:defRPr sz="1050" baseline="0">
                <a:latin typeface="Arial" charset="0"/>
                <a:ea typeface="Arial" charset="0"/>
                <a:cs typeface="Arial" charset="0"/>
              </a:defRPr>
            </a:lvl1pPr>
          </a:lstStyle>
          <a:p>
            <a:pPr lvl="0"/>
            <a:r>
              <a:rPr lang="en-US" dirty="0"/>
              <a:t>Video copyright holder’s preferred citation</a:t>
            </a:r>
          </a:p>
          <a:p>
            <a:pPr lvl="0"/>
            <a:r>
              <a:rPr lang="en-US" dirty="0"/>
              <a:t>Hyperlink to copyright holder’s website if applicable</a:t>
            </a:r>
          </a:p>
        </p:txBody>
      </p:sp>
      <p:sp>
        <p:nvSpPr>
          <p:cNvPr id="22" name="Text Placeholder 226"/>
          <p:cNvSpPr>
            <a:spLocks noGrp="1"/>
          </p:cNvSpPr>
          <p:nvPr>
            <p:ph type="body" sz="quarter" idx="14" hasCustomPrompt="1"/>
          </p:nvPr>
        </p:nvSpPr>
        <p:spPr>
          <a:xfrm>
            <a:off x="575732" y="1674912"/>
            <a:ext cx="4133796" cy="4281632"/>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Key points of </a:t>
            </a:r>
            <a:r>
              <a:rPr lang="en-US" dirty="0" err="1"/>
              <a:t>telestration</a:t>
            </a:r>
            <a:endParaRPr lang="en-US" dirty="0"/>
          </a:p>
        </p:txBody>
      </p:sp>
      <p:sp>
        <p:nvSpPr>
          <p:cNvPr id="19" name="Hexagon 1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944" y="568436"/>
            <a:ext cx="679580" cy="429209"/>
          </a:xfrm>
          <a:prstGeom prst="rect">
            <a:avLst/>
          </a:prstGeom>
        </p:spPr>
      </p:pic>
    </p:spTree>
    <p:extLst>
      <p:ext uri="{BB962C8B-B14F-4D97-AF65-F5344CB8AC3E}">
        <p14:creationId xmlns:p14="http://schemas.microsoft.com/office/powerpoint/2010/main" val="3628332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BI Context">
    <p:spTree>
      <p:nvGrpSpPr>
        <p:cNvPr id="1" name=""/>
        <p:cNvGrpSpPr/>
        <p:nvPr/>
      </p:nvGrpSpPr>
      <p:grpSpPr>
        <a:xfrm>
          <a:off x="0" y="0"/>
          <a:ext cx="0" cy="0"/>
          <a:chOff x="0" y="0"/>
          <a:chExt cx="0" cy="0"/>
        </a:xfrm>
      </p:grpSpPr>
      <p:sp>
        <p:nvSpPr>
          <p:cNvPr id="10" name="Rectangle 9"/>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209" y="628032"/>
            <a:ext cx="3082169" cy="543351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1" name="Text Placeholder 226"/>
          <p:cNvSpPr>
            <a:spLocks noGrp="1"/>
          </p:cNvSpPr>
          <p:nvPr>
            <p:ph type="body" sz="quarter" idx="14" hasCustomPrompt="1"/>
          </p:nvPr>
        </p:nvSpPr>
        <p:spPr>
          <a:xfrm>
            <a:off x="575733" y="1956392"/>
            <a:ext cx="4842934" cy="3958564"/>
          </a:xfrm>
          <a:prstGeom prst="rect">
            <a:avLst/>
          </a:prstGeom>
        </p:spPr>
        <p:txBody>
          <a:bodyPr wrap="square" anchor="t" anchorCtr="0">
            <a:normAutofit/>
          </a:bodyPr>
          <a:lstStyle>
            <a:lvl1pPr marL="285750" indent="-285750">
              <a:buClr>
                <a:srgbClr val="C85337"/>
              </a:buClr>
              <a:buFont typeface="AppleSymbols" charset="0"/>
              <a:buChar char="⎔"/>
              <a:defRPr sz="20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point </a:t>
            </a:r>
            <a:r>
              <a:rPr lang="en-US"/>
              <a:t>of context</a:t>
            </a:r>
            <a:endParaRPr lang="en-US" dirty="0"/>
          </a:p>
        </p:txBody>
      </p:sp>
      <p:sp>
        <p:nvSpPr>
          <p:cNvPr id="12" name="Title 1"/>
          <p:cNvSpPr>
            <a:spLocks noGrp="1"/>
          </p:cNvSpPr>
          <p:nvPr>
            <p:ph type="title" hasCustomPrompt="1"/>
          </p:nvPr>
        </p:nvSpPr>
        <p:spPr>
          <a:xfrm>
            <a:off x="575734" y="338445"/>
            <a:ext cx="4842934" cy="1262253"/>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in the context of the DBI framework</a:t>
            </a:r>
          </a:p>
        </p:txBody>
      </p:sp>
    </p:spTree>
    <p:extLst>
      <p:ext uri="{BB962C8B-B14F-4D97-AF65-F5344CB8AC3E}">
        <p14:creationId xmlns:p14="http://schemas.microsoft.com/office/powerpoint/2010/main" val="111847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ationale">
    <p:spTree>
      <p:nvGrpSpPr>
        <p:cNvPr id="1" name=""/>
        <p:cNvGrpSpPr/>
        <p:nvPr/>
      </p:nvGrpSpPr>
      <p:grpSpPr>
        <a:xfrm>
          <a:off x="0" y="0"/>
          <a:ext cx="0" cy="0"/>
          <a:chOff x="0" y="0"/>
          <a:chExt cx="0" cy="0"/>
        </a:xfrm>
      </p:grpSpPr>
      <p:sp>
        <p:nvSpPr>
          <p:cNvPr id="8" name="Rectangle 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15" name="Text Placeholder 226"/>
          <p:cNvSpPr>
            <a:spLocks noGrp="1"/>
          </p:cNvSpPr>
          <p:nvPr>
            <p:ph type="body" sz="quarter" idx="13" hasCustomPrompt="1"/>
          </p:nvPr>
        </p:nvSpPr>
        <p:spPr>
          <a:xfrm>
            <a:off x="554476" y="1515946"/>
            <a:ext cx="8204754" cy="4469673"/>
          </a:xfrm>
          <a:prstGeom prst="rect">
            <a:avLst/>
          </a:prstGeom>
        </p:spPr>
        <p:txBody>
          <a:bodyPr wrap="square" anchor="t" anchorCtr="0">
            <a:normAutofit/>
          </a:bodyPr>
          <a:lstStyle>
            <a:lvl1pPr marL="285750" indent="-285750">
              <a:buClr>
                <a:srgbClr val="C85337"/>
              </a:buClr>
              <a:buFont typeface="AppleSymbols" charset="0"/>
              <a:buChar char="⎔"/>
              <a:defRPr sz="1800" baseline="0">
                <a:latin typeface="Arial" charset="0"/>
                <a:ea typeface="Arial" charset="0"/>
                <a:cs typeface="Arial" charset="0"/>
              </a:defRPr>
            </a:lvl1pPr>
            <a:lvl2pPr marL="742950" indent="-285750">
              <a:buClr>
                <a:srgbClr val="C85337"/>
              </a:buClr>
              <a:buFont typeface="AppleSymbols" charset="0"/>
              <a:buChar char="⎔"/>
              <a:defRPr sz="1800">
                <a:latin typeface="Arial" charset="0"/>
                <a:ea typeface="Arial" charset="0"/>
                <a:cs typeface="Arial" charset="0"/>
              </a:defRPr>
            </a:lvl2pPr>
            <a:lvl3pPr marL="1200150" indent="-285750">
              <a:buClr>
                <a:srgbClr val="C85337"/>
              </a:buClr>
              <a:buFont typeface="AppleSymbols" charset="0"/>
              <a:buChar char="⎔"/>
              <a:defRPr sz="1600">
                <a:latin typeface="Arial" charset="0"/>
                <a:ea typeface="Arial" charset="0"/>
                <a:cs typeface="Arial" charset="0"/>
              </a:defRPr>
            </a:lvl3pPr>
            <a:lvl4pPr marL="1657350" indent="-285750">
              <a:buClr>
                <a:srgbClr val="C85337"/>
              </a:buClr>
              <a:buFont typeface="AppleSymbols" charset="0"/>
              <a:buChar char="⎔"/>
              <a:defRPr sz="1400">
                <a:latin typeface="Arial" charset="0"/>
                <a:ea typeface="Arial" charset="0"/>
                <a:cs typeface="Arial" charset="0"/>
              </a:defRPr>
            </a:lvl4pPr>
            <a:lvl5pPr marL="2114550" indent="-285750">
              <a:buClr>
                <a:srgbClr val="C85337"/>
              </a:buClr>
              <a:buFont typeface="AppleSymbols" charset="0"/>
              <a:buChar char="⎔"/>
              <a:defRPr sz="1400">
                <a:latin typeface="Arial" charset="0"/>
                <a:ea typeface="Arial" charset="0"/>
                <a:cs typeface="Arial" charset="0"/>
              </a:defRPr>
            </a:lvl5pPr>
          </a:lstStyle>
          <a:p>
            <a:pPr lvl="0"/>
            <a:r>
              <a:rPr lang="en-US" dirty="0"/>
              <a:t>Click to type rationale point</a:t>
            </a:r>
          </a:p>
          <a:p>
            <a:pPr lvl="0"/>
            <a:r>
              <a:rPr lang="en-US" dirty="0"/>
              <a:t>If possible, use Ask the Expert video (or get one filmed)</a:t>
            </a:r>
          </a:p>
        </p:txBody>
      </p:sp>
      <p:sp>
        <p:nvSpPr>
          <p:cNvPr id="17" name="Title 1"/>
          <p:cNvSpPr>
            <a:spLocks noGrp="1"/>
          </p:cNvSpPr>
          <p:nvPr>
            <p:ph type="title" hasCustomPrompt="1"/>
          </p:nvPr>
        </p:nvSpPr>
        <p:spPr>
          <a:xfrm>
            <a:off x="1219018" y="324358"/>
            <a:ext cx="7540212" cy="917367"/>
          </a:xfrm>
          <a:prstGeom prst="rect">
            <a:avLst/>
          </a:prstGeom>
        </p:spPr>
        <p:txBody>
          <a:bodyPr anchor="ctr" anchorCtr="0">
            <a:normAutofit/>
          </a:bodyPr>
          <a:lstStyle>
            <a:lvl1pPr>
              <a:defRPr sz="3200" b="1" i="0" spc="0" baseline="0">
                <a:solidFill>
                  <a:schemeClr val="tx1"/>
                </a:solidFill>
                <a:latin typeface="Arial" charset="0"/>
                <a:ea typeface="Arial" charset="0"/>
                <a:cs typeface="Arial" charset="0"/>
              </a:defRPr>
            </a:lvl1pPr>
          </a:lstStyle>
          <a:p>
            <a:r>
              <a:rPr lang="en-US" dirty="0"/>
              <a:t>Write rationale title here</a:t>
            </a:r>
          </a:p>
        </p:txBody>
      </p:sp>
      <p:sp>
        <p:nvSpPr>
          <p:cNvPr id="19" name="Hexagon 18"/>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1378" y="453631"/>
            <a:ext cx="416574" cy="667327"/>
          </a:xfrm>
          <a:prstGeom prst="rect">
            <a:avLst/>
          </a:prstGeom>
        </p:spPr>
      </p:pic>
    </p:spTree>
    <p:extLst>
      <p:ext uri="{BB962C8B-B14F-4D97-AF65-F5344CB8AC3E}">
        <p14:creationId xmlns:p14="http://schemas.microsoft.com/office/powerpoint/2010/main" val="299021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activity list">
    <p:spTree>
      <p:nvGrpSpPr>
        <p:cNvPr id="1" name=""/>
        <p:cNvGrpSpPr/>
        <p:nvPr/>
      </p:nvGrpSpPr>
      <p:grpSpPr>
        <a:xfrm>
          <a:off x="0" y="0"/>
          <a:ext cx="0" cy="0"/>
          <a:chOff x="0" y="0"/>
          <a:chExt cx="0" cy="0"/>
        </a:xfrm>
      </p:grpSpPr>
      <p:sp>
        <p:nvSpPr>
          <p:cNvPr id="28" name="Rectangle 27"/>
          <p:cNvSpPr/>
          <p:nvPr userDrawn="1"/>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sp>
        <p:nvSpPr>
          <p:cNvPr id="30" name="Title 1"/>
          <p:cNvSpPr>
            <a:spLocks noGrp="1"/>
          </p:cNvSpPr>
          <p:nvPr>
            <p:ph type="title" hasCustomPrompt="1"/>
          </p:nvPr>
        </p:nvSpPr>
        <p:spPr>
          <a:xfrm>
            <a:off x="577379" y="239130"/>
            <a:ext cx="7540212" cy="917367"/>
          </a:xfrm>
          <a:prstGeom prst="rect">
            <a:avLst/>
          </a:prstGeom>
        </p:spPr>
        <p:txBody>
          <a:bodyPr anchor="ctr" anchorCtr="0">
            <a:normAutofit/>
          </a:bodyPr>
          <a:lstStyle>
            <a:lvl1pPr>
              <a:defRPr sz="3200" b="1" i="0" spc="0" baseline="0">
                <a:latin typeface="Arial" charset="0"/>
                <a:ea typeface="Arial" charset="0"/>
                <a:cs typeface="Arial" charset="0"/>
              </a:defRPr>
            </a:lvl1pPr>
          </a:lstStyle>
          <a:p>
            <a:r>
              <a:rPr lang="en-US" dirty="0"/>
              <a:t>Module Activities</a:t>
            </a:r>
          </a:p>
        </p:txBody>
      </p:sp>
      <p:grpSp>
        <p:nvGrpSpPr>
          <p:cNvPr id="13" name="Group 12"/>
          <p:cNvGrpSpPr/>
          <p:nvPr userDrawn="1"/>
        </p:nvGrpSpPr>
        <p:grpSpPr>
          <a:xfrm>
            <a:off x="805570" y="2330223"/>
            <a:ext cx="7488982" cy="1648216"/>
            <a:chOff x="805571" y="2308915"/>
            <a:chExt cx="7488982" cy="1648216"/>
          </a:xfrm>
        </p:grpSpPr>
        <p:grpSp>
          <p:nvGrpSpPr>
            <p:cNvPr id="3" name="Group 2"/>
            <p:cNvGrpSpPr/>
            <p:nvPr userDrawn="1"/>
          </p:nvGrpSpPr>
          <p:grpSpPr>
            <a:xfrm>
              <a:off x="805571" y="2308915"/>
              <a:ext cx="3830453" cy="699267"/>
              <a:chOff x="819426" y="2577502"/>
              <a:chExt cx="3830453" cy="699267"/>
            </a:xfrm>
          </p:grpSpPr>
          <p:sp>
            <p:nvSpPr>
              <p:cNvPr id="74" name="TextBox 73"/>
              <p:cNvSpPr txBox="1"/>
              <p:nvPr userDrawn="1"/>
            </p:nvSpPr>
            <p:spPr>
              <a:xfrm>
                <a:off x="1864613" y="2767640"/>
                <a:ext cx="2785266" cy="307777"/>
              </a:xfrm>
              <a:prstGeom prst="rect">
                <a:avLst/>
              </a:prstGeom>
              <a:noFill/>
            </p:spPr>
            <p:txBody>
              <a:bodyPr wrap="square" rtlCol="0">
                <a:spAutoFit/>
              </a:bodyPr>
              <a:lstStyle/>
              <a:p>
                <a:pPr algn="l"/>
                <a:r>
                  <a:rPr lang="en-US" sz="1400" dirty="0">
                    <a:latin typeface="Arial" charset="0"/>
                    <a:ea typeface="Arial" charset="0"/>
                    <a:cs typeface="Arial" charset="0"/>
                  </a:rPr>
                  <a:t>Workbook activities throughout</a:t>
                </a:r>
              </a:p>
            </p:txBody>
          </p:sp>
          <p:sp>
            <p:nvSpPr>
              <p:cNvPr id="76" name="Rectangle 75"/>
              <p:cNvSpPr/>
              <p:nvPr userDrawn="1"/>
            </p:nvSpPr>
            <p:spPr>
              <a:xfrm rot="5400000" flipV="1">
                <a:off x="1355152" y="2904277"/>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9426" y="2577502"/>
                <a:ext cx="403855" cy="699267"/>
              </a:xfrm>
              <a:prstGeom prst="rect">
                <a:avLst/>
              </a:prstGeom>
            </p:spPr>
          </p:pic>
        </p:grpSp>
        <p:grpSp>
          <p:nvGrpSpPr>
            <p:cNvPr id="7" name="Group 6"/>
            <p:cNvGrpSpPr/>
            <p:nvPr userDrawn="1"/>
          </p:nvGrpSpPr>
          <p:grpSpPr>
            <a:xfrm>
              <a:off x="5570050" y="2396939"/>
              <a:ext cx="2724503" cy="1560192"/>
              <a:chOff x="5583905" y="2608583"/>
              <a:chExt cx="2724503" cy="1560192"/>
            </a:xfrm>
          </p:grpSpPr>
          <p:sp>
            <p:nvSpPr>
              <p:cNvPr id="126" name="TextBox 125"/>
              <p:cNvSpPr txBox="1"/>
              <p:nvPr userDrawn="1"/>
            </p:nvSpPr>
            <p:spPr>
              <a:xfrm>
                <a:off x="6729927" y="2608583"/>
                <a:ext cx="1578481" cy="523220"/>
              </a:xfrm>
              <a:prstGeom prst="rect">
                <a:avLst/>
              </a:prstGeom>
              <a:noFill/>
            </p:spPr>
            <p:txBody>
              <a:bodyPr wrap="square" rtlCol="0">
                <a:spAutoFit/>
              </a:bodyPr>
              <a:lstStyle/>
              <a:p>
                <a:pPr algn="l"/>
                <a:r>
                  <a:rPr lang="en-US" sz="1400" dirty="0">
                    <a:latin typeface="Arial" charset="0"/>
                    <a:ea typeface="Arial" charset="0"/>
                    <a:cs typeface="Arial" charset="0"/>
                  </a:rPr>
                  <a:t>Discussion board</a:t>
                </a:r>
                <a:r>
                  <a:rPr lang="en-US" sz="1400" baseline="0" dirty="0">
                    <a:latin typeface="Arial" charset="0"/>
                    <a:ea typeface="Arial" charset="0"/>
                    <a:cs typeface="Arial" charset="0"/>
                  </a:rPr>
                  <a:t> posts</a:t>
                </a:r>
                <a:endParaRPr lang="en-US" sz="1400" dirty="0">
                  <a:latin typeface="Arial" charset="0"/>
                  <a:ea typeface="Arial" charset="0"/>
                  <a:cs typeface="Arial" charset="0"/>
                </a:endParaRPr>
              </a:p>
            </p:txBody>
          </p:sp>
          <p:sp>
            <p:nvSpPr>
              <p:cNvPr id="128" name="Rectangle 127"/>
              <p:cNvSpPr/>
              <p:nvPr userDrawn="1"/>
            </p:nvSpPr>
            <p:spPr>
              <a:xfrm rot="5400000" flipV="1">
                <a:off x="6218653" y="2847334"/>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83905" y="3555264"/>
                <a:ext cx="520906" cy="613511"/>
              </a:xfrm>
              <a:prstGeom prst="rect">
                <a:avLst/>
              </a:prstGeom>
            </p:spPr>
          </p:pic>
        </p:grpSp>
      </p:grpSp>
      <p:grpSp>
        <p:nvGrpSpPr>
          <p:cNvPr id="12" name="Group 11"/>
          <p:cNvGrpSpPr/>
          <p:nvPr userDrawn="1"/>
        </p:nvGrpSpPr>
        <p:grpSpPr>
          <a:xfrm>
            <a:off x="1546990" y="2436674"/>
            <a:ext cx="4934146" cy="1604342"/>
            <a:chOff x="1561621" y="2700553"/>
            <a:chExt cx="4934146" cy="1604342"/>
          </a:xfrm>
        </p:grpSpPr>
        <p:sp>
          <p:nvSpPr>
            <p:cNvPr id="132" name="Rectangle 131"/>
            <p:cNvSpPr/>
            <p:nvPr userDrawn="1"/>
          </p:nvSpPr>
          <p:spPr>
            <a:xfrm rot="5400000" flipV="1">
              <a:off x="6229724" y="3900077"/>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4" name="Group 3"/>
            <p:cNvGrpSpPr/>
            <p:nvPr userDrawn="1"/>
          </p:nvGrpSpPr>
          <p:grpSpPr>
            <a:xfrm>
              <a:off x="1561621" y="2700553"/>
              <a:ext cx="4599746" cy="1604342"/>
              <a:chOff x="1575476" y="2980504"/>
              <a:chExt cx="4599746" cy="1604342"/>
            </a:xfrm>
          </p:grpSpPr>
          <p:sp>
            <p:nvSpPr>
              <p:cNvPr id="78" name="TextBox 77"/>
              <p:cNvSpPr txBox="1"/>
              <p:nvPr userDrawn="1"/>
            </p:nvSpPr>
            <p:spPr>
              <a:xfrm>
                <a:off x="1866426" y="3846182"/>
                <a:ext cx="2873048" cy="738664"/>
              </a:xfrm>
              <a:prstGeom prst="rect">
                <a:avLst/>
              </a:prstGeom>
              <a:noFill/>
            </p:spPr>
            <p:txBody>
              <a:bodyPr wrap="square" rtlCol="0">
                <a:spAutoFit/>
              </a:bodyPr>
              <a:lstStyle/>
              <a:p>
                <a:pPr algn="l"/>
                <a:r>
                  <a:rPr lang="en-US" sz="1400" dirty="0">
                    <a:latin typeface="Arial" charset="0"/>
                    <a:ea typeface="Arial" charset="0"/>
                    <a:cs typeface="Arial" charset="0"/>
                  </a:rPr>
                  <a:t>Martin (2016).</a:t>
                </a:r>
                <a:r>
                  <a:rPr lang="en-US" sz="1400" baseline="0" dirty="0">
                    <a:latin typeface="Arial" charset="0"/>
                    <a:ea typeface="Arial" charset="0"/>
                    <a:cs typeface="Arial" charset="0"/>
                  </a:rPr>
                  <a:t> </a:t>
                </a:r>
                <a:r>
                  <a:rPr lang="en-US" sz="1400" i="1" baseline="0" dirty="0">
                    <a:latin typeface="Arial" charset="0"/>
                    <a:ea typeface="Arial" charset="0"/>
                    <a:cs typeface="Arial" charset="0"/>
                  </a:rPr>
                  <a:t>Using load reduction instruction (LRI) to boost motivation and engagement</a:t>
                </a:r>
              </a:p>
            </p:txBody>
          </p:sp>
          <p:sp>
            <p:nvSpPr>
              <p:cNvPr id="80" name="Rectangle 79"/>
              <p:cNvSpPr/>
              <p:nvPr userDrawn="1"/>
            </p:nvSpPr>
            <p:spPr>
              <a:xfrm rot="5400000" flipV="1">
                <a:off x="1355152" y="4180028"/>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42754" y="2980504"/>
                <a:ext cx="632468" cy="443131"/>
              </a:xfrm>
              <a:prstGeom prst="rect">
                <a:avLst/>
              </a:prstGeom>
            </p:spPr>
          </p:pic>
        </p:grpSp>
      </p:grpSp>
      <p:grpSp>
        <p:nvGrpSpPr>
          <p:cNvPr id="10" name="Group 9"/>
          <p:cNvGrpSpPr/>
          <p:nvPr userDrawn="1"/>
        </p:nvGrpSpPr>
        <p:grpSpPr>
          <a:xfrm>
            <a:off x="653077" y="1460955"/>
            <a:ext cx="8863086" cy="631769"/>
            <a:chOff x="667708" y="1156497"/>
            <a:chExt cx="8863086" cy="631769"/>
          </a:xfrm>
        </p:grpSpPr>
        <p:grpSp>
          <p:nvGrpSpPr>
            <p:cNvPr id="6" name="Group 5"/>
            <p:cNvGrpSpPr/>
            <p:nvPr userDrawn="1"/>
          </p:nvGrpSpPr>
          <p:grpSpPr>
            <a:xfrm>
              <a:off x="5581892" y="1156497"/>
              <a:ext cx="3948902" cy="631769"/>
              <a:chOff x="5595747" y="1339975"/>
              <a:chExt cx="3948902" cy="631769"/>
            </a:xfrm>
          </p:grpSpPr>
          <p:sp>
            <p:nvSpPr>
              <p:cNvPr id="90" name="TextBox 89"/>
              <p:cNvSpPr txBox="1"/>
              <p:nvPr/>
            </p:nvSpPr>
            <p:spPr>
              <a:xfrm>
                <a:off x="6718244" y="1501972"/>
                <a:ext cx="2826405" cy="307777"/>
              </a:xfrm>
              <a:prstGeom prst="rect">
                <a:avLst/>
              </a:prstGeom>
              <a:noFill/>
            </p:spPr>
            <p:txBody>
              <a:bodyPr wrap="square" rtlCol="0" anchor="ctr">
                <a:spAutoFit/>
              </a:bodyPr>
              <a:lstStyle/>
              <a:p>
                <a:pPr algn="l"/>
                <a:r>
                  <a:rPr lang="en-US" sz="1400" dirty="0">
                    <a:latin typeface="Arial" charset="0"/>
                    <a:ea typeface="Arial" charset="0"/>
                    <a:cs typeface="Arial" charset="0"/>
                  </a:rPr>
                  <a:t>Quizzes</a:t>
                </a:r>
              </a:p>
            </p:txBody>
          </p:sp>
          <p:sp>
            <p:nvSpPr>
              <p:cNvPr id="92" name="Rectangle 91"/>
              <p:cNvSpPr/>
              <p:nvPr userDrawn="1"/>
            </p:nvSpPr>
            <p:spPr>
              <a:xfrm rot="5400000" flipV="1">
                <a:off x="6206970" y="1633001"/>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595747" y="1339975"/>
                <a:ext cx="430336" cy="631769"/>
              </a:xfrm>
              <a:prstGeom prst="rect">
                <a:avLst/>
              </a:prstGeom>
            </p:spPr>
          </p:pic>
        </p:grpSp>
        <p:grpSp>
          <p:nvGrpSpPr>
            <p:cNvPr id="2" name="Group 1"/>
            <p:cNvGrpSpPr/>
            <p:nvPr userDrawn="1"/>
          </p:nvGrpSpPr>
          <p:grpSpPr>
            <a:xfrm>
              <a:off x="667708" y="1229198"/>
              <a:ext cx="3596549" cy="486367"/>
              <a:chOff x="681563" y="1408202"/>
              <a:chExt cx="3596549" cy="486367"/>
            </a:xfrm>
          </p:grpSpPr>
          <p:sp>
            <p:nvSpPr>
              <p:cNvPr id="14" name="TextBox 13"/>
              <p:cNvSpPr txBox="1"/>
              <p:nvPr userDrawn="1"/>
            </p:nvSpPr>
            <p:spPr>
              <a:xfrm>
                <a:off x="1866426" y="1492189"/>
                <a:ext cx="2411686" cy="307777"/>
              </a:xfrm>
              <a:prstGeom prst="rect">
                <a:avLst/>
              </a:prstGeom>
              <a:noFill/>
            </p:spPr>
            <p:txBody>
              <a:bodyPr wrap="square" rtlCol="0">
                <a:spAutoFit/>
              </a:bodyPr>
              <a:lstStyle/>
              <a:p>
                <a:pPr algn="l"/>
                <a:r>
                  <a:rPr lang="en-US" sz="1400" baseline="0" dirty="0">
                    <a:latin typeface="Arial" charset="0"/>
                    <a:ea typeface="Arial" charset="0"/>
                    <a:cs typeface="Arial" charset="0"/>
                  </a:rPr>
                  <a:t>Videos with reflections</a:t>
                </a:r>
              </a:p>
            </p:txBody>
          </p:sp>
          <p:sp>
            <p:nvSpPr>
              <p:cNvPr id="34" name="Rectangle 33"/>
              <p:cNvSpPr/>
              <p:nvPr userDrawn="1"/>
            </p:nvSpPr>
            <p:spPr>
              <a:xfrm rot="5400000" flipV="1">
                <a:off x="1355152" y="162852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9" name="Picture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1563" y="1436781"/>
                <a:ext cx="679580" cy="429209"/>
              </a:xfrm>
              <a:prstGeom prst="rect">
                <a:avLst/>
              </a:prstGeom>
            </p:spPr>
          </p:pic>
        </p:grpSp>
      </p:grpSp>
      <p:grpSp>
        <p:nvGrpSpPr>
          <p:cNvPr id="11" name="Group 10"/>
          <p:cNvGrpSpPr/>
          <p:nvPr userDrawn="1"/>
        </p:nvGrpSpPr>
        <p:grpSpPr>
          <a:xfrm>
            <a:off x="697250" y="3336520"/>
            <a:ext cx="8431075" cy="1584118"/>
            <a:chOff x="711881" y="3750090"/>
            <a:chExt cx="8431075" cy="1584118"/>
          </a:xfrm>
        </p:grpSpPr>
        <p:grpSp>
          <p:nvGrpSpPr>
            <p:cNvPr id="9" name="Group 8"/>
            <p:cNvGrpSpPr/>
            <p:nvPr userDrawn="1"/>
          </p:nvGrpSpPr>
          <p:grpSpPr>
            <a:xfrm>
              <a:off x="5653876" y="4636965"/>
              <a:ext cx="3489080" cy="697243"/>
              <a:chOff x="5667731" y="5067130"/>
              <a:chExt cx="3489080" cy="697243"/>
            </a:xfrm>
          </p:grpSpPr>
          <p:sp>
            <p:nvSpPr>
              <p:cNvPr id="134" name="TextBox 133"/>
              <p:cNvSpPr txBox="1"/>
              <p:nvPr userDrawn="1"/>
            </p:nvSpPr>
            <p:spPr>
              <a:xfrm>
                <a:off x="6745125" y="5154141"/>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Classroom</a:t>
                </a:r>
                <a:r>
                  <a:rPr lang="en-US" sz="1400" baseline="0" dirty="0">
                    <a:latin typeface="Arial" charset="0"/>
                    <a:ea typeface="Arial" charset="0"/>
                    <a:cs typeface="Arial" charset="0"/>
                  </a:rPr>
                  <a:t> application: Teaching explicitly</a:t>
                </a:r>
                <a:endParaRPr lang="en-US" sz="1400" dirty="0">
                  <a:latin typeface="Arial" charset="0"/>
                  <a:ea typeface="Arial" charset="0"/>
                  <a:cs typeface="Arial" charset="0"/>
                </a:endParaRPr>
              </a:p>
            </p:txBody>
          </p:sp>
          <p:sp>
            <p:nvSpPr>
              <p:cNvPr id="136" name="Rectangle 135"/>
              <p:cNvSpPr/>
              <p:nvPr userDrawn="1"/>
            </p:nvSpPr>
            <p:spPr>
              <a:xfrm rot="5400000" flipV="1">
                <a:off x="6233851" y="5392892"/>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67731" y="5067130"/>
                <a:ext cx="286368" cy="697243"/>
              </a:xfrm>
              <a:prstGeom prst="rect">
                <a:avLst/>
              </a:prstGeom>
            </p:spPr>
          </p:pic>
        </p:grpSp>
        <p:grpSp>
          <p:nvGrpSpPr>
            <p:cNvPr id="5" name="Group 4"/>
            <p:cNvGrpSpPr/>
            <p:nvPr userDrawn="1"/>
          </p:nvGrpSpPr>
          <p:grpSpPr>
            <a:xfrm>
              <a:off x="711881" y="3750090"/>
              <a:ext cx="4534859" cy="1478680"/>
              <a:chOff x="725736" y="4208469"/>
              <a:chExt cx="4534859" cy="1478680"/>
            </a:xfrm>
          </p:grpSpPr>
          <p:sp>
            <p:nvSpPr>
              <p:cNvPr id="94" name="TextBox 93"/>
              <p:cNvSpPr txBox="1"/>
              <p:nvPr userDrawn="1"/>
            </p:nvSpPr>
            <p:spPr>
              <a:xfrm>
                <a:off x="1866426" y="5290076"/>
                <a:ext cx="3394169" cy="307777"/>
              </a:xfrm>
              <a:prstGeom prst="rect">
                <a:avLst/>
              </a:prstGeom>
              <a:noFill/>
            </p:spPr>
            <p:txBody>
              <a:bodyPr wrap="square" rtlCol="0" anchor="ctr">
                <a:spAutoFit/>
              </a:bodyPr>
              <a:lstStyle/>
              <a:p>
                <a:pPr algn="l"/>
                <a:endParaRPr lang="en-US" sz="1400" baseline="0" dirty="0">
                  <a:latin typeface="Arial" charset="0"/>
                  <a:ea typeface="Arial" charset="0"/>
                  <a:cs typeface="Arial" charset="0"/>
                </a:endParaRPr>
              </a:p>
            </p:txBody>
          </p:sp>
          <p:sp>
            <p:nvSpPr>
              <p:cNvPr id="96" name="Rectangle 95"/>
              <p:cNvSpPr/>
              <p:nvPr userDrawn="1"/>
            </p:nvSpPr>
            <p:spPr>
              <a:xfrm rot="5400000" flipV="1">
                <a:off x="1355152" y="542110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25736" y="4208469"/>
                <a:ext cx="516836" cy="645073"/>
              </a:xfrm>
              <a:prstGeom prst="rect">
                <a:avLst/>
              </a:prstGeom>
            </p:spPr>
          </p:pic>
        </p:grpSp>
      </p:grpSp>
      <p:grpSp>
        <p:nvGrpSpPr>
          <p:cNvPr id="32" name="Group 31"/>
          <p:cNvGrpSpPr/>
          <p:nvPr userDrawn="1"/>
        </p:nvGrpSpPr>
        <p:grpSpPr>
          <a:xfrm>
            <a:off x="653077" y="4289559"/>
            <a:ext cx="4573825" cy="1535934"/>
            <a:chOff x="667708" y="3985101"/>
            <a:chExt cx="4573825" cy="1535934"/>
          </a:xfrm>
        </p:grpSpPr>
        <p:grpSp>
          <p:nvGrpSpPr>
            <p:cNvPr id="21" name="Group 20"/>
            <p:cNvGrpSpPr/>
            <p:nvPr userDrawn="1"/>
          </p:nvGrpSpPr>
          <p:grpSpPr>
            <a:xfrm>
              <a:off x="711881" y="4976478"/>
              <a:ext cx="3596109" cy="544557"/>
              <a:chOff x="711881" y="4976478"/>
              <a:chExt cx="3596109" cy="544557"/>
            </a:xfrm>
          </p:grpSpPr>
          <p:sp>
            <p:nvSpPr>
              <p:cNvPr id="57" name="TextBox 56"/>
              <p:cNvSpPr txBox="1"/>
              <p:nvPr userDrawn="1"/>
            </p:nvSpPr>
            <p:spPr>
              <a:xfrm>
                <a:off x="1896304" y="4997815"/>
                <a:ext cx="2411686" cy="523220"/>
              </a:xfrm>
              <a:prstGeom prst="rect">
                <a:avLst/>
              </a:prstGeom>
              <a:noFill/>
            </p:spPr>
            <p:txBody>
              <a:bodyPr wrap="square" rtlCol="0">
                <a:spAutoFit/>
              </a:bodyPr>
              <a:lstStyle/>
              <a:p>
                <a:pPr algn="l"/>
                <a:r>
                  <a:rPr lang="en-US" sz="1400" baseline="0" dirty="0">
                    <a:latin typeface="Arial" charset="0"/>
                    <a:ea typeface="Arial" charset="0"/>
                    <a:cs typeface="Arial" charset="0"/>
                  </a:rPr>
                  <a:t>Examples from real c</a:t>
                </a:r>
                <a:r>
                  <a:rPr lang="en-US" sz="1400" dirty="0">
                    <a:latin typeface="Arial" charset="0"/>
                    <a:ea typeface="Arial" charset="0"/>
                    <a:cs typeface="Arial" charset="0"/>
                  </a:rPr>
                  <a:t>urricula</a:t>
                </a:r>
              </a:p>
            </p:txBody>
          </p:sp>
          <p:pic>
            <p:nvPicPr>
              <p:cNvPr id="17" name="Picture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11881" y="4976478"/>
                <a:ext cx="560776" cy="433327"/>
              </a:xfrm>
              <a:prstGeom prst="rect">
                <a:avLst/>
              </a:prstGeom>
            </p:spPr>
          </p:pic>
        </p:grpSp>
        <p:grpSp>
          <p:nvGrpSpPr>
            <p:cNvPr id="22" name="Group 21"/>
            <p:cNvGrpSpPr/>
            <p:nvPr userDrawn="1"/>
          </p:nvGrpSpPr>
          <p:grpSpPr>
            <a:xfrm>
              <a:off x="667708" y="3985101"/>
              <a:ext cx="4573825" cy="1525612"/>
              <a:chOff x="667708" y="3985101"/>
              <a:chExt cx="4573825" cy="1525612"/>
            </a:xfrm>
          </p:grpSpPr>
          <p:sp>
            <p:nvSpPr>
              <p:cNvPr id="54" name="TextBox 53"/>
              <p:cNvSpPr txBox="1"/>
              <p:nvPr userDrawn="1"/>
            </p:nvSpPr>
            <p:spPr>
              <a:xfrm>
                <a:off x="1847364" y="3985101"/>
                <a:ext cx="3394169" cy="523220"/>
              </a:xfrm>
              <a:prstGeom prst="rect">
                <a:avLst/>
              </a:prstGeom>
              <a:noFill/>
            </p:spPr>
            <p:txBody>
              <a:bodyPr wrap="square" rtlCol="0" anchor="ctr">
                <a:spAutoFit/>
              </a:bodyPr>
              <a:lstStyle/>
              <a:p>
                <a:pPr algn="l"/>
                <a:r>
                  <a:rPr lang="en-US" sz="1400" dirty="0">
                    <a:latin typeface="Arial" charset="0"/>
                    <a:ea typeface="Arial" charset="0"/>
                    <a:cs typeface="Arial" charset="0"/>
                  </a:rPr>
                  <a:t>Lead</a:t>
                </a:r>
                <a:r>
                  <a:rPr lang="en-US" sz="1400" baseline="0" dirty="0">
                    <a:latin typeface="Arial" charset="0"/>
                    <a:ea typeface="Arial" charset="0"/>
                    <a:cs typeface="Arial" charset="0"/>
                  </a:rPr>
                  <a:t> teacher video</a:t>
                </a:r>
              </a:p>
              <a:p>
                <a:pPr algn="l"/>
                <a:r>
                  <a:rPr lang="en-US" sz="1400" baseline="0" dirty="0">
                    <a:latin typeface="Arial" charset="0"/>
                    <a:ea typeface="Arial" charset="0"/>
                    <a:cs typeface="Arial" charset="0"/>
                  </a:rPr>
                  <a:t>demonstrations</a:t>
                </a:r>
              </a:p>
            </p:txBody>
          </p:sp>
          <p:sp>
            <p:nvSpPr>
              <p:cNvPr id="55" name="Rectangle 54"/>
              <p:cNvSpPr/>
              <p:nvPr userDrawn="1"/>
            </p:nvSpPr>
            <p:spPr>
              <a:xfrm rot="5400000" flipV="1">
                <a:off x="1341297" y="5244670"/>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5" name="Picture 6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67708" y="4024375"/>
                <a:ext cx="679580" cy="426403"/>
              </a:xfrm>
              <a:prstGeom prst="rect">
                <a:avLst/>
              </a:prstGeom>
            </p:spPr>
          </p:pic>
        </p:grpSp>
      </p:grpSp>
      <p:sp>
        <p:nvSpPr>
          <p:cNvPr id="59" name="TextBox 58"/>
          <p:cNvSpPr txBox="1"/>
          <p:nvPr userDrawn="1"/>
        </p:nvSpPr>
        <p:spPr>
          <a:xfrm>
            <a:off x="6716639" y="3392964"/>
            <a:ext cx="2229851" cy="523220"/>
          </a:xfrm>
          <a:prstGeom prst="rect">
            <a:avLst/>
          </a:prstGeom>
          <a:noFill/>
        </p:spPr>
        <p:txBody>
          <a:bodyPr wrap="square" rtlCol="0">
            <a:spAutoFit/>
          </a:bodyPr>
          <a:lstStyle/>
          <a:p>
            <a:pPr algn="l"/>
            <a:r>
              <a:rPr lang="en-US" sz="1400" dirty="0">
                <a:latin typeface="Arial" charset="0"/>
                <a:ea typeface="Arial" charset="0"/>
                <a:cs typeface="Arial" charset="0"/>
              </a:rPr>
              <a:t>Journal entry</a:t>
            </a:r>
            <a:r>
              <a:rPr lang="en-US" sz="1400" baseline="0" dirty="0">
                <a:latin typeface="Arial" charset="0"/>
                <a:ea typeface="Arial" charset="0"/>
                <a:cs typeface="Arial" charset="0"/>
              </a:rPr>
              <a:t> to prepare for classroom application</a:t>
            </a:r>
            <a:endParaRPr lang="en-US" sz="1400" dirty="0">
              <a:latin typeface="Arial" charset="0"/>
              <a:ea typeface="Arial" charset="0"/>
              <a:cs typeface="Arial" charset="0"/>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84256"/>
      </p:ext>
    </p:extLst>
  </p:cSld>
  <p:clrMap bg1="dk1" tx1="lt1" bg2="dk2" tx2="lt2" accent1="accent1" accent2="accent2" accent3="accent3" accent4="accent4" accent5="accent5" accent6="accent6" hlink="hlink" folHlink="folHlink"/>
  <p:sldLayoutIdLst>
    <p:sldLayoutId id="2147483652" r:id="rId1"/>
    <p:sldLayoutId id="2147483653" r:id="rId2"/>
    <p:sldLayoutId id="2147483663" r:id="rId3"/>
    <p:sldLayoutId id="2147483664" r:id="rId4"/>
    <p:sldLayoutId id="2147483667" r:id="rId5"/>
    <p:sldLayoutId id="2147483668" r:id="rId6"/>
    <p:sldLayoutId id="2147483658" r:id="rId7"/>
    <p:sldLayoutId id="2147483662" r:id="rId8"/>
    <p:sldLayoutId id="2147483689" r:id="rId9"/>
    <p:sldLayoutId id="2147483656" r:id="rId10"/>
    <p:sldLayoutId id="2147483687" r:id="rId11"/>
    <p:sldLayoutId id="2147483672" r:id="rId12"/>
    <p:sldLayoutId id="2147483661" r:id="rId13"/>
    <p:sldLayoutId id="2147483673" r:id="rId14"/>
    <p:sldLayoutId id="2147483670" r:id="rId15"/>
    <p:sldLayoutId id="2147483660" r:id="rId16"/>
    <p:sldLayoutId id="2147483682" r:id="rId17"/>
    <p:sldLayoutId id="2147483683" r:id="rId18"/>
    <p:sldLayoutId id="2147483669" r:id="rId19"/>
    <p:sldLayoutId id="2147483674" r:id="rId20"/>
    <p:sldLayoutId id="2147483677" r:id="rId21"/>
    <p:sldLayoutId id="2147483675" r:id="rId22"/>
    <p:sldLayoutId id="2147483676" r:id="rId23"/>
    <p:sldLayoutId id="2147483678" r:id="rId24"/>
    <p:sldLayoutId id="2147483679" r:id="rId25"/>
    <p:sldLayoutId id="2147483680" r:id="rId26"/>
    <p:sldLayoutId id="2147483681" r:id="rId27"/>
    <p:sldLayoutId id="2147483688" r:id="rId28"/>
    <p:sldLayoutId id="2147483685" r:id="rId29"/>
    <p:sldLayoutId id="2147483686" r:id="rId30"/>
    <p:sldLayoutId id="2147483690" r:id="rId31"/>
    <p:sldLayoutId id="2147483657"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Lst>
  <p:txStyles>
    <p:titleStyle>
      <a:lvl1pPr algn="l" defTabSz="914400" rtl="0" eaLnBrk="1" latinLnBrk="0" hangingPunct="1">
        <a:lnSpc>
          <a:spcPct val="90000"/>
        </a:lnSpc>
        <a:spcBef>
          <a:spcPct val="0"/>
        </a:spcBef>
        <a:buNone/>
        <a:defRPr sz="5400" kern="1200">
          <a:solidFill>
            <a:schemeClr val="tx1"/>
          </a:solidFill>
          <a:latin typeface="Tw Cen MT Condensed Extra Bold" panose="020B0803020202020204" pitchFamily="34" charset="0"/>
          <a:ea typeface="+mj-ea"/>
          <a:cs typeface="+mj-cs"/>
        </a:defRPr>
      </a:lvl1pPr>
    </p:titleStyle>
    <p:body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 Id="rId9" Type="http://schemas.microsoft.com/office/2007/relationships/hdphoto" Target="../media/hdphoto3.wdp"/></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3" Type="http://schemas.openxmlformats.org/officeDocument/2006/relationships/hyperlink" Target="https://youtu.be/Kmy4VOKM2q8?t=41" TargetMode="External"/><Relationship Id="rId2" Type="http://schemas.openxmlformats.org/officeDocument/2006/relationships/slideLayout" Target="../slideLayouts/slideLayout40.xml"/><Relationship Id="rId1" Type="http://schemas.openxmlformats.org/officeDocument/2006/relationships/video" Target="https://www.youtube.com/embed/Kmy4VOKM2q8?start=41" TargetMode="External"/><Relationship Id="rId4" Type="http://schemas.openxmlformats.org/officeDocument/2006/relationships/image" Target="../media/image29.png"/></Relationships>
</file>

<file path=ppt/slides/_rels/slide1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32.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32.xml"/><Relationship Id="rId5" Type="http://schemas.microsoft.com/office/2007/relationships/hdphoto" Target="../media/hdphoto5.wdp"/><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1.xml"/></Relationships>
</file>

<file path=ppt/slides/_rels/slide1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explicitinstruction.org/video-elementary/elementary-video-9/" TargetMode="External"/><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32.xml"/><Relationship Id="rId5" Type="http://schemas.microsoft.com/office/2007/relationships/hdphoto" Target="../media/hdphoto4.wdp"/><Relationship Id="rId4" Type="http://schemas.openxmlformats.org/officeDocument/2006/relationships/image" Target="../media/image2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32.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2.xml.rels><?xml version="1.0" encoding="UTF-8" standalone="yes"?>
<Relationships xmlns="http://schemas.openxmlformats.org/package/2006/relationships"><Relationship Id="rId3" Type="http://schemas.openxmlformats.org/officeDocument/2006/relationships/hyperlink" Target="https://youtu.be/eFKiVGJIncU" TargetMode="External"/><Relationship Id="rId2" Type="http://schemas.openxmlformats.org/officeDocument/2006/relationships/slideLayout" Target="../slideLayouts/slideLayout40.xml"/><Relationship Id="rId1" Type="http://schemas.openxmlformats.org/officeDocument/2006/relationships/video" Target="https://www.youtube.com/embed/eFKiVGJIncU" TargetMode="External"/><Relationship Id="rId4" Type="http://schemas.openxmlformats.org/officeDocument/2006/relationships/image" Target="../media/image7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8.xml"/><Relationship Id="rId4" Type="http://schemas.microsoft.com/office/2007/relationships/hdphoto" Target="../media/hdphoto11.wdp"/></Relationships>
</file>

<file path=ppt/slides/_rels/slide14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3.png"/><Relationship Id="rId1" Type="http://schemas.openxmlformats.org/officeDocument/2006/relationships/slideLayout" Target="../slideLayouts/slideLayout38.xml"/></Relationships>
</file>

<file path=ppt/slides/_rels/slide14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4.png"/><Relationship Id="rId1" Type="http://schemas.openxmlformats.org/officeDocument/2006/relationships/slideLayout" Target="../slideLayouts/slideLayout38.xml"/></Relationships>
</file>

<file path=ppt/slides/_rels/slide14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5.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4.png"/><Relationship Id="rId1" Type="http://schemas.openxmlformats.org/officeDocument/2006/relationships/slideLayout" Target="../slideLayouts/slideLayout36.xml"/><Relationship Id="rId4" Type="http://schemas.openxmlformats.org/officeDocument/2006/relationships/image" Target="../media/image76.png"/></Relationships>
</file>

<file path=ppt/slides/_rels/slide15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3.png"/><Relationship Id="rId1" Type="http://schemas.openxmlformats.org/officeDocument/2006/relationships/slideLayout" Target="../slideLayouts/slideLayout36.xml"/><Relationship Id="rId4" Type="http://schemas.openxmlformats.org/officeDocument/2006/relationships/image" Target="../media/image7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9.xml"/></Relationships>
</file>

<file path=ppt/slides/_rels/slide157.xml.rels><?xml version="1.0" encoding="UTF-8" standalone="yes"?>
<Relationships xmlns="http://schemas.openxmlformats.org/package/2006/relationships"><Relationship Id="rId3" Type="http://schemas.openxmlformats.org/officeDocument/2006/relationships/hyperlink" Target="https://youtu.be/kM87C2fPxsM" TargetMode="External"/><Relationship Id="rId2" Type="http://schemas.openxmlformats.org/officeDocument/2006/relationships/slideLayout" Target="../slideLayouts/slideLayout45.xml"/><Relationship Id="rId1" Type="http://schemas.openxmlformats.org/officeDocument/2006/relationships/video" Target="https://www.youtube.com/embed/kM87C2fPxsM" TargetMode="External"/><Relationship Id="rId4" Type="http://schemas.openxmlformats.org/officeDocument/2006/relationships/image" Target="../media/image70.png"/></Relationships>
</file>

<file path=ppt/slides/_rels/slide1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9.xml"/></Relationships>
</file>

<file path=ppt/slides/_rels/slide1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3" Type="http://schemas.openxmlformats.org/officeDocument/2006/relationships/hyperlink" Target="https://youtu.be/eMPfEgdzsJI" TargetMode="External"/><Relationship Id="rId2" Type="http://schemas.openxmlformats.org/officeDocument/2006/relationships/slideLayout" Target="../slideLayouts/slideLayout45.xml"/><Relationship Id="rId1" Type="http://schemas.openxmlformats.org/officeDocument/2006/relationships/video" Target="https://www.youtube.com/embed/eMPfEgdzsJI" TargetMode="External"/><Relationship Id="rId4" Type="http://schemas.openxmlformats.org/officeDocument/2006/relationships/image" Target="../media/image29.png"/></Relationships>
</file>

<file path=ppt/slides/_rels/slide1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6.xml"/></Relationships>
</file>

<file path=ppt/slides/_rels/slide166.xml.rels><?xml version="1.0" encoding="UTF-8" standalone="yes"?>
<Relationships xmlns="http://schemas.openxmlformats.org/package/2006/relationships"><Relationship Id="rId3" Type="http://schemas.openxmlformats.org/officeDocument/2006/relationships/hyperlink" Target="https://youtu.be/OzkfpCn3wtA" TargetMode="External"/><Relationship Id="rId2" Type="http://schemas.openxmlformats.org/officeDocument/2006/relationships/slideLayout" Target="../slideLayouts/slideLayout47.xml"/><Relationship Id="rId1" Type="http://schemas.openxmlformats.org/officeDocument/2006/relationships/video" Target="https://www.youtube.com/embed/OzkfpCn3wtA" TargetMode="External"/><Relationship Id="rId4" Type="http://schemas.openxmlformats.org/officeDocument/2006/relationships/image" Target="../media/image70.png"/></Relationships>
</file>

<file path=ppt/slides/_rels/slide167.xml.rels><?xml version="1.0" encoding="UTF-8" standalone="yes"?>
<Relationships xmlns="http://schemas.openxmlformats.org/package/2006/relationships"><Relationship Id="rId3" Type="http://schemas.openxmlformats.org/officeDocument/2006/relationships/hyperlink" Target="https://youtu.be/VdYYvCqBmTw" TargetMode="External"/><Relationship Id="rId2" Type="http://schemas.openxmlformats.org/officeDocument/2006/relationships/slideLayout" Target="../slideLayouts/slideLayout47.xml"/><Relationship Id="rId1" Type="http://schemas.openxmlformats.org/officeDocument/2006/relationships/video" Target="https://www.youtube.com/embed/VdYYvCqBmTw" TargetMode="External"/><Relationship Id="rId4" Type="http://schemas.openxmlformats.org/officeDocument/2006/relationships/image" Target="../media/image70.png"/></Relationships>
</file>

<file path=ppt/slides/_rels/slide1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6.xml"/></Relationships>
</file>

<file path=ppt/slides/_rels/slide1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hyperlink" Target="https://youtu.be/4Tm2U2zOQ_M?t=33" TargetMode="External"/><Relationship Id="rId2" Type="http://schemas.openxmlformats.org/officeDocument/2006/relationships/slideLayout" Target="../slideLayouts/slideLayout40.xml"/><Relationship Id="rId1" Type="http://schemas.openxmlformats.org/officeDocument/2006/relationships/video" Target="https://www.youtube.com/embed/4Tm2U2zOQ_M?start=33" TargetMode="External"/><Relationship Id="rId4" Type="http://schemas.openxmlformats.org/officeDocument/2006/relationships/image" Target="../media/image70.png"/></Relationships>
</file>

<file path=ppt/slides/_rels/slide1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1.xml"/></Relationships>
</file>

<file path=ppt/slides/_rels/slide1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1.xml"/></Relationships>
</file>

<file path=ppt/slides/_rels/slide173.xml.rels><?xml version="1.0" encoding="UTF-8" standalone="yes"?>
<Relationships xmlns="http://schemas.openxmlformats.org/package/2006/relationships"><Relationship Id="rId3" Type="http://schemas.openxmlformats.org/officeDocument/2006/relationships/hyperlink" Target="https://youtu.be/MXLek726ww4?t=28" TargetMode="External"/><Relationship Id="rId2" Type="http://schemas.openxmlformats.org/officeDocument/2006/relationships/slideLayout" Target="../slideLayouts/slideLayout40.xml"/><Relationship Id="rId1" Type="http://schemas.openxmlformats.org/officeDocument/2006/relationships/video" Target="https://www.youtube.com/embed/MXLek726ww4?start=28" TargetMode="External"/><Relationship Id="rId4" Type="http://schemas.openxmlformats.org/officeDocument/2006/relationships/image" Target="../media/image70.png"/></Relationships>
</file>

<file path=ppt/slides/_rels/slide1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W4ysP2rfyGE" TargetMode="External"/><Relationship Id="rId2" Type="http://schemas.openxmlformats.org/officeDocument/2006/relationships/slideLayout" Target="../slideLayouts/slideLayout5.xml"/><Relationship Id="rId1" Type="http://schemas.openxmlformats.org/officeDocument/2006/relationships/video" Target="https://www.youtube.com/embed/W4ysP2rfyGE" TargetMode="External"/><Relationship Id="rId4" Type="http://schemas.openxmlformats.org/officeDocument/2006/relationships/image" Target="../media/image2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4.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customXml" Target="../ink/ink1.xml"/><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customXml" Target="../ink/ink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ideo" Target="https://www.youtube.com/embed/lMY2cTJJHvA" TargetMode="External"/><Relationship Id="rId5" Type="http://schemas.openxmlformats.org/officeDocument/2006/relationships/image" Target="../media/image29.png"/><Relationship Id="rId4" Type="http://schemas.openxmlformats.org/officeDocument/2006/relationships/hyperlink" Target="https://youtu.be/lMY2cTJJHvA" TargetMode="External"/></Relationships>
</file>

<file path=ppt/slides/_rels/slide2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9.xml"/></Relationships>
</file>

<file path=ppt/slides/_rels/slide2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45.xml"/><Relationship Id="rId1" Type="http://schemas.openxmlformats.org/officeDocument/2006/relationships/video" Target="https://www.youtube.com/embed/6Hm8ENdz4tM" TargetMode="External"/><Relationship Id="rId4" Type="http://schemas.openxmlformats.org/officeDocument/2006/relationships/hyperlink" Target="https://youtu.be/6Hm8ENdz4tM" TargetMode="External"/></Relationships>
</file>

<file path=ppt/slides/_rels/slide2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9.xml"/></Relationships>
</file>

<file path=ppt/slides/_rels/slide20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1.xml"/></Relationships>
</file>

<file path=ppt/slides/_rels/slide20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40.xml"/><Relationship Id="rId1" Type="http://schemas.openxmlformats.org/officeDocument/2006/relationships/video" Target="https://www.youtube.com/embed/6wjU03hjOvs?start=82" TargetMode="External"/><Relationship Id="rId4" Type="http://schemas.openxmlformats.org/officeDocument/2006/relationships/hyperlink" Target="https://youtu.be/6wjU03hjOvs?t=82" TargetMode="External"/></Relationships>
</file>

<file path=ppt/slides/_rels/slide2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45.xml"/><Relationship Id="rId1" Type="http://schemas.openxmlformats.org/officeDocument/2006/relationships/video" Target="https://www.youtube.com/embed/bJKGXrIQUyU" TargetMode="External"/><Relationship Id="rId4" Type="http://schemas.openxmlformats.org/officeDocument/2006/relationships/hyperlink" Target="https://youtu.be/bJKGXrIQUyU" TargetMode="External"/></Relationships>
</file>

<file path=ppt/slides/_rels/slide21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0.xml"/><Relationship Id="rId1" Type="http://schemas.openxmlformats.org/officeDocument/2006/relationships/video" Target="https://www.youtube.com/embed/qc6qMzRL4Fg?start=156" TargetMode="External"/><Relationship Id="rId4" Type="http://schemas.openxmlformats.org/officeDocument/2006/relationships/hyperlink" Target="https://youtu.be/qc6qMzRL4Fg?t=156" TargetMode="Externa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explicitinstruction.org/video-elementary/elementary-video-1/"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1.xml"/></Relationships>
</file>

<file path=ppt/slides/_rels/slide2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7.xml"/><Relationship Id="rId1" Type="http://schemas.openxmlformats.org/officeDocument/2006/relationships/video" Target="https://www.youtube.com/embed/sJ0cbrDSFS4" TargetMode="External"/><Relationship Id="rId4" Type="http://schemas.openxmlformats.org/officeDocument/2006/relationships/hyperlink" Target="https://youtu.be/sJ0cbrDSFS4"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7.xml"/><Relationship Id="rId1" Type="http://schemas.openxmlformats.org/officeDocument/2006/relationships/video" Target="https://www.youtube.com/embed/VdYYvCqBmTw" TargetMode="External"/><Relationship Id="rId4" Type="http://schemas.openxmlformats.org/officeDocument/2006/relationships/hyperlink" Target="https://youtu.be/VdYYvCqBmTw" TargetMode="External"/></Relationships>
</file>

<file path=ppt/slides/_rels/slide2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6.xml"/></Relationships>
</file>

<file path=ppt/slides/_rels/slide2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2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0.xml"/><Relationship Id="rId1" Type="http://schemas.openxmlformats.org/officeDocument/2006/relationships/video" Target="https://www.youtube.com/embed/LqxLhTAEe-w?start=52" TargetMode="External"/><Relationship Id="rId4" Type="http://schemas.openxmlformats.org/officeDocument/2006/relationships/hyperlink" Target="https://youtu.be/LqxLhTAEe-w?t=52" TargetMode="External"/></Relationships>
</file>

<file path=ppt/slides/_rels/slide22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9.xml.rels><?xml version="1.0" encoding="UTF-8" standalone="yes"?>
<Relationships xmlns="http://schemas.openxmlformats.org/package/2006/relationships"><Relationship Id="rId8" Type="http://schemas.openxmlformats.org/officeDocument/2006/relationships/image" Target="../media/image90.emf"/><Relationship Id="rId13" Type="http://schemas.openxmlformats.org/officeDocument/2006/relationships/customXml" Target="../ink/ink8.xml"/><Relationship Id="rId18" Type="http://schemas.openxmlformats.org/officeDocument/2006/relationships/image" Target="../media/image95.emf"/><Relationship Id="rId3" Type="http://schemas.openxmlformats.org/officeDocument/2006/relationships/customXml" Target="../ink/ink3.xml"/><Relationship Id="rId21" Type="http://schemas.openxmlformats.org/officeDocument/2006/relationships/customXml" Target="../ink/ink12.xml"/><Relationship Id="rId7" Type="http://schemas.openxmlformats.org/officeDocument/2006/relationships/customXml" Target="../ink/ink5.xml"/><Relationship Id="rId12" Type="http://schemas.openxmlformats.org/officeDocument/2006/relationships/image" Target="../media/image92.emf"/><Relationship Id="rId17" Type="http://schemas.openxmlformats.org/officeDocument/2006/relationships/customXml" Target="../ink/ink10.xml"/><Relationship Id="rId2" Type="http://schemas.openxmlformats.org/officeDocument/2006/relationships/notesSlide" Target="../notesSlides/notesSlide39.xml"/><Relationship Id="rId16" Type="http://schemas.openxmlformats.org/officeDocument/2006/relationships/image" Target="../media/image94.emf"/><Relationship Id="rId20" Type="http://schemas.openxmlformats.org/officeDocument/2006/relationships/image" Target="../media/image96.emf"/><Relationship Id="rId1" Type="http://schemas.openxmlformats.org/officeDocument/2006/relationships/slideLayout" Target="../slideLayouts/slideLayout42.xml"/><Relationship Id="rId6" Type="http://schemas.openxmlformats.org/officeDocument/2006/relationships/image" Target="../media/image89.emf"/><Relationship Id="rId11" Type="http://schemas.openxmlformats.org/officeDocument/2006/relationships/customXml" Target="../ink/ink7.xml"/><Relationship Id="rId5" Type="http://schemas.openxmlformats.org/officeDocument/2006/relationships/customXml" Target="../ink/ink4.xml"/><Relationship Id="rId15" Type="http://schemas.openxmlformats.org/officeDocument/2006/relationships/customXml" Target="../ink/ink9.xml"/><Relationship Id="rId10" Type="http://schemas.openxmlformats.org/officeDocument/2006/relationships/image" Target="../media/image91.emf"/><Relationship Id="rId19" Type="http://schemas.openxmlformats.org/officeDocument/2006/relationships/customXml" Target="../ink/ink11.xml"/><Relationship Id="rId4" Type="http://schemas.openxmlformats.org/officeDocument/2006/relationships/image" Target="../media/image88.emf"/><Relationship Id="rId9" Type="http://schemas.openxmlformats.org/officeDocument/2006/relationships/customXml" Target="../ink/ink6.xml"/><Relationship Id="rId14" Type="http://schemas.openxmlformats.org/officeDocument/2006/relationships/image" Target="../media/image93.emf"/><Relationship Id="rId22" Type="http://schemas.openxmlformats.org/officeDocument/2006/relationships/image" Target="../media/image97.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23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hyperlink" Target="https://explicitinstruction.org/video-secondary-main/secondary-video-4/" TargetMode="Externa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4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9.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2.xml"/></Relationships>
</file>

<file path=ppt/slides/_rels/slide2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hyperlink" Target="https://explicitinstruction.org/video" TargetMode="External"/><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1.png"/><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1.png"/><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video" Target="https://www.youtube.com/embed/GR7xDOwObAI" TargetMode="External"/><Relationship Id="rId5" Type="http://schemas.openxmlformats.org/officeDocument/2006/relationships/image" Target="../media/image29.png"/><Relationship Id="rId4" Type="http://schemas.openxmlformats.org/officeDocument/2006/relationships/hyperlink" Target="https://youtu.be/GR7xDOwObAI"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image" Target="../media/image47.jpeg"/><Relationship Id="rId1" Type="http://schemas.openxmlformats.org/officeDocument/2006/relationships/slideLayout" Target="../slideLayouts/slideLayout8.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4.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3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83B0B1-7174-4544-A7F9-6485D926D5AC}"/>
              </a:ext>
            </a:extLst>
          </p:cNvPr>
          <p:cNvSpPr>
            <a:spLocks noGrp="1"/>
          </p:cNvSpPr>
          <p:nvPr>
            <p:ph sz="quarter" idx="13"/>
          </p:nvPr>
        </p:nvSpPr>
        <p:spPr>
          <a:xfrm>
            <a:off x="1266487" y="2488019"/>
            <a:ext cx="7423346" cy="1357750"/>
          </a:xfrm>
        </p:spPr>
        <p:txBody>
          <a:bodyPr>
            <a:normAutofit fontScale="70000" lnSpcReduction="20000"/>
          </a:bodyPr>
          <a:lstStyle/>
          <a:p>
            <a:r>
              <a:rPr lang="en-US" dirty="0"/>
              <a:t>Explicit Instruction</a:t>
            </a:r>
          </a:p>
          <a:p>
            <a:r>
              <a:rPr lang="en-US" sz="3900" dirty="0"/>
              <a:t>Modeling and practicing to help students reach academic goals</a:t>
            </a:r>
          </a:p>
        </p:txBody>
      </p:sp>
      <p:sp>
        <p:nvSpPr>
          <p:cNvPr id="5" name="Content Placeholder 4">
            <a:extLst>
              <a:ext uri="{FF2B5EF4-FFF2-40B4-BE49-F238E27FC236}">
                <a16:creationId xmlns:a16="http://schemas.microsoft.com/office/drawing/2014/main" id="{F4D0A5EC-EF8C-4C51-A530-5BFF0E23EBB2}"/>
              </a:ext>
            </a:extLst>
          </p:cNvPr>
          <p:cNvSpPr>
            <a:spLocks noGrp="1"/>
          </p:cNvSpPr>
          <p:nvPr>
            <p:ph sz="quarter" idx="14"/>
          </p:nvPr>
        </p:nvSpPr>
        <p:spPr/>
        <p:txBody>
          <a:bodyPr>
            <a:normAutofit lnSpcReduction="10000"/>
          </a:bodyPr>
          <a:lstStyle/>
          <a:p>
            <a:r>
              <a:rPr lang="en-US" dirty="0"/>
              <a:t>Module 5</a:t>
            </a:r>
          </a:p>
        </p:txBody>
      </p:sp>
      <p:sp>
        <p:nvSpPr>
          <p:cNvPr id="2" name="Title 1" hidden="1">
            <a:extLst>
              <a:ext uri="{FF2B5EF4-FFF2-40B4-BE49-F238E27FC236}">
                <a16:creationId xmlns:a16="http://schemas.microsoft.com/office/drawing/2014/main" id="{03307322-4C34-4720-8D6F-67B6BDCD97CC}"/>
              </a:ext>
            </a:extLst>
          </p:cNvPr>
          <p:cNvSpPr>
            <a:spLocks noGrp="1"/>
          </p:cNvSpPr>
          <p:nvPr>
            <p:ph type="title"/>
          </p:nvPr>
        </p:nvSpPr>
        <p:spPr/>
        <p:txBody>
          <a:bodyPr/>
          <a:lstStyle/>
          <a:p>
            <a:r>
              <a:rPr lang="en-US" dirty="0"/>
              <a:t>Slide 1 </a:t>
            </a:r>
          </a:p>
        </p:txBody>
      </p:sp>
    </p:spTree>
    <p:extLst>
      <p:ext uri="{BB962C8B-B14F-4D97-AF65-F5344CB8AC3E}">
        <p14:creationId xmlns:p14="http://schemas.microsoft.com/office/powerpoint/2010/main" val="855812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nvyle beach stones ">
            <a:extLst>
              <a:ext uri="{FF2B5EF4-FFF2-40B4-BE49-F238E27FC236}">
                <a16:creationId xmlns:a16="http://schemas.microsoft.com/office/drawing/2014/main" id="{FE4AC470-4B15-4565-9F32-C35EA7C10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24932"/>
            <a:ext cx="9144001" cy="61330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D7F6A2-8FFC-4C35-9C61-2456866DB0A8}"/>
              </a:ext>
            </a:extLst>
          </p:cNvPr>
          <p:cNvSpPr txBox="1"/>
          <p:nvPr/>
        </p:nvSpPr>
        <p:spPr>
          <a:xfrm>
            <a:off x="101601" y="67733"/>
            <a:ext cx="1505540" cy="584775"/>
          </a:xfrm>
          <a:prstGeom prst="rect">
            <a:avLst/>
          </a:prstGeom>
          <a:noFill/>
        </p:spPr>
        <p:txBody>
          <a:bodyPr wrap="none" rtlCol="0">
            <a:spAutoFit/>
          </a:bodyPr>
          <a:lstStyle/>
          <a:p>
            <a:r>
              <a:rPr lang="en-US" sz="3200" dirty="0">
                <a:solidFill>
                  <a:schemeClr val="accent5">
                    <a:lumMod val="75000"/>
                  </a:schemeClr>
                </a:solidFill>
                <a:latin typeface="Arial" panose="020B0604020202020204" pitchFamily="34" charset="0"/>
                <a:cs typeface="Arial" panose="020B0604020202020204" pitchFamily="34" charset="0"/>
              </a:rPr>
              <a:t>stones </a:t>
            </a:r>
          </a:p>
        </p:txBody>
      </p:sp>
      <p:sp>
        <p:nvSpPr>
          <p:cNvPr id="7" name="TextBox 6">
            <a:extLst>
              <a:ext uri="{FF2B5EF4-FFF2-40B4-BE49-F238E27FC236}">
                <a16:creationId xmlns:a16="http://schemas.microsoft.com/office/drawing/2014/main" id="{6402939D-60E8-491A-9CA2-D841A2B0FCA7}"/>
              </a:ext>
            </a:extLst>
          </p:cNvPr>
          <p:cNvSpPr txBox="1"/>
          <p:nvPr/>
        </p:nvSpPr>
        <p:spPr>
          <a:xfrm>
            <a:off x="6817722" y="103945"/>
            <a:ext cx="2326278" cy="584775"/>
          </a:xfrm>
          <a:prstGeom prst="rect">
            <a:avLst/>
          </a:prstGeom>
          <a:noFill/>
        </p:spPr>
        <p:txBody>
          <a:bodyPr wrap="none" rtlCol="0">
            <a:spAutoFit/>
          </a:bodyPr>
          <a:lstStyle/>
          <a:p>
            <a:r>
              <a:rPr lang="en-US" sz="3200" dirty="0">
                <a:solidFill>
                  <a:schemeClr val="accent5">
                    <a:lumMod val="75000"/>
                  </a:schemeClr>
                </a:solidFill>
                <a:latin typeface="Arial" panose="020B0604020202020204" pitchFamily="34" charset="0"/>
                <a:cs typeface="Arial" panose="020B0604020202020204" pitchFamily="34" charset="0"/>
              </a:rPr>
              <a:t>… in a bowl</a:t>
            </a:r>
          </a:p>
        </p:txBody>
      </p:sp>
      <p:pic>
        <p:nvPicPr>
          <p:cNvPr id="1028" name="Picture 4" descr="Shell, Bowl, Natural Material, Rice, Bamboo">
            <a:extLst>
              <a:ext uri="{FF2B5EF4-FFF2-40B4-BE49-F238E27FC236}">
                <a16:creationId xmlns:a16="http://schemas.microsoft.com/office/drawing/2014/main" id="{7BCD3151-043C-4DBA-A560-92B51C71CFC7}"/>
              </a:ext>
            </a:extLst>
          </p:cNvPr>
          <p:cNvPicPr>
            <a:picLocks noChangeAspect="1" noChangeArrowheads="1"/>
          </p:cNvPicPr>
          <p:nvPr/>
        </p:nvPicPr>
        <p:blipFill>
          <a:blip r:embed="rId4">
            <a:clrChange>
              <a:clrFrom>
                <a:srgbClr val="F8F8FA"/>
              </a:clrFrom>
              <a:clrTo>
                <a:srgbClr val="F8F8FA">
                  <a:alpha val="0"/>
                </a:srgbClr>
              </a:clrTo>
            </a:clrChange>
            <a:extLst>
              <a:ext uri="{BEBA8EAE-BF5A-486C-A8C5-ECC9F3942E4B}">
                <a14:imgProps xmlns:a14="http://schemas.microsoft.com/office/drawing/2010/main">
                  <a14:imgLayer r:embed="rId5">
                    <a14:imgEffect>
                      <a14:backgroundRemoval t="10000" b="90000" l="10000" r="90000">
                        <a14:backgroundMark x1="45000" y1="90938" x2="45000" y2="90938"/>
                        <a14:backgroundMark x1="57813" y1="95156" x2="58333" y2="95156"/>
                      </a14:backgroundRemoval>
                    </a14:imgEffect>
                  </a14:imgLayer>
                </a14:imgProps>
              </a:ext>
              <a:ext uri="{28A0092B-C50C-407E-A947-70E740481C1C}">
                <a14:useLocalDpi xmlns:a14="http://schemas.microsoft.com/office/drawing/2010/main" val="0"/>
              </a:ext>
            </a:extLst>
          </a:blip>
          <a:srcRect/>
          <a:stretch>
            <a:fillRect/>
          </a:stretch>
        </p:blipFill>
        <p:spPr bwMode="auto">
          <a:xfrm>
            <a:off x="1949946" y="918424"/>
            <a:ext cx="8963682" cy="59757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owl">
            <a:extLst>
              <a:ext uri="{FF2B5EF4-FFF2-40B4-BE49-F238E27FC236}">
                <a16:creationId xmlns:a16="http://schemas.microsoft.com/office/drawing/2014/main" id="{9FADD59B-558A-4664-9767-ACFE52B0325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62042" y="1309707"/>
            <a:ext cx="6510867" cy="43405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ase">
            <a:extLst>
              <a:ext uri="{FF2B5EF4-FFF2-40B4-BE49-F238E27FC236}">
                <a16:creationId xmlns:a16="http://schemas.microsoft.com/office/drawing/2014/main" id="{5C3C90CB-0883-4131-A257-D73C81D4495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0972" y1="89444" x2="50972" y2="89444"/>
                      </a14:backgroundRemoval>
                    </a14:imgEffect>
                  </a14:imgLayer>
                </a14:imgProps>
              </a:ext>
            </a:extLst>
          </a:blip>
          <a:stretch>
            <a:fillRect/>
          </a:stretch>
        </p:blipFill>
        <p:spPr>
          <a:xfrm>
            <a:off x="-1809906" y="6578"/>
            <a:ext cx="6858000" cy="6858000"/>
          </a:xfrm>
          <a:prstGeom prst="rect">
            <a:avLst/>
          </a:prstGeom>
        </p:spPr>
      </p:pic>
      <p:sp>
        <p:nvSpPr>
          <p:cNvPr id="2" name="Title 1" hidden="1">
            <a:extLst>
              <a:ext uri="{FF2B5EF4-FFF2-40B4-BE49-F238E27FC236}">
                <a16:creationId xmlns:a16="http://schemas.microsoft.com/office/drawing/2014/main" id="{935149FD-0945-4E52-95BD-7F7ED027340A}"/>
              </a:ext>
            </a:extLst>
          </p:cNvPr>
          <p:cNvSpPr>
            <a:spLocks noGrp="1"/>
          </p:cNvSpPr>
          <p:nvPr>
            <p:ph type="title"/>
          </p:nvPr>
        </p:nvSpPr>
        <p:spPr/>
        <p:txBody>
          <a:bodyPr/>
          <a:lstStyle/>
          <a:p>
            <a:r>
              <a:rPr lang="en-US" dirty="0"/>
              <a:t>Slide 10</a:t>
            </a:r>
          </a:p>
        </p:txBody>
      </p:sp>
    </p:spTree>
    <p:extLst>
      <p:ext uri="{BB962C8B-B14F-4D97-AF65-F5344CB8AC3E}">
        <p14:creationId xmlns:p14="http://schemas.microsoft.com/office/powerpoint/2010/main" val="49630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03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Is Ms. Peters’ explanation accurate?</a:t>
            </a:r>
          </a:p>
        </p:txBody>
      </p:sp>
      <p:sp>
        <p:nvSpPr>
          <p:cNvPr id="8" name="Text Placeholder 7"/>
          <p:cNvSpPr>
            <a:spLocks noGrp="1"/>
          </p:cNvSpPr>
          <p:nvPr>
            <p:ph type="body" sz="quarter" idx="14"/>
          </p:nvPr>
        </p:nvSpPr>
        <p:spPr/>
        <p:txBody>
          <a:bodyPr/>
          <a:lstStyle/>
          <a:p>
            <a:r>
              <a:rPr lang="en-US" dirty="0"/>
              <a:t>What is her explanation?</a:t>
            </a:r>
          </a:p>
          <a:p>
            <a:pPr lvl="1"/>
            <a:r>
              <a:rPr lang="en-US" dirty="0"/>
              <a:t>She gives it </a:t>
            </a:r>
            <a:r>
              <a:rPr lang="en-US" i="1" dirty="0"/>
              <a:t>after </a:t>
            </a:r>
            <a:r>
              <a:rPr lang="en-US" dirty="0"/>
              <a:t>she has the students say it</a:t>
            </a:r>
          </a:p>
          <a:p>
            <a:pPr lvl="1"/>
            <a:endParaRPr lang="en-US" dirty="0"/>
          </a:p>
          <a:p>
            <a:pPr lvl="1"/>
            <a:endParaRPr lang="en-US" dirty="0"/>
          </a:p>
          <a:p>
            <a:pPr lvl="1"/>
            <a:endParaRPr lang="en-US" dirty="0"/>
          </a:p>
          <a:p>
            <a:pPr lvl="1"/>
            <a:r>
              <a:rPr lang="en-US" dirty="0"/>
              <a:t>Is it accurate?</a:t>
            </a:r>
          </a:p>
          <a:p>
            <a:pPr lvl="1"/>
            <a:endParaRPr lang="en-US" dirty="0"/>
          </a:p>
        </p:txBody>
      </p:sp>
      <p:pic>
        <p:nvPicPr>
          <p:cNvPr id="20" name="Picture Placeholder 19" descr="ms peters teaching class screenshot"/>
          <p:cNvPicPr>
            <a:picLocks noGrp="1" noChangeAspect="1"/>
          </p:cNvPicPr>
          <p:nvPr>
            <p:ph type="pic" sz="quarter" idx="11"/>
          </p:nvPr>
        </p:nvPicPr>
        <p:blipFill rotWithShape="1">
          <a:blip r:embed="rId2"/>
          <a:srcRect l="21006" r="21006"/>
          <a:stretch/>
        </p:blipFill>
        <p:spPr>
          <a:prstGeom prst="rect">
            <a:avLst/>
          </a:prstGeom>
        </p:spPr>
      </p:pic>
      <p:sp>
        <p:nvSpPr>
          <p:cNvPr id="2" name="Text Placeholder 1">
            <a:extLst>
              <a:ext uri="{FF2B5EF4-FFF2-40B4-BE49-F238E27FC236}">
                <a16:creationId xmlns:a16="http://schemas.microsoft.com/office/drawing/2014/main" id="{42C6AFCC-D2B4-4EA5-97E3-B288BDA4ACCC}"/>
              </a:ext>
            </a:extLst>
          </p:cNvPr>
          <p:cNvSpPr>
            <a:spLocks noGrp="1"/>
          </p:cNvSpPr>
          <p:nvPr>
            <p:ph type="body" sz="quarter" idx="15"/>
          </p:nvPr>
        </p:nvSpPr>
        <p:spPr/>
        <p:txBody>
          <a:bodyPr/>
          <a:lstStyle/>
          <a:p>
            <a:endParaRPr lang="en-US"/>
          </a:p>
        </p:txBody>
      </p:sp>
      <p:sp>
        <p:nvSpPr>
          <p:cNvPr id="21" name="Oval Callout 20"/>
          <p:cNvSpPr/>
          <p:nvPr/>
        </p:nvSpPr>
        <p:spPr>
          <a:xfrm>
            <a:off x="2040674" y="2655869"/>
            <a:ext cx="1198855" cy="692972"/>
          </a:xfrm>
          <a:prstGeom prst="wedgeEllipseCallout">
            <a:avLst>
              <a:gd name="adj1" fmla="val 46452"/>
              <a:gd name="adj2" fmla="val -68950"/>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srgbClr val="FFFFFF"/>
                </a:solidFill>
                <a:latin typeface="Tw Cen MT"/>
              </a:rPr>
              <a:t>Everyone say it again.</a:t>
            </a:r>
          </a:p>
        </p:txBody>
      </p:sp>
      <p:sp>
        <p:nvSpPr>
          <p:cNvPr id="22" name="Oval Callout 21"/>
          <p:cNvSpPr/>
          <p:nvPr/>
        </p:nvSpPr>
        <p:spPr>
          <a:xfrm>
            <a:off x="3147718" y="2857233"/>
            <a:ext cx="1070366" cy="421655"/>
          </a:xfrm>
          <a:prstGeom prst="wedgeEllipseCallout">
            <a:avLst>
              <a:gd name="adj1" fmla="val -27444"/>
              <a:gd name="adj2" fmla="val -115449"/>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srgbClr val="FFFFFF"/>
                </a:solidFill>
                <a:latin typeface="Tw Cen MT"/>
              </a:rPr>
              <a:t>/aw/. </a:t>
            </a:r>
          </a:p>
        </p:txBody>
      </p:sp>
      <p:sp>
        <p:nvSpPr>
          <p:cNvPr id="3" name="TextBox 2"/>
          <p:cNvSpPr txBox="1"/>
          <p:nvPr/>
        </p:nvSpPr>
        <p:spPr>
          <a:xfrm>
            <a:off x="1112808" y="3886209"/>
            <a:ext cx="3390182" cy="2323713"/>
          </a:xfrm>
          <a:prstGeom prst="rect">
            <a:avLst/>
          </a:prstGeom>
          <a:noFill/>
          <a:ln>
            <a:noFill/>
          </a:ln>
        </p:spPr>
        <p:txBody>
          <a:bodyPr wrap="square" rtlCol="0">
            <a:spAutoFit/>
          </a:bodyPr>
          <a:lstStyle/>
          <a:p>
            <a:pPr marL="214313" indent="-214313" defTabSz="342900">
              <a:buFont typeface="Arial" panose="020B0604020202020204" pitchFamily="34" charset="0"/>
              <a:buChar char="•"/>
            </a:pPr>
            <a:r>
              <a:rPr lang="en-US" sz="1400" dirty="0">
                <a:latin typeface="Arial" panose="020B0604020202020204" pitchFamily="34" charset="0"/>
                <a:cs typeface="Arial" panose="020B0604020202020204" pitchFamily="34" charset="0"/>
              </a:rPr>
              <a:t>The explanation (a team effort between her and the students) includes the critical element, the pronunciation /aw/. </a:t>
            </a:r>
          </a:p>
          <a:p>
            <a:pPr marL="214313" indent="-214313" defTabSz="342900">
              <a:buFont typeface="Arial" panose="020B0604020202020204" pitchFamily="34" charset="0"/>
              <a:buChar char="•"/>
            </a:pPr>
            <a:r>
              <a:rPr lang="en-US" sz="1400" dirty="0">
                <a:latin typeface="Arial" panose="020B0604020202020204" pitchFamily="34" charset="0"/>
                <a:cs typeface="Arial" panose="020B0604020202020204" pitchFamily="34" charset="0"/>
              </a:rPr>
              <a:t>The explanation is not connected with the letters </a:t>
            </a:r>
            <a:r>
              <a:rPr lang="en-US" sz="1400" i="1" dirty="0">
                <a:latin typeface="Arial" panose="020B0604020202020204" pitchFamily="34" charset="0"/>
                <a:cs typeface="Arial" panose="020B0604020202020204" pitchFamily="34" charset="0"/>
              </a:rPr>
              <a:t>AW</a:t>
            </a:r>
            <a:r>
              <a:rPr lang="en-US" sz="1400" dirty="0">
                <a:latin typeface="Arial" panose="020B0604020202020204" pitchFamily="34" charset="0"/>
                <a:cs typeface="Arial" panose="020B0604020202020204" pitchFamily="34" charset="0"/>
              </a:rPr>
              <a:t>.</a:t>
            </a:r>
          </a:p>
          <a:p>
            <a:pPr marL="214313" indent="-214313" defTabSz="342900">
              <a:buFont typeface="Arial" panose="020B0604020202020204" pitchFamily="34" charset="0"/>
              <a:buChar char="•"/>
            </a:pPr>
            <a:r>
              <a:rPr lang="en-US" sz="1400" dirty="0">
                <a:latin typeface="Arial" panose="020B0604020202020204" pitchFamily="34" charset="0"/>
                <a:cs typeface="Arial" panose="020B0604020202020204" pitchFamily="34" charset="0"/>
              </a:rPr>
              <a:t>Nothing is incorrect</a:t>
            </a:r>
          </a:p>
          <a:p>
            <a:pPr defTabSz="342900"/>
            <a:endParaRPr lang="en-US" sz="1400" b="1" i="1" dirty="0">
              <a:latin typeface="Arial" panose="020B0604020202020204" pitchFamily="34" charset="0"/>
              <a:cs typeface="Arial" panose="020B0604020202020204" pitchFamily="34" charset="0"/>
            </a:endParaRPr>
          </a:p>
          <a:p>
            <a:pPr defTabSz="342900"/>
            <a:r>
              <a:rPr lang="en-US" sz="1100" i="1" dirty="0">
                <a:latin typeface="Arial" panose="020B0604020202020204" pitchFamily="34" charset="0"/>
                <a:cs typeface="Arial" panose="020B0604020202020204" pitchFamily="34" charset="0"/>
              </a:rPr>
              <a:t>Note that this is a known routine, and students knew the pronunciation anyway. She may have judged it was not be important to say spelling.</a:t>
            </a:r>
            <a:endParaRPr lang="en-US" sz="11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5686AFF-C5CB-48C0-8571-E0F8D606F98E}"/>
              </a:ext>
            </a:extLst>
          </p:cNvPr>
          <p:cNvSpPr/>
          <p:nvPr/>
        </p:nvSpPr>
        <p:spPr>
          <a:xfrm>
            <a:off x="5052505" y="4728418"/>
            <a:ext cx="3698423" cy="1384995"/>
          </a:xfrm>
          <a:prstGeom prst="rect">
            <a:avLst/>
          </a:prstGeom>
          <a:solidFill>
            <a:schemeClr val="accent6">
              <a:lumMod val="75000"/>
            </a:schemeClr>
          </a:solidFill>
          <a:ln>
            <a:solidFill>
              <a:schemeClr val="accent6">
                <a:lumMod val="60000"/>
                <a:lumOff val="40000"/>
              </a:schemeClr>
            </a:solidFill>
          </a:ln>
        </p:spPr>
        <p:txBody>
          <a:bodyPr wrap="square">
            <a:spAutoFit/>
          </a:bodyPr>
          <a:lstStyle/>
          <a:p>
            <a:r>
              <a:rPr lang="en-US" sz="1400" dirty="0"/>
              <a:t>Accurate:</a:t>
            </a:r>
          </a:p>
          <a:p>
            <a:pPr marL="285750" indent="-285750">
              <a:buFont typeface="Arial" panose="020B0604020202020204" pitchFamily="34" charset="0"/>
              <a:buChar char="•"/>
            </a:pPr>
            <a:r>
              <a:rPr lang="en-US" sz="1400" dirty="0"/>
              <a:t>The explanation correctly specifies critical elements </a:t>
            </a:r>
          </a:p>
          <a:p>
            <a:pPr marL="285750" indent="-285750">
              <a:buFont typeface="Arial" panose="020B0604020202020204" pitchFamily="34" charset="0"/>
              <a:buChar char="•"/>
            </a:pPr>
            <a:r>
              <a:rPr lang="en-US" sz="1400" dirty="0"/>
              <a:t>The explanation does not include, incorrect facts, an imprecise procedure, misspellings, or incorrect grammar</a:t>
            </a:r>
          </a:p>
        </p:txBody>
      </p:sp>
    </p:spTree>
    <p:extLst>
      <p:ext uri="{BB962C8B-B14F-4D97-AF65-F5344CB8AC3E}">
        <p14:creationId xmlns:p14="http://schemas.microsoft.com/office/powerpoint/2010/main" val="30532586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1C3562-F3E6-4B0C-AF7C-D31346EF2B01}"/>
              </a:ext>
            </a:extLst>
          </p:cNvPr>
          <p:cNvSpPr>
            <a:spLocks noGrp="1"/>
          </p:cNvSpPr>
          <p:nvPr>
            <p:ph type="body" sz="quarter" idx="13"/>
          </p:nvPr>
        </p:nvSpPr>
        <p:spPr/>
        <p:txBody>
          <a:bodyPr>
            <a:normAutofit/>
          </a:bodyPr>
          <a:lstStyle/>
          <a:p>
            <a:r>
              <a:rPr lang="en-US" dirty="0"/>
              <a:t>Start by writing the objective</a:t>
            </a:r>
          </a:p>
          <a:p>
            <a:pPr lvl="1"/>
            <a:r>
              <a:rPr lang="en-US" dirty="0"/>
              <a:t>Visualize the learning outcome</a:t>
            </a:r>
          </a:p>
          <a:p>
            <a:pPr lvl="1"/>
            <a:r>
              <a:rPr lang="en-US" dirty="0"/>
              <a:t>Figure out what you do not understand</a:t>
            </a:r>
          </a:p>
          <a:p>
            <a:r>
              <a:rPr lang="en-US" dirty="0"/>
              <a:t>Seek guidance</a:t>
            </a:r>
          </a:p>
          <a:p>
            <a:pPr lvl="1"/>
            <a:r>
              <a:rPr lang="en-US" dirty="0"/>
              <a:t>Your teacher’s guide for your secondary prevention program</a:t>
            </a:r>
          </a:p>
          <a:p>
            <a:pPr lvl="1"/>
            <a:r>
              <a:rPr lang="en-US" dirty="0"/>
              <a:t>Trustworthy online resources</a:t>
            </a:r>
          </a:p>
          <a:p>
            <a:pPr lvl="1"/>
            <a:r>
              <a:rPr lang="en-US" dirty="0"/>
              <a:t>Colleagues</a:t>
            </a:r>
          </a:p>
          <a:p>
            <a:pPr lvl="1"/>
            <a:r>
              <a:rPr lang="en-US" dirty="0"/>
              <a:t>Workshops</a:t>
            </a:r>
          </a:p>
          <a:p>
            <a:r>
              <a:rPr lang="en-US" dirty="0"/>
              <a:t>If you’re not sure, punt</a:t>
            </a:r>
          </a:p>
          <a:p>
            <a:pPr lvl="1"/>
            <a:r>
              <a:rPr lang="en-US" dirty="0"/>
              <a:t>Move on to something else</a:t>
            </a:r>
          </a:p>
          <a:p>
            <a:pPr lvl="1"/>
            <a:r>
              <a:rPr lang="en-US" dirty="0"/>
              <a:t>Seek immediate guidance</a:t>
            </a:r>
          </a:p>
          <a:p>
            <a:pPr lvl="1"/>
            <a:r>
              <a:rPr lang="en-US" dirty="0"/>
              <a:t>Try again</a:t>
            </a:r>
          </a:p>
          <a:p>
            <a:endParaRPr lang="en-US" dirty="0"/>
          </a:p>
        </p:txBody>
      </p:sp>
      <p:sp>
        <p:nvSpPr>
          <p:cNvPr id="3" name="Title 2">
            <a:extLst>
              <a:ext uri="{FF2B5EF4-FFF2-40B4-BE49-F238E27FC236}">
                <a16:creationId xmlns:a16="http://schemas.microsoft.com/office/drawing/2014/main" id="{A3FF527F-65FA-403F-A7E9-2718F1E6BB9B}"/>
              </a:ext>
            </a:extLst>
          </p:cNvPr>
          <p:cNvSpPr>
            <a:spLocks noGrp="1"/>
          </p:cNvSpPr>
          <p:nvPr>
            <p:ph type="title"/>
          </p:nvPr>
        </p:nvSpPr>
        <p:spPr/>
        <p:txBody>
          <a:bodyPr/>
          <a:lstStyle/>
          <a:p>
            <a:r>
              <a:rPr lang="en-US" dirty="0"/>
              <a:t>Correct: Accurate—How?</a:t>
            </a:r>
          </a:p>
        </p:txBody>
      </p:sp>
    </p:spTree>
    <p:extLst>
      <p:ext uri="{BB962C8B-B14F-4D97-AF65-F5344CB8AC3E}">
        <p14:creationId xmlns:p14="http://schemas.microsoft.com/office/powerpoint/2010/main" val="16364721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CBBC75-592F-456E-BFFA-173A964A530D}"/>
              </a:ext>
            </a:extLst>
          </p:cNvPr>
          <p:cNvSpPr>
            <a:spLocks noGrp="1"/>
          </p:cNvSpPr>
          <p:nvPr>
            <p:ph type="body" sz="quarter" idx="13"/>
          </p:nvPr>
        </p:nvSpPr>
        <p:spPr/>
        <p:txBody>
          <a:bodyPr/>
          <a:lstStyle/>
          <a:p>
            <a:r>
              <a:rPr lang="en-US" dirty="0"/>
              <a:t>A complete explanation </a:t>
            </a:r>
          </a:p>
          <a:p>
            <a:pPr lvl="1"/>
            <a:r>
              <a:rPr lang="en-US" dirty="0"/>
              <a:t>includes all critical information to do the skill or understand the idea</a:t>
            </a:r>
          </a:p>
          <a:p>
            <a:pPr lvl="1"/>
            <a:r>
              <a:rPr lang="en-US" dirty="0"/>
              <a:t>matches the learning outcome exactly</a:t>
            </a:r>
          </a:p>
          <a:p>
            <a:pPr lvl="1"/>
            <a:r>
              <a:rPr lang="en-US" dirty="0"/>
              <a:t>breaks complex ideas into parts</a:t>
            </a:r>
          </a:p>
          <a:p>
            <a:pPr lvl="1"/>
            <a:r>
              <a:rPr lang="en-US" dirty="0"/>
              <a:t>does not leave students to intuit complex ideas</a:t>
            </a:r>
          </a:p>
        </p:txBody>
      </p:sp>
      <p:sp>
        <p:nvSpPr>
          <p:cNvPr id="3" name="Title 2">
            <a:extLst>
              <a:ext uri="{FF2B5EF4-FFF2-40B4-BE49-F238E27FC236}">
                <a16:creationId xmlns:a16="http://schemas.microsoft.com/office/drawing/2014/main" id="{0E27CEB6-427C-459E-A89A-12B4C6F8D8A0}"/>
              </a:ext>
            </a:extLst>
          </p:cNvPr>
          <p:cNvSpPr>
            <a:spLocks noGrp="1"/>
          </p:cNvSpPr>
          <p:nvPr>
            <p:ph type="title"/>
          </p:nvPr>
        </p:nvSpPr>
        <p:spPr/>
        <p:txBody>
          <a:bodyPr/>
          <a:lstStyle/>
          <a:p>
            <a:r>
              <a:rPr lang="en-US" dirty="0"/>
              <a:t>Correct: Complete—What is complete?</a:t>
            </a:r>
          </a:p>
        </p:txBody>
      </p:sp>
      <p:sp>
        <p:nvSpPr>
          <p:cNvPr id="4" name="Oval Callout 9">
            <a:extLst>
              <a:ext uri="{FF2B5EF4-FFF2-40B4-BE49-F238E27FC236}">
                <a16:creationId xmlns:a16="http://schemas.microsoft.com/office/drawing/2014/main" id="{BBA9B988-6F47-4EFE-BC64-DCDCB365F9A7}"/>
              </a:ext>
            </a:extLst>
          </p:cNvPr>
          <p:cNvSpPr/>
          <p:nvPr/>
        </p:nvSpPr>
        <p:spPr>
          <a:xfrm>
            <a:off x="4949100" y="3389596"/>
            <a:ext cx="3137325" cy="1588814"/>
          </a:xfrm>
          <a:prstGeom prst="wedgeEllipseCallout">
            <a:avLst>
              <a:gd name="adj1" fmla="val 80126"/>
              <a:gd name="adj2" fmla="val -58654"/>
            </a:avLst>
          </a:prstGeom>
          <a:ln w="6350"/>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In physics we want to understand how things work and why they work the way they do.</a:t>
            </a:r>
          </a:p>
        </p:txBody>
      </p:sp>
      <p:sp>
        <p:nvSpPr>
          <p:cNvPr id="6" name="TextBox 5">
            <a:extLst>
              <a:ext uri="{FF2B5EF4-FFF2-40B4-BE49-F238E27FC236}">
                <a16:creationId xmlns:a16="http://schemas.microsoft.com/office/drawing/2014/main" id="{69D03D9C-6BCC-492A-A563-BB754CE06C93}"/>
              </a:ext>
            </a:extLst>
          </p:cNvPr>
          <p:cNvSpPr txBox="1"/>
          <p:nvPr/>
        </p:nvSpPr>
        <p:spPr>
          <a:xfrm>
            <a:off x="4804134" y="4978410"/>
            <a:ext cx="3869008" cy="646331"/>
          </a:xfrm>
          <a:prstGeom prst="rect">
            <a:avLst/>
          </a:prstGeom>
          <a:noFill/>
        </p:spPr>
        <p:txBody>
          <a:bodyPr wrap="none" rtlCol="0">
            <a:spAutoFit/>
          </a:bodyPr>
          <a:lstStyle/>
          <a:p>
            <a:r>
              <a:rPr lang="en-US" dirty="0"/>
              <a:t>Definition missing critical information: </a:t>
            </a:r>
          </a:p>
          <a:p>
            <a:r>
              <a:rPr lang="en-US" dirty="0"/>
              <a:t>Is this the complete definition of physics?</a:t>
            </a:r>
          </a:p>
        </p:txBody>
      </p:sp>
      <p:sp>
        <p:nvSpPr>
          <p:cNvPr id="7" name="Oval Callout 9">
            <a:extLst>
              <a:ext uri="{FF2B5EF4-FFF2-40B4-BE49-F238E27FC236}">
                <a16:creationId xmlns:a16="http://schemas.microsoft.com/office/drawing/2014/main" id="{6AA704B8-687D-40EF-A32B-B5CACF63C88C}"/>
              </a:ext>
            </a:extLst>
          </p:cNvPr>
          <p:cNvSpPr/>
          <p:nvPr/>
        </p:nvSpPr>
        <p:spPr>
          <a:xfrm>
            <a:off x="860238" y="3797142"/>
            <a:ext cx="3137325" cy="1505463"/>
          </a:xfrm>
          <a:prstGeom prst="wedgeEllipseCallout">
            <a:avLst>
              <a:gd name="adj1" fmla="val -39264"/>
              <a:gd name="adj2" fmla="val -84887"/>
            </a:avLst>
          </a:prstGeom>
          <a:ln w="6350"/>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Retell the story by looking back at the story carefully.  Write what happened.</a:t>
            </a:r>
          </a:p>
        </p:txBody>
      </p:sp>
      <p:sp>
        <p:nvSpPr>
          <p:cNvPr id="8" name="TextBox 7">
            <a:extLst>
              <a:ext uri="{FF2B5EF4-FFF2-40B4-BE49-F238E27FC236}">
                <a16:creationId xmlns:a16="http://schemas.microsoft.com/office/drawing/2014/main" id="{153BA325-85AF-4A7F-9F6A-DC96EB700875}"/>
              </a:ext>
            </a:extLst>
          </p:cNvPr>
          <p:cNvSpPr txBox="1"/>
          <p:nvPr/>
        </p:nvSpPr>
        <p:spPr>
          <a:xfrm>
            <a:off x="702992" y="5315257"/>
            <a:ext cx="3966663" cy="1200329"/>
          </a:xfrm>
          <a:prstGeom prst="rect">
            <a:avLst/>
          </a:prstGeom>
          <a:noFill/>
        </p:spPr>
        <p:txBody>
          <a:bodyPr wrap="none" rtlCol="0">
            <a:spAutoFit/>
          </a:bodyPr>
          <a:lstStyle/>
          <a:p>
            <a:r>
              <a:rPr lang="en-US" dirty="0"/>
              <a:t>Explanation missing critical information:</a:t>
            </a:r>
          </a:p>
          <a:p>
            <a:pPr marL="285750" indent="-285750">
              <a:buFont typeface="Arial" panose="020B0604020202020204" pitchFamily="34" charset="0"/>
              <a:buChar char="•"/>
            </a:pPr>
            <a:r>
              <a:rPr lang="en-US" dirty="0"/>
              <a:t>What do you do when you look back?</a:t>
            </a:r>
          </a:p>
          <a:p>
            <a:pPr marL="285750" indent="-285750">
              <a:buFont typeface="Arial" panose="020B0604020202020204" pitchFamily="34" charset="0"/>
              <a:buChar char="•"/>
            </a:pPr>
            <a:r>
              <a:rPr lang="en-US" dirty="0"/>
              <a:t>How should someone be careful?</a:t>
            </a:r>
          </a:p>
          <a:p>
            <a:pPr marL="285750" indent="-285750">
              <a:buFont typeface="Arial" panose="020B0604020202020204" pitchFamily="34" charset="0"/>
              <a:buChar char="•"/>
            </a:pPr>
            <a:r>
              <a:rPr lang="en-US" dirty="0"/>
              <a:t>How do you decide what to write?</a:t>
            </a:r>
          </a:p>
        </p:txBody>
      </p:sp>
      <p:sp>
        <p:nvSpPr>
          <p:cNvPr id="9" name="TextBox 8">
            <a:extLst>
              <a:ext uri="{FF2B5EF4-FFF2-40B4-BE49-F238E27FC236}">
                <a16:creationId xmlns:a16="http://schemas.microsoft.com/office/drawing/2014/main" id="{D795D8CC-562B-4565-ABBE-134BC57D1F74}"/>
              </a:ext>
            </a:extLst>
          </p:cNvPr>
          <p:cNvSpPr txBox="1"/>
          <p:nvPr/>
        </p:nvSpPr>
        <p:spPr>
          <a:xfrm>
            <a:off x="1988033" y="3476561"/>
            <a:ext cx="1171667" cy="369332"/>
          </a:xfrm>
          <a:prstGeom prst="rect">
            <a:avLst/>
          </a:prstGeom>
          <a:noFill/>
        </p:spPr>
        <p:txBody>
          <a:bodyPr wrap="none" rtlCol="0">
            <a:spAutoFit/>
          </a:bodyPr>
          <a:lstStyle/>
          <a:p>
            <a:r>
              <a:rPr lang="en-US" dirty="0"/>
              <a:t>Procedural</a:t>
            </a:r>
          </a:p>
        </p:txBody>
      </p:sp>
      <p:sp>
        <p:nvSpPr>
          <p:cNvPr id="10" name="TextBox 9">
            <a:extLst>
              <a:ext uri="{FF2B5EF4-FFF2-40B4-BE49-F238E27FC236}">
                <a16:creationId xmlns:a16="http://schemas.microsoft.com/office/drawing/2014/main" id="{729308FA-3746-42EF-A6AD-EF11859AE271}"/>
              </a:ext>
            </a:extLst>
          </p:cNvPr>
          <p:cNvSpPr txBox="1"/>
          <p:nvPr/>
        </p:nvSpPr>
        <p:spPr>
          <a:xfrm>
            <a:off x="7994564" y="3736614"/>
            <a:ext cx="1232582" cy="369332"/>
          </a:xfrm>
          <a:prstGeom prst="rect">
            <a:avLst/>
          </a:prstGeom>
          <a:noFill/>
        </p:spPr>
        <p:txBody>
          <a:bodyPr wrap="none" rtlCol="0">
            <a:spAutoFit/>
          </a:bodyPr>
          <a:lstStyle/>
          <a:p>
            <a:r>
              <a:rPr lang="en-US" dirty="0"/>
              <a:t>Declarative</a:t>
            </a:r>
          </a:p>
        </p:txBody>
      </p:sp>
    </p:spTree>
    <p:extLst>
      <p:ext uri="{BB962C8B-B14F-4D97-AF65-F5344CB8AC3E}">
        <p14:creationId xmlns:p14="http://schemas.microsoft.com/office/powerpoint/2010/main" val="252568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p:bldP spid="1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BAC048-4BAD-4DB6-AD02-8D908640D918}"/>
              </a:ext>
            </a:extLst>
          </p:cNvPr>
          <p:cNvSpPr>
            <a:spLocks noGrp="1"/>
          </p:cNvSpPr>
          <p:nvPr>
            <p:ph type="title"/>
          </p:nvPr>
        </p:nvSpPr>
        <p:spPr/>
        <p:txBody>
          <a:bodyPr/>
          <a:lstStyle/>
          <a:p>
            <a:r>
              <a:rPr lang="en-US" dirty="0"/>
              <a:t>Activity 5.15</a:t>
            </a:r>
            <a:br>
              <a:rPr lang="en-US" dirty="0"/>
            </a:br>
            <a:r>
              <a:rPr lang="en-US" dirty="0"/>
              <a:t>Video example: Is this complete?</a:t>
            </a:r>
          </a:p>
        </p:txBody>
      </p:sp>
      <p:sp>
        <p:nvSpPr>
          <p:cNvPr id="10" name="Text Placeholder 9">
            <a:extLst>
              <a:ext uri="{FF2B5EF4-FFF2-40B4-BE49-F238E27FC236}">
                <a16:creationId xmlns:a16="http://schemas.microsoft.com/office/drawing/2014/main" id="{532F1AA2-1D90-4D08-9F87-C36CDBF8FEE0}"/>
              </a:ext>
            </a:extLst>
          </p:cNvPr>
          <p:cNvSpPr>
            <a:spLocks noGrp="1"/>
          </p:cNvSpPr>
          <p:nvPr>
            <p:ph type="body" sz="quarter" idx="14"/>
          </p:nvPr>
        </p:nvSpPr>
        <p:spPr/>
        <p:txBody>
          <a:bodyPr>
            <a:normAutofit/>
          </a:bodyPr>
          <a:lstStyle/>
          <a:p>
            <a:r>
              <a:rPr lang="en-US" sz="1600" dirty="0"/>
              <a:t>Ms. S is teaching a strategy called the “Fix It” game. </a:t>
            </a:r>
          </a:p>
          <a:p>
            <a:r>
              <a:rPr lang="en-US" sz="1600" dirty="0"/>
              <a:t>The objectives:</a:t>
            </a:r>
          </a:p>
          <a:p>
            <a:pPr lvl="1"/>
            <a:r>
              <a:rPr lang="en-US" sz="1400" dirty="0"/>
              <a:t>Students will recognize when they have read a sentence incorrectly because it does not make sense in context</a:t>
            </a:r>
          </a:p>
          <a:p>
            <a:pPr lvl="1"/>
            <a:r>
              <a:rPr lang="en-US" sz="1400" dirty="0"/>
              <a:t>Students will be able to apply this as a “fix it” strategy when reading</a:t>
            </a:r>
          </a:p>
          <a:p>
            <a:r>
              <a:rPr lang="en-US" sz="1600" dirty="0"/>
              <a:t>Is Ms. S’s explanation complete?</a:t>
            </a:r>
          </a:p>
          <a:p>
            <a:pPr lvl="1"/>
            <a:endParaRPr lang="en-US" sz="1400" dirty="0"/>
          </a:p>
        </p:txBody>
      </p:sp>
      <p:pic>
        <p:nvPicPr>
          <p:cNvPr id="11" name="Picture Placeholder 10" descr="Ms. S teaching students screenshot">
            <a:extLst>
              <a:ext uri="{FF2B5EF4-FFF2-40B4-BE49-F238E27FC236}">
                <a16:creationId xmlns:a16="http://schemas.microsoft.com/office/drawing/2014/main" id="{B56A2C7B-646A-4E8D-B4B5-DBBC05D17606}"/>
              </a:ext>
            </a:extLst>
          </p:cNvPr>
          <p:cNvPicPr>
            <a:picLocks noGrp="1" noChangeAspect="1"/>
          </p:cNvPicPr>
          <p:nvPr>
            <p:ph type="pic" sz="quarter" idx="11"/>
          </p:nvPr>
        </p:nvPicPr>
        <p:blipFill>
          <a:blip r:embed="rId2"/>
          <a:srcRect l="6311" r="6311"/>
          <a:stretch>
            <a:fillRect/>
          </a:stretch>
        </p:blipFill>
        <p:spPr>
          <a:prstGeom prst="rect">
            <a:avLst/>
          </a:prstGeom>
        </p:spPr>
      </p:pic>
      <p:sp>
        <p:nvSpPr>
          <p:cNvPr id="9" name="Content Placeholder 8">
            <a:extLst>
              <a:ext uri="{FF2B5EF4-FFF2-40B4-BE49-F238E27FC236}">
                <a16:creationId xmlns:a16="http://schemas.microsoft.com/office/drawing/2014/main" id="{80CA96CC-FCDC-4452-82B2-F6E8402D83B4}"/>
              </a:ext>
            </a:extLst>
          </p:cNvPr>
          <p:cNvSpPr>
            <a:spLocks noGrp="1"/>
          </p:cNvSpPr>
          <p:nvPr>
            <p:ph idx="12"/>
          </p:nvPr>
        </p:nvSpPr>
        <p:spPr>
          <a:xfrm>
            <a:off x="5082062" y="5498295"/>
            <a:ext cx="3677168" cy="716609"/>
          </a:xfrm>
        </p:spPr>
        <p:txBody>
          <a:bodyPr>
            <a:normAutofit fontScale="70000" lnSpcReduction="20000"/>
          </a:bodyPr>
          <a:lstStyle/>
          <a:p>
            <a:pPr marL="0" indent="0">
              <a:buNone/>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a:t>
            </a:r>
            <a:r>
              <a:rPr lang="en-US" dirty="0"/>
              <a:t> prepared for the Institute of Education Sciences (IES) under Contract ED-IES-12-C-0011 by the Regional Educational Laboratory Southeast administrated by Florida State University. https://www.youtube.com/watch?v=Kmy4VOKM2q8&amp;index=33&amp;list=PLVHqsnePfULo3KA8dspX6558xwZxVr2rB</a:t>
            </a:r>
          </a:p>
          <a:p>
            <a:endParaRPr lang="en-US" dirty="0"/>
          </a:p>
        </p:txBody>
      </p:sp>
    </p:spTree>
    <p:extLst>
      <p:ext uri="{BB962C8B-B14F-4D97-AF65-F5344CB8AC3E}">
        <p14:creationId xmlns:p14="http://schemas.microsoft.com/office/powerpoint/2010/main" val="24800718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BABEA7-0507-4434-9CD6-CA1ED8BFC473}"/>
              </a:ext>
            </a:extLst>
          </p:cNvPr>
          <p:cNvSpPr>
            <a:spLocks noGrp="1"/>
          </p:cNvSpPr>
          <p:nvPr>
            <p:ph type="title"/>
          </p:nvPr>
        </p:nvSpPr>
        <p:spPr/>
        <p:txBody>
          <a:bodyPr/>
          <a:lstStyle/>
          <a:p>
            <a:r>
              <a:rPr lang="en-US" dirty="0"/>
              <a:t>Activity 5.15</a:t>
            </a:r>
            <a:br>
              <a:rPr lang="en-US" dirty="0"/>
            </a:br>
            <a:r>
              <a:rPr lang="en-US" dirty="0"/>
              <a:t>Ms. S’s explanation: Is it complete?</a:t>
            </a:r>
          </a:p>
        </p:txBody>
      </p:sp>
      <p:sp>
        <p:nvSpPr>
          <p:cNvPr id="7" name="Content Placeholder 6">
            <a:extLst>
              <a:ext uri="{FF2B5EF4-FFF2-40B4-BE49-F238E27FC236}">
                <a16:creationId xmlns:a16="http://schemas.microsoft.com/office/drawing/2014/main" id="{E67C2D3D-2C6D-42B1-8A3F-E57EAA184073}"/>
              </a:ext>
            </a:extLst>
          </p:cNvPr>
          <p:cNvSpPr>
            <a:spLocks noGrp="1"/>
          </p:cNvSpPr>
          <p:nvPr>
            <p:ph idx="12"/>
          </p:nvPr>
        </p:nvSpPr>
        <p:spPr>
          <a:xfrm>
            <a:off x="5060807" y="5527371"/>
            <a:ext cx="3677168" cy="602124"/>
          </a:xfrm>
        </p:spPr>
        <p:txBody>
          <a:bodyPr>
            <a:normAutofit fontScale="70000" lnSpcReduction="20000"/>
          </a:bodyPr>
          <a:lstStyle/>
          <a:p>
            <a:pPr marL="0" indent="0">
              <a:buNone/>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a:t>
            </a:r>
            <a:r>
              <a:rPr lang="en-US" dirty="0"/>
              <a:t> prepared for the Institute of Education Sciences (IES) under Contract ED-IES-12-C-0011 by the Regional Educational Laboratory Southeast administrated by Florida State University.</a:t>
            </a:r>
          </a:p>
          <a:p>
            <a:endParaRPr lang="en-US" dirty="0"/>
          </a:p>
        </p:txBody>
      </p:sp>
      <p:sp>
        <p:nvSpPr>
          <p:cNvPr id="14" name="Rectangle 13">
            <a:extLst>
              <a:ext uri="{FF2B5EF4-FFF2-40B4-BE49-F238E27FC236}">
                <a16:creationId xmlns:a16="http://schemas.microsoft.com/office/drawing/2014/main" id="{DC51CDE2-16B1-4063-8844-1238E3E6CD7D}"/>
              </a:ext>
            </a:extLst>
          </p:cNvPr>
          <p:cNvSpPr/>
          <p:nvPr/>
        </p:nvSpPr>
        <p:spPr>
          <a:xfrm>
            <a:off x="406025" y="5527371"/>
            <a:ext cx="4452354" cy="954107"/>
          </a:xfrm>
          <a:prstGeom prst="rect">
            <a:avLst/>
          </a:prstGeom>
          <a:solidFill>
            <a:schemeClr val="accent6">
              <a:lumMod val="50000"/>
            </a:schemeClr>
          </a:solidFill>
        </p:spPr>
        <p:txBody>
          <a:bodyPr wrap="square">
            <a:spAutoFit/>
          </a:bodyPr>
          <a:lstStyle/>
          <a:p>
            <a:pPr marL="285750" indent="-285750">
              <a:buFont typeface="Arial" panose="020B0604020202020204" pitchFamily="34" charset="0"/>
              <a:buChar char="•"/>
            </a:pPr>
            <a:r>
              <a:rPr lang="en-US" sz="1400" dirty="0"/>
              <a:t>Students will recognize when they have read a sentence incorrectly because it does not make sense in context</a:t>
            </a:r>
          </a:p>
          <a:p>
            <a:pPr marL="285750" indent="-285750">
              <a:buFont typeface="Arial" panose="020B0604020202020204" pitchFamily="34" charset="0"/>
              <a:buChar char="•"/>
            </a:pPr>
            <a:r>
              <a:rPr lang="en-US" sz="1400" dirty="0"/>
              <a:t>Students will be able to apply this as a “fix it” strategy when reading</a:t>
            </a:r>
          </a:p>
        </p:txBody>
      </p:sp>
      <p:sp>
        <p:nvSpPr>
          <p:cNvPr id="2" name="Rectangle 1"/>
          <p:cNvSpPr/>
          <p:nvPr/>
        </p:nvSpPr>
        <p:spPr>
          <a:xfrm>
            <a:off x="333632" y="1402147"/>
            <a:ext cx="8446854" cy="400110"/>
          </a:xfrm>
          <a:prstGeom prst="rect">
            <a:avLst/>
          </a:prstGeom>
        </p:spPr>
        <p:txBody>
          <a:bodyPr wrap="square">
            <a:spAutoFit/>
          </a:bodyPr>
          <a:lstStyle/>
          <a:p>
            <a:r>
              <a:rPr lang="en-US" sz="2000" b="1" dirty="0">
                <a:solidFill>
                  <a:schemeClr val="accent2"/>
                </a:solidFill>
              </a:rPr>
              <a:t>Link to Video: </a:t>
            </a:r>
            <a:r>
              <a:rPr lang="en-US" sz="2000" dirty="0">
                <a:hlinkClick r:id="rId3"/>
              </a:rPr>
              <a:t>https://youtu.be/Kmy4VOKM2q8?t=41</a:t>
            </a:r>
            <a:r>
              <a:rPr lang="en-US" sz="2000" dirty="0"/>
              <a:t> (stop at 01:19)</a:t>
            </a:r>
          </a:p>
        </p:txBody>
      </p:sp>
      <p:pic>
        <p:nvPicPr>
          <p:cNvPr id="4" name="Kmy4VOKM2q8"/>
          <p:cNvPicPr>
            <a:picLocks noRot="1" noChangeAspect="1"/>
          </p:cNvPicPr>
          <p:nvPr>
            <a:videoFile r:link="rId1"/>
          </p:nvPr>
        </p:nvPicPr>
        <p:blipFill>
          <a:blip r:embed="rId4"/>
          <a:stretch>
            <a:fillRect/>
          </a:stretch>
        </p:blipFill>
        <p:spPr>
          <a:xfrm>
            <a:off x="1606378" y="1875183"/>
            <a:ext cx="6096000" cy="342900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174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BAC048-4BAD-4DB6-AD02-8D908640D918}"/>
              </a:ext>
            </a:extLst>
          </p:cNvPr>
          <p:cNvSpPr>
            <a:spLocks noGrp="1"/>
          </p:cNvSpPr>
          <p:nvPr>
            <p:ph type="title"/>
          </p:nvPr>
        </p:nvSpPr>
        <p:spPr>
          <a:xfrm>
            <a:off x="1219018" y="324358"/>
            <a:ext cx="7540212" cy="917367"/>
          </a:xfrm>
        </p:spPr>
        <p:txBody>
          <a:bodyPr/>
          <a:lstStyle/>
          <a:p>
            <a:r>
              <a:rPr lang="en-US" dirty="0"/>
              <a:t>Activity 5.15</a:t>
            </a:r>
            <a:br>
              <a:rPr lang="en-US" dirty="0"/>
            </a:br>
            <a:r>
              <a:rPr lang="en-US" i="1" dirty="0"/>
              <a:t>Review</a:t>
            </a:r>
          </a:p>
        </p:txBody>
      </p:sp>
      <p:pic>
        <p:nvPicPr>
          <p:cNvPr id="11" name="Picture Placeholder 10" descr="Ms. S teaching students screenshot">
            <a:extLst>
              <a:ext uri="{FF2B5EF4-FFF2-40B4-BE49-F238E27FC236}">
                <a16:creationId xmlns:a16="http://schemas.microsoft.com/office/drawing/2014/main" id="{B56A2C7B-646A-4E8D-B4B5-DBBC05D17606}"/>
              </a:ext>
            </a:extLst>
          </p:cNvPr>
          <p:cNvPicPr>
            <a:picLocks noGrp="1" noChangeAspect="1"/>
          </p:cNvPicPr>
          <p:nvPr>
            <p:ph type="pic" sz="quarter" idx="11"/>
          </p:nvPr>
        </p:nvPicPr>
        <p:blipFill>
          <a:blip r:embed="rId2"/>
          <a:srcRect l="6311" r="6311"/>
          <a:stretch>
            <a:fillRect/>
          </a:stretch>
        </p:blipFill>
        <p:spPr>
          <a:xfrm>
            <a:off x="5052505" y="1674912"/>
            <a:ext cx="3698423" cy="3549408"/>
          </a:xfrm>
          <a:prstGeom prst="rect">
            <a:avLst/>
          </a:prstGeom>
        </p:spPr>
      </p:pic>
      <p:sp>
        <p:nvSpPr>
          <p:cNvPr id="9" name="Content Placeholder 8">
            <a:extLst>
              <a:ext uri="{FF2B5EF4-FFF2-40B4-BE49-F238E27FC236}">
                <a16:creationId xmlns:a16="http://schemas.microsoft.com/office/drawing/2014/main" id="{80CA96CC-FCDC-4452-82B2-F6E8402D83B4}"/>
              </a:ext>
            </a:extLst>
          </p:cNvPr>
          <p:cNvSpPr>
            <a:spLocks noGrp="1"/>
          </p:cNvSpPr>
          <p:nvPr>
            <p:ph idx="12"/>
          </p:nvPr>
        </p:nvSpPr>
        <p:spPr>
          <a:xfrm>
            <a:off x="5082062" y="5498296"/>
            <a:ext cx="3677168" cy="458248"/>
          </a:xfrm>
        </p:spPr>
        <p:txBody>
          <a:bodyPr>
            <a:normAutofit/>
          </a:bodyPr>
          <a:lstStyle/>
          <a:p>
            <a:pPr marL="0" indent="0">
              <a:buNone/>
            </a:pPr>
            <a:endParaRPr lang="en-US" dirty="0"/>
          </a:p>
        </p:txBody>
      </p:sp>
      <p:sp>
        <p:nvSpPr>
          <p:cNvPr id="2" name="Speech Bubble: Rectangle with Corners Rounded 1">
            <a:extLst>
              <a:ext uri="{FF2B5EF4-FFF2-40B4-BE49-F238E27FC236}">
                <a16:creationId xmlns:a16="http://schemas.microsoft.com/office/drawing/2014/main" id="{3688FFEA-61B9-411F-92B7-7CEABC52DA7D}"/>
              </a:ext>
            </a:extLst>
          </p:cNvPr>
          <p:cNvSpPr/>
          <p:nvPr/>
        </p:nvSpPr>
        <p:spPr>
          <a:xfrm>
            <a:off x="552797" y="3180768"/>
            <a:ext cx="4164168" cy="1827968"/>
          </a:xfrm>
          <a:prstGeom prst="wedgeRoundRectCallout">
            <a:avLst>
              <a:gd name="adj1" fmla="val 67070"/>
              <a:gd name="adj2" fmla="val 24412"/>
              <a:gd name="adj3" fmla="val 16667"/>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We practice making sure that when we read it makes sense. It has to look right and it also has to make sense. and there’s a question that might help you if you’re reading. </a:t>
            </a:r>
          </a:p>
          <a:p>
            <a:pPr algn="ctr"/>
            <a:r>
              <a:rPr lang="en-US" sz="1600" dirty="0"/>
              <a:t>You can ask yourself, “Did that make sense?” </a:t>
            </a:r>
          </a:p>
          <a:p>
            <a:pPr algn="ctr"/>
            <a:r>
              <a:rPr lang="en-US" sz="1600" dirty="0"/>
              <a:t>And if the answer’s “no,” you can go back and try to fix it so it can make sense.</a:t>
            </a:r>
          </a:p>
        </p:txBody>
      </p:sp>
      <p:sp>
        <p:nvSpPr>
          <p:cNvPr id="8" name="Rectangle 7">
            <a:extLst>
              <a:ext uri="{FF2B5EF4-FFF2-40B4-BE49-F238E27FC236}">
                <a16:creationId xmlns:a16="http://schemas.microsoft.com/office/drawing/2014/main" id="{5EE27DBB-1F8E-4684-9363-F07B024D95FC}"/>
              </a:ext>
            </a:extLst>
          </p:cNvPr>
          <p:cNvSpPr/>
          <p:nvPr/>
        </p:nvSpPr>
        <p:spPr>
          <a:xfrm>
            <a:off x="552796" y="1654839"/>
            <a:ext cx="4164167" cy="1077218"/>
          </a:xfrm>
          <a:prstGeom prst="rect">
            <a:avLst/>
          </a:prstGeom>
          <a:solidFill>
            <a:schemeClr val="accent5">
              <a:lumMod val="50000"/>
            </a:schemeClr>
          </a:solidFill>
        </p:spPr>
        <p:txBody>
          <a:bodyPr wrap="square">
            <a:spAutoFit/>
          </a:bodyPr>
          <a:lstStyle/>
          <a:p>
            <a:pPr marL="285750" indent="-285750">
              <a:buFont typeface="Arial" panose="020B0604020202020204" pitchFamily="34" charset="0"/>
              <a:buChar char="•"/>
            </a:pPr>
            <a:r>
              <a:rPr lang="en-US" sz="1600" dirty="0"/>
              <a:t>Students will recognize that a sentence they read does not make sense in context</a:t>
            </a:r>
          </a:p>
          <a:p>
            <a:pPr marL="285750" indent="-285750">
              <a:buFont typeface="Arial" panose="020B0604020202020204" pitchFamily="34" charset="0"/>
              <a:buChar char="•"/>
            </a:pPr>
            <a:r>
              <a:rPr lang="en-US" sz="1600" dirty="0"/>
              <a:t>Students will apply the “fix it” strategy when reading when it does not make sense.</a:t>
            </a:r>
          </a:p>
        </p:txBody>
      </p:sp>
      <p:sp>
        <p:nvSpPr>
          <p:cNvPr id="5" name="TextBox 4">
            <a:extLst>
              <a:ext uri="{FF2B5EF4-FFF2-40B4-BE49-F238E27FC236}">
                <a16:creationId xmlns:a16="http://schemas.microsoft.com/office/drawing/2014/main" id="{F4F249C4-1D83-4706-B027-97CA49056380}"/>
              </a:ext>
            </a:extLst>
          </p:cNvPr>
          <p:cNvSpPr txBox="1"/>
          <p:nvPr/>
        </p:nvSpPr>
        <p:spPr>
          <a:xfrm>
            <a:off x="1285924" y="1663761"/>
            <a:ext cx="3431039" cy="584775"/>
          </a:xfrm>
          <a:prstGeom prst="rect">
            <a:avLst/>
          </a:prstGeom>
          <a:noFill/>
        </p:spPr>
        <p:txBody>
          <a:bodyPr wrap="square" rtlCol="0">
            <a:spAutoFit/>
          </a:bodyPr>
          <a:lstStyle/>
          <a:p>
            <a:r>
              <a:rPr lang="en-US" sz="1600" dirty="0"/>
              <a:t>   	 </a:t>
            </a:r>
            <a:r>
              <a:rPr lang="en-US" sz="1200" dirty="0"/>
              <a:t> </a:t>
            </a:r>
            <a:r>
              <a:rPr lang="en-US" sz="1600" dirty="0"/>
              <a:t> recognize that a sentence</a:t>
            </a:r>
          </a:p>
          <a:p>
            <a:r>
              <a:rPr lang="en-US" sz="1600" dirty="0"/>
              <a:t>does not make sense</a:t>
            </a:r>
          </a:p>
        </p:txBody>
      </p:sp>
      <p:sp>
        <p:nvSpPr>
          <p:cNvPr id="14" name="TextBox 13">
            <a:extLst>
              <a:ext uri="{FF2B5EF4-FFF2-40B4-BE49-F238E27FC236}">
                <a16:creationId xmlns:a16="http://schemas.microsoft.com/office/drawing/2014/main" id="{96848207-4956-49F6-8CCB-577B5C1D988C}"/>
              </a:ext>
            </a:extLst>
          </p:cNvPr>
          <p:cNvSpPr txBox="1"/>
          <p:nvPr/>
        </p:nvSpPr>
        <p:spPr>
          <a:xfrm>
            <a:off x="1431393" y="4176428"/>
            <a:ext cx="3431039" cy="338554"/>
          </a:xfrm>
          <a:prstGeom prst="rect">
            <a:avLst/>
          </a:prstGeom>
          <a:noFill/>
        </p:spPr>
        <p:txBody>
          <a:bodyPr wrap="square" rtlCol="0">
            <a:spAutoFit/>
          </a:bodyPr>
          <a:lstStyle/>
          <a:p>
            <a:r>
              <a:rPr lang="en-US" sz="1600" dirty="0"/>
              <a:t>ask yourself, “Did that make sense?”</a:t>
            </a:r>
          </a:p>
        </p:txBody>
      </p:sp>
    </p:spTree>
    <p:extLst>
      <p:ext uri="{BB962C8B-B14F-4D97-AF65-F5344CB8AC3E}">
        <p14:creationId xmlns:p14="http://schemas.microsoft.com/office/powerpoint/2010/main" val="249091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4.81481E-6 L -0.04027 0.5375 " pathEditMode="relative" rAng="0" ptsTypes="AA">
                                      <p:cBhvr>
                                        <p:cTn id="6" dur="2000" fill="hold"/>
                                        <p:tgtEl>
                                          <p:spTgt spid="5"/>
                                        </p:tgtEl>
                                        <p:attrNameLst>
                                          <p:attrName>ppt_x</p:attrName>
                                          <p:attrName>ppt_y</p:attrName>
                                        </p:attrNameLst>
                                      </p:cBhvr>
                                      <p:rCtr x="-2014" y="2687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7778E-6 -4.81481E-6 L -0.05868 0.28357 " pathEditMode="relative" rAng="0" ptsTypes="AA">
                                      <p:cBhvr>
                                        <p:cTn id="10" dur="2000" fill="hold"/>
                                        <p:tgtEl>
                                          <p:spTgt spid="14"/>
                                        </p:tgtEl>
                                        <p:attrNameLst>
                                          <p:attrName>ppt_x</p:attrName>
                                          <p:attrName>ppt_y</p:attrName>
                                        </p:attrNameLst>
                                      </p:cBhvr>
                                      <p:rCtr x="-2934" y="1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BAC048-4BAD-4DB6-AD02-8D908640D918}"/>
              </a:ext>
            </a:extLst>
          </p:cNvPr>
          <p:cNvSpPr>
            <a:spLocks noGrp="1"/>
          </p:cNvSpPr>
          <p:nvPr>
            <p:ph type="title"/>
          </p:nvPr>
        </p:nvSpPr>
        <p:spPr>
          <a:xfrm>
            <a:off x="1219018" y="324358"/>
            <a:ext cx="7540212" cy="917367"/>
          </a:xfrm>
        </p:spPr>
        <p:txBody>
          <a:bodyPr/>
          <a:lstStyle/>
          <a:p>
            <a:r>
              <a:rPr lang="en-US" dirty="0"/>
              <a:t>Activity 5.15</a:t>
            </a:r>
            <a:br>
              <a:rPr lang="en-US" dirty="0"/>
            </a:br>
            <a:r>
              <a:rPr lang="en-US" i="1" dirty="0"/>
              <a:t>Review</a:t>
            </a:r>
          </a:p>
        </p:txBody>
      </p:sp>
      <p:pic>
        <p:nvPicPr>
          <p:cNvPr id="11" name="Picture Placeholder 10" descr="Ms. S teaching students screenshot">
            <a:extLst>
              <a:ext uri="{FF2B5EF4-FFF2-40B4-BE49-F238E27FC236}">
                <a16:creationId xmlns:a16="http://schemas.microsoft.com/office/drawing/2014/main" id="{B56A2C7B-646A-4E8D-B4B5-DBBC05D17606}"/>
              </a:ext>
            </a:extLst>
          </p:cNvPr>
          <p:cNvPicPr>
            <a:picLocks noGrp="1" noChangeAspect="1"/>
          </p:cNvPicPr>
          <p:nvPr>
            <p:ph type="pic" sz="quarter" idx="11"/>
          </p:nvPr>
        </p:nvPicPr>
        <p:blipFill>
          <a:blip r:embed="rId2"/>
          <a:srcRect l="6311" r="6311"/>
          <a:stretch>
            <a:fillRect/>
          </a:stretch>
        </p:blipFill>
        <p:spPr>
          <a:xfrm>
            <a:off x="5052505" y="1674912"/>
            <a:ext cx="3698423" cy="3549408"/>
          </a:xfrm>
          <a:prstGeom prst="rect">
            <a:avLst/>
          </a:prstGeom>
        </p:spPr>
      </p:pic>
      <p:sp>
        <p:nvSpPr>
          <p:cNvPr id="9" name="Content Placeholder 8">
            <a:extLst>
              <a:ext uri="{FF2B5EF4-FFF2-40B4-BE49-F238E27FC236}">
                <a16:creationId xmlns:a16="http://schemas.microsoft.com/office/drawing/2014/main" id="{80CA96CC-FCDC-4452-82B2-F6E8402D83B4}"/>
              </a:ext>
            </a:extLst>
          </p:cNvPr>
          <p:cNvSpPr>
            <a:spLocks noGrp="1"/>
          </p:cNvSpPr>
          <p:nvPr>
            <p:ph idx="12"/>
          </p:nvPr>
        </p:nvSpPr>
        <p:spPr>
          <a:xfrm>
            <a:off x="5082062" y="5498296"/>
            <a:ext cx="3677168" cy="458248"/>
          </a:xfrm>
        </p:spPr>
        <p:txBody>
          <a:bodyPr>
            <a:normAutofit/>
          </a:bodyPr>
          <a:lstStyle/>
          <a:p>
            <a:pPr marL="0" indent="0">
              <a:buNone/>
            </a:pPr>
            <a:endParaRPr lang="en-US" dirty="0"/>
          </a:p>
        </p:txBody>
      </p:sp>
      <p:sp>
        <p:nvSpPr>
          <p:cNvPr id="2" name="Speech Bubble: Rectangle with Corners Rounded 1">
            <a:extLst>
              <a:ext uri="{FF2B5EF4-FFF2-40B4-BE49-F238E27FC236}">
                <a16:creationId xmlns:a16="http://schemas.microsoft.com/office/drawing/2014/main" id="{3688FFEA-61B9-411F-92B7-7CEABC52DA7D}"/>
              </a:ext>
            </a:extLst>
          </p:cNvPr>
          <p:cNvSpPr/>
          <p:nvPr/>
        </p:nvSpPr>
        <p:spPr>
          <a:xfrm>
            <a:off x="552797" y="3180768"/>
            <a:ext cx="4164168" cy="1827968"/>
          </a:xfrm>
          <a:prstGeom prst="wedgeRoundRectCallout">
            <a:avLst>
              <a:gd name="adj1" fmla="val 67070"/>
              <a:gd name="adj2" fmla="val 24412"/>
              <a:gd name="adj3" fmla="val 16667"/>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We practice making sure that when we read it makes sense. It has to look right and it also has to make sense. and there’s a question that might help you if you’re reading. </a:t>
            </a:r>
          </a:p>
          <a:p>
            <a:pPr algn="ctr"/>
            <a:r>
              <a:rPr lang="en-US" sz="1600" dirty="0"/>
              <a:t>You can ask yourself, “Did that make sense?” </a:t>
            </a:r>
          </a:p>
          <a:p>
            <a:pPr algn="ctr"/>
            <a:r>
              <a:rPr lang="en-US" sz="1600" dirty="0"/>
              <a:t>And if the answer’s “no,” you can go back and try to fix it so it can make sense.</a:t>
            </a:r>
          </a:p>
        </p:txBody>
      </p:sp>
      <p:sp>
        <p:nvSpPr>
          <p:cNvPr id="8" name="Rectangle 7">
            <a:extLst>
              <a:ext uri="{FF2B5EF4-FFF2-40B4-BE49-F238E27FC236}">
                <a16:creationId xmlns:a16="http://schemas.microsoft.com/office/drawing/2014/main" id="{5EE27DBB-1F8E-4684-9363-F07B024D95FC}"/>
              </a:ext>
            </a:extLst>
          </p:cNvPr>
          <p:cNvSpPr/>
          <p:nvPr/>
        </p:nvSpPr>
        <p:spPr>
          <a:xfrm>
            <a:off x="552796" y="1654839"/>
            <a:ext cx="4164167" cy="1077218"/>
          </a:xfrm>
          <a:prstGeom prst="rect">
            <a:avLst/>
          </a:prstGeom>
          <a:solidFill>
            <a:schemeClr val="accent5">
              <a:lumMod val="50000"/>
            </a:schemeClr>
          </a:solidFill>
        </p:spPr>
        <p:txBody>
          <a:bodyPr wrap="square">
            <a:spAutoFit/>
          </a:bodyPr>
          <a:lstStyle/>
          <a:p>
            <a:pPr marL="285750" indent="-285750">
              <a:buFont typeface="Arial" panose="020B0604020202020204" pitchFamily="34" charset="0"/>
              <a:buChar char="•"/>
            </a:pPr>
            <a:r>
              <a:rPr lang="en-US" sz="1600" dirty="0"/>
              <a:t>Students will recognize that a sentence they read does not make sense in context</a:t>
            </a:r>
          </a:p>
          <a:p>
            <a:pPr marL="285750" indent="-285750">
              <a:buFont typeface="Arial" panose="020B0604020202020204" pitchFamily="34" charset="0"/>
              <a:buChar char="•"/>
            </a:pPr>
            <a:r>
              <a:rPr lang="en-US" sz="1600" dirty="0"/>
              <a:t>Students will apply the “fix it” strategy when reading when it does not make sense.</a:t>
            </a:r>
          </a:p>
        </p:txBody>
      </p:sp>
      <p:sp>
        <p:nvSpPr>
          <p:cNvPr id="5" name="TextBox 4">
            <a:extLst>
              <a:ext uri="{FF2B5EF4-FFF2-40B4-BE49-F238E27FC236}">
                <a16:creationId xmlns:a16="http://schemas.microsoft.com/office/drawing/2014/main" id="{F4F249C4-1D83-4706-B027-97CA49056380}"/>
              </a:ext>
            </a:extLst>
          </p:cNvPr>
          <p:cNvSpPr txBox="1"/>
          <p:nvPr/>
        </p:nvSpPr>
        <p:spPr>
          <a:xfrm>
            <a:off x="1341679" y="2145239"/>
            <a:ext cx="3431039" cy="338554"/>
          </a:xfrm>
          <a:prstGeom prst="rect">
            <a:avLst/>
          </a:prstGeom>
          <a:noFill/>
        </p:spPr>
        <p:txBody>
          <a:bodyPr wrap="square" rtlCol="0">
            <a:spAutoFit/>
          </a:bodyPr>
          <a:lstStyle/>
          <a:p>
            <a:r>
              <a:rPr lang="en-US" sz="1600" dirty="0"/>
              <a:t>   	 </a:t>
            </a:r>
            <a:r>
              <a:rPr lang="en-US" sz="1200" dirty="0"/>
              <a:t> </a:t>
            </a:r>
            <a:r>
              <a:rPr lang="en-US" sz="1600" dirty="0"/>
              <a:t>apply the “fix it” strategy</a:t>
            </a:r>
          </a:p>
        </p:txBody>
      </p:sp>
      <p:sp>
        <p:nvSpPr>
          <p:cNvPr id="14" name="TextBox 13">
            <a:extLst>
              <a:ext uri="{FF2B5EF4-FFF2-40B4-BE49-F238E27FC236}">
                <a16:creationId xmlns:a16="http://schemas.microsoft.com/office/drawing/2014/main" id="{96848207-4956-49F6-8CCB-577B5C1D988C}"/>
              </a:ext>
            </a:extLst>
          </p:cNvPr>
          <p:cNvSpPr txBox="1"/>
          <p:nvPr/>
        </p:nvSpPr>
        <p:spPr>
          <a:xfrm>
            <a:off x="1241320" y="4659031"/>
            <a:ext cx="1111587" cy="338554"/>
          </a:xfrm>
          <a:prstGeom prst="rect">
            <a:avLst/>
          </a:prstGeom>
          <a:noFill/>
        </p:spPr>
        <p:txBody>
          <a:bodyPr wrap="square" rtlCol="0">
            <a:spAutoFit/>
          </a:bodyPr>
          <a:lstStyle/>
          <a:p>
            <a:r>
              <a:rPr lang="en-US" sz="1600" dirty="0"/>
              <a:t>try to fix it</a:t>
            </a:r>
          </a:p>
        </p:txBody>
      </p:sp>
      <p:sp>
        <p:nvSpPr>
          <p:cNvPr id="3" name="TextBox 2">
            <a:extLst>
              <a:ext uri="{FF2B5EF4-FFF2-40B4-BE49-F238E27FC236}">
                <a16:creationId xmlns:a16="http://schemas.microsoft.com/office/drawing/2014/main" id="{5DE3D8FE-4133-4792-A209-685DFF6A794B}"/>
              </a:ext>
            </a:extLst>
          </p:cNvPr>
          <p:cNvSpPr txBox="1"/>
          <p:nvPr/>
        </p:nvSpPr>
        <p:spPr>
          <a:xfrm>
            <a:off x="4061939" y="5498296"/>
            <a:ext cx="1609736" cy="461665"/>
          </a:xfrm>
          <a:prstGeom prst="rect">
            <a:avLst/>
          </a:prstGeom>
          <a:solidFill>
            <a:schemeClr val="accent5">
              <a:lumMod val="50000"/>
            </a:schemeClr>
          </a:solidFill>
        </p:spPr>
        <p:txBody>
          <a:bodyPr wrap="none" rtlCol="0">
            <a:spAutoFit/>
          </a:bodyPr>
          <a:lstStyle/>
          <a:p>
            <a:r>
              <a:rPr lang="en-US" sz="2400" dirty="0"/>
              <a:t>try to fix it?</a:t>
            </a:r>
          </a:p>
        </p:txBody>
      </p:sp>
    </p:spTree>
    <p:extLst>
      <p:ext uri="{BB962C8B-B14F-4D97-AF65-F5344CB8AC3E}">
        <p14:creationId xmlns:p14="http://schemas.microsoft.com/office/powerpoint/2010/main" val="25954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5.55112E-17 L -0.02691 0.49005 " pathEditMode="relative" rAng="0" ptsTypes="AA">
                                      <p:cBhvr>
                                        <p:cTn id="6" dur="2000" fill="hold"/>
                                        <p:tgtEl>
                                          <p:spTgt spid="5"/>
                                        </p:tgtEl>
                                        <p:attrNameLst>
                                          <p:attrName>ppt_x</p:attrName>
                                          <p:attrName>ppt_y</p:attrName>
                                        </p:attrNameLst>
                                      </p:cBhvr>
                                      <p:rCtr x="-1354" y="2449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2222E-6 4.81481E-6 L 0.12153 0.20347 " pathEditMode="relative" rAng="0" ptsTypes="AA">
                                      <p:cBhvr>
                                        <p:cTn id="10" dur="2000" fill="hold"/>
                                        <p:tgtEl>
                                          <p:spTgt spid="14"/>
                                        </p:tgtEl>
                                        <p:attrNameLst>
                                          <p:attrName>ppt_x</p:attrName>
                                          <p:attrName>ppt_y</p:attrName>
                                        </p:attrNameLst>
                                      </p:cBhvr>
                                      <p:rCtr x="6076" y="10162"/>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CBBC75-592F-456E-BFFA-173A964A530D}"/>
              </a:ext>
            </a:extLst>
          </p:cNvPr>
          <p:cNvSpPr>
            <a:spLocks noGrp="1"/>
          </p:cNvSpPr>
          <p:nvPr>
            <p:ph type="body" sz="quarter" idx="13"/>
          </p:nvPr>
        </p:nvSpPr>
        <p:spPr/>
        <p:txBody>
          <a:bodyPr>
            <a:normAutofit/>
          </a:bodyPr>
          <a:lstStyle/>
          <a:p>
            <a:r>
              <a:rPr lang="en-US" dirty="0"/>
              <a:t>Match it to behavioral learning outcome</a:t>
            </a:r>
          </a:p>
          <a:p>
            <a:pPr lvl="1"/>
            <a:r>
              <a:rPr lang="en-US" dirty="0"/>
              <a:t>Procedural: Break it into short steps (“chunks”) to reduce cognitive load</a:t>
            </a:r>
          </a:p>
          <a:p>
            <a:pPr lvl="1"/>
            <a:r>
              <a:rPr lang="en-US" dirty="0"/>
              <a:t>Declarative: Define or describe it clearly (see “clear” section)</a:t>
            </a:r>
          </a:p>
          <a:p>
            <a:r>
              <a:rPr lang="en-US" dirty="0"/>
              <a:t>Write the procedure or explanation (use “clear” guidance also)</a:t>
            </a:r>
          </a:p>
          <a:p>
            <a:pPr lvl="1"/>
            <a:r>
              <a:rPr lang="en-US" dirty="0"/>
              <a:t>Read it aloud</a:t>
            </a:r>
          </a:p>
          <a:p>
            <a:pPr lvl="1"/>
            <a:r>
              <a:rPr lang="en-US" dirty="0"/>
              <a:t>Reread it</a:t>
            </a:r>
          </a:p>
          <a:p>
            <a:pPr lvl="1"/>
            <a:r>
              <a:rPr lang="en-US" dirty="0"/>
              <a:t>Try doing the skill or answering questions based on it</a:t>
            </a:r>
          </a:p>
          <a:p>
            <a:r>
              <a:rPr lang="en-US" dirty="0"/>
              <a:t>Try using it with an adult</a:t>
            </a:r>
          </a:p>
          <a:p>
            <a:pPr lvl="1"/>
            <a:r>
              <a:rPr lang="en-US" dirty="0"/>
              <a:t>Read it to them</a:t>
            </a:r>
          </a:p>
          <a:p>
            <a:pPr lvl="1"/>
            <a:r>
              <a:rPr lang="en-US" dirty="0"/>
              <a:t>Ask them to do something</a:t>
            </a:r>
          </a:p>
          <a:p>
            <a:r>
              <a:rPr lang="en-US" dirty="0"/>
              <a:t>Rewrite it </a:t>
            </a:r>
          </a:p>
          <a:p>
            <a:r>
              <a:rPr lang="en-US" dirty="0"/>
              <a:t>Create the rest of the lesson and change as needed</a:t>
            </a:r>
          </a:p>
        </p:txBody>
      </p:sp>
      <p:sp>
        <p:nvSpPr>
          <p:cNvPr id="3" name="Title 2">
            <a:extLst>
              <a:ext uri="{FF2B5EF4-FFF2-40B4-BE49-F238E27FC236}">
                <a16:creationId xmlns:a16="http://schemas.microsoft.com/office/drawing/2014/main" id="{0E27CEB6-427C-459E-A89A-12B4C6F8D8A0}"/>
              </a:ext>
            </a:extLst>
          </p:cNvPr>
          <p:cNvSpPr>
            <a:spLocks noGrp="1"/>
          </p:cNvSpPr>
          <p:nvPr>
            <p:ph type="title"/>
          </p:nvPr>
        </p:nvSpPr>
        <p:spPr/>
        <p:txBody>
          <a:bodyPr/>
          <a:lstStyle/>
          <a:p>
            <a:r>
              <a:rPr lang="en-US" dirty="0"/>
              <a:t>Correct: Complete—How?</a:t>
            </a:r>
          </a:p>
        </p:txBody>
      </p:sp>
    </p:spTree>
    <p:extLst>
      <p:ext uri="{BB962C8B-B14F-4D97-AF65-F5344CB8AC3E}">
        <p14:creationId xmlns:p14="http://schemas.microsoft.com/office/powerpoint/2010/main" val="217382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67BE8F-B0C6-4C58-9069-F206DF4F1EE8}"/>
              </a:ext>
            </a:extLst>
          </p:cNvPr>
          <p:cNvSpPr>
            <a:spLocks noGrp="1"/>
          </p:cNvSpPr>
          <p:nvPr>
            <p:ph type="title"/>
          </p:nvPr>
        </p:nvSpPr>
        <p:spPr/>
        <p:txBody>
          <a:bodyPr/>
          <a:lstStyle/>
          <a:p>
            <a:r>
              <a:rPr lang="en-US" dirty="0"/>
              <a:t>Correct explanation: Summary</a:t>
            </a:r>
          </a:p>
        </p:txBody>
      </p:sp>
      <p:sp>
        <p:nvSpPr>
          <p:cNvPr id="2" name="Text Placeholder 1">
            <a:extLst>
              <a:ext uri="{FF2B5EF4-FFF2-40B4-BE49-F238E27FC236}">
                <a16:creationId xmlns:a16="http://schemas.microsoft.com/office/drawing/2014/main" id="{0329DFBC-C327-4776-81DA-80CC557E7E79}"/>
              </a:ext>
            </a:extLst>
          </p:cNvPr>
          <p:cNvSpPr>
            <a:spLocks noGrp="1"/>
          </p:cNvSpPr>
          <p:nvPr>
            <p:ph type="body" sz="quarter" idx="13"/>
          </p:nvPr>
        </p:nvSpPr>
        <p:spPr/>
        <p:txBody>
          <a:bodyPr/>
          <a:lstStyle/>
          <a:p>
            <a:r>
              <a:rPr lang="en-US" dirty="0"/>
              <a:t>Accurate explanation:</a:t>
            </a:r>
          </a:p>
          <a:p>
            <a:pPr lvl="1"/>
            <a:r>
              <a:rPr lang="en-US" dirty="0"/>
              <a:t>correctly specifies</a:t>
            </a:r>
          </a:p>
          <a:p>
            <a:pPr lvl="2"/>
            <a:r>
              <a:rPr lang="en-US" dirty="0"/>
              <a:t>critical elements of the skill or idea </a:t>
            </a:r>
          </a:p>
          <a:p>
            <a:pPr lvl="1"/>
            <a:r>
              <a:rPr lang="en-US" dirty="0"/>
              <a:t>does not include</a:t>
            </a:r>
          </a:p>
          <a:p>
            <a:pPr lvl="2"/>
            <a:r>
              <a:rPr lang="en-US" dirty="0"/>
              <a:t>incorrect facts</a:t>
            </a:r>
          </a:p>
          <a:p>
            <a:pPr lvl="2"/>
            <a:r>
              <a:rPr lang="en-US" dirty="0"/>
              <a:t>an imprecise procedure</a:t>
            </a:r>
          </a:p>
          <a:p>
            <a:pPr lvl="2"/>
            <a:r>
              <a:rPr lang="en-US" dirty="0"/>
              <a:t>misspellings or incorrect grammar</a:t>
            </a:r>
          </a:p>
          <a:p>
            <a:r>
              <a:rPr lang="en-US" dirty="0"/>
              <a:t>Complete explanation:</a:t>
            </a:r>
          </a:p>
          <a:p>
            <a:pPr lvl="1"/>
            <a:r>
              <a:rPr lang="en-US" dirty="0"/>
              <a:t>includes all critical elements of the skill or idea</a:t>
            </a:r>
          </a:p>
          <a:p>
            <a:pPr lvl="1"/>
            <a:r>
              <a:rPr lang="en-US" dirty="0"/>
              <a:t>matches the learning outcome exactly</a:t>
            </a:r>
          </a:p>
          <a:p>
            <a:pPr lvl="1"/>
            <a:r>
              <a:rPr lang="en-US" dirty="0"/>
              <a:t>breaks complex ideas into parts</a:t>
            </a:r>
          </a:p>
          <a:p>
            <a:pPr lvl="1"/>
            <a:r>
              <a:rPr lang="en-US" dirty="0"/>
              <a:t>does not leave students to intuit parts of skill or idea</a:t>
            </a:r>
          </a:p>
          <a:p>
            <a:pPr lvl="1"/>
            <a:endParaRPr lang="en-US" dirty="0"/>
          </a:p>
        </p:txBody>
      </p:sp>
    </p:spTree>
    <p:extLst>
      <p:ext uri="{BB962C8B-B14F-4D97-AF65-F5344CB8AC3E}">
        <p14:creationId xmlns:p14="http://schemas.microsoft.com/office/powerpoint/2010/main" val="25393719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1E7827-B628-4247-80F8-7D53EB1C68EA}"/>
              </a:ext>
            </a:extLst>
          </p:cNvPr>
          <p:cNvSpPr>
            <a:spLocks noGrp="1"/>
          </p:cNvSpPr>
          <p:nvPr>
            <p:ph type="title"/>
          </p:nvPr>
        </p:nvSpPr>
        <p:spPr/>
        <p:txBody>
          <a:bodyPr/>
          <a:lstStyle/>
          <a:p>
            <a:r>
              <a:rPr lang="en-US" dirty="0"/>
              <a:t>Curriculum example:</a:t>
            </a:r>
            <a:br>
              <a:rPr lang="en-US" dirty="0"/>
            </a:br>
            <a:r>
              <a:rPr lang="en-US" dirty="0"/>
              <a:t>Accurate and complete explanation?</a:t>
            </a:r>
          </a:p>
        </p:txBody>
      </p:sp>
      <p:sp>
        <p:nvSpPr>
          <p:cNvPr id="5" name="Text Placeholder 4">
            <a:extLst>
              <a:ext uri="{FF2B5EF4-FFF2-40B4-BE49-F238E27FC236}">
                <a16:creationId xmlns:a16="http://schemas.microsoft.com/office/drawing/2014/main" id="{E64C0315-5A73-47DA-A423-8026DCB574CE}"/>
              </a:ext>
            </a:extLst>
          </p:cNvPr>
          <p:cNvSpPr>
            <a:spLocks noGrp="1"/>
          </p:cNvSpPr>
          <p:nvPr>
            <p:ph type="body" sz="quarter" idx="13"/>
          </p:nvPr>
        </p:nvSpPr>
        <p:spPr>
          <a:xfrm>
            <a:off x="4989907" y="3429000"/>
            <a:ext cx="3873948" cy="2684981"/>
          </a:xfrm>
          <a:noFill/>
          <a:ln>
            <a:noFill/>
          </a:ln>
        </p:spPr>
        <p:txBody>
          <a:bodyPr>
            <a:normAutofit fontScale="92500" lnSpcReduction="10000"/>
          </a:bodyPr>
          <a:lstStyle/>
          <a:p>
            <a:r>
              <a:rPr lang="en-US" sz="1800" dirty="0">
                <a:latin typeface="+mn-lt"/>
              </a:rPr>
              <a:t>Accurate?</a:t>
            </a:r>
          </a:p>
          <a:p>
            <a:pPr lvl="1"/>
            <a:r>
              <a:rPr lang="en-US" sz="1600" dirty="0">
                <a:latin typeface="+mn-lt"/>
              </a:rPr>
              <a:t>For the standard algorithm, this is correct</a:t>
            </a:r>
          </a:p>
          <a:p>
            <a:pPr lvl="1"/>
            <a:r>
              <a:rPr lang="en-US" sz="1600" dirty="0">
                <a:latin typeface="+mn-lt"/>
              </a:rPr>
              <a:t>Nothing is incorrect</a:t>
            </a:r>
          </a:p>
          <a:p>
            <a:r>
              <a:rPr lang="en-US" sz="1800" dirty="0">
                <a:latin typeface="+mn-lt"/>
              </a:rPr>
              <a:t>Complete?</a:t>
            </a:r>
          </a:p>
          <a:p>
            <a:pPr lvl="1"/>
            <a:r>
              <a:rPr lang="en-US" sz="1600" dirty="0">
                <a:latin typeface="+mn-lt"/>
              </a:rPr>
              <a:t>All parts are there, including regrouping</a:t>
            </a:r>
          </a:p>
          <a:p>
            <a:pPr lvl="1"/>
            <a:r>
              <a:rPr lang="en-US" sz="1600" dirty="0">
                <a:latin typeface="+mn-lt"/>
              </a:rPr>
              <a:t>Perfect match</a:t>
            </a:r>
          </a:p>
          <a:p>
            <a:pPr lvl="1"/>
            <a:r>
              <a:rPr lang="en-US" sz="1600" dirty="0">
                <a:latin typeface="+mn-lt"/>
              </a:rPr>
              <a:t>Nothing intuited </a:t>
            </a:r>
          </a:p>
          <a:p>
            <a:pPr marL="914400" lvl="2" indent="0">
              <a:buNone/>
            </a:pPr>
            <a:r>
              <a:rPr lang="en-US" sz="1400" i="1" dirty="0">
                <a:latin typeface="+mn-lt"/>
              </a:rPr>
              <a:t>place value and regrouping knowledge are required</a:t>
            </a:r>
          </a:p>
        </p:txBody>
      </p:sp>
      <p:sp>
        <p:nvSpPr>
          <p:cNvPr id="2" name="Text Placeholder 1">
            <a:extLst>
              <a:ext uri="{FF2B5EF4-FFF2-40B4-BE49-F238E27FC236}">
                <a16:creationId xmlns:a16="http://schemas.microsoft.com/office/drawing/2014/main" id="{69D47CFF-2A6D-46A9-9F93-BDA4FDC0F54F}"/>
              </a:ext>
            </a:extLst>
          </p:cNvPr>
          <p:cNvSpPr>
            <a:spLocks noGrp="1"/>
          </p:cNvSpPr>
          <p:nvPr>
            <p:ph type="body" sz="quarter" idx="14"/>
          </p:nvPr>
        </p:nvSpPr>
        <p:spPr>
          <a:xfrm>
            <a:off x="429784" y="1649234"/>
            <a:ext cx="4142215" cy="4513162"/>
          </a:xfrm>
        </p:spPr>
        <p:txBody>
          <a:bodyPr>
            <a:noAutofit/>
          </a:bodyPr>
          <a:lstStyle/>
          <a:p>
            <a:pPr marL="0" indent="0">
              <a:buNone/>
            </a:pPr>
            <a:r>
              <a:rPr lang="en-US" sz="1600" b="1" dirty="0"/>
              <a:t>Objective: </a:t>
            </a:r>
            <a:r>
              <a:rPr lang="en-US" sz="1600" dirty="0"/>
              <a:t>Student will add three-digit numbers with or without regrouping using the standard algorithm</a:t>
            </a:r>
            <a:endParaRPr lang="en-US" sz="1600" b="1" dirty="0"/>
          </a:p>
          <a:p>
            <a:pPr marL="344488" indent="-344488">
              <a:spcBef>
                <a:spcPts val="600"/>
              </a:spcBef>
              <a:buFont typeface="+mj-lt"/>
              <a:buAutoNum type="arabicPeriod"/>
            </a:pPr>
            <a:r>
              <a:rPr lang="en-US" sz="1600" dirty="0"/>
              <a:t>Add the ones. </a:t>
            </a:r>
          </a:p>
          <a:p>
            <a:pPr marL="344488" indent="-344488">
              <a:spcBef>
                <a:spcPts val="600"/>
              </a:spcBef>
              <a:buFont typeface="+mj-lt"/>
              <a:buAutoNum type="arabicPeriod"/>
            </a:pPr>
            <a:r>
              <a:rPr lang="en-US" sz="1600" dirty="0"/>
              <a:t>If the answer is more than 9, regroup.</a:t>
            </a:r>
          </a:p>
          <a:p>
            <a:pPr marL="344488" indent="-344488">
              <a:spcBef>
                <a:spcPts val="600"/>
              </a:spcBef>
              <a:buFont typeface="+mj-lt"/>
              <a:buAutoNum type="arabicPeriod"/>
            </a:pPr>
            <a:r>
              <a:rPr lang="en-US" sz="1600" dirty="0"/>
              <a:t>Write ones answer. </a:t>
            </a:r>
          </a:p>
          <a:p>
            <a:pPr marL="344488" indent="-344488">
              <a:spcBef>
                <a:spcPts val="600"/>
              </a:spcBef>
              <a:buFont typeface="+mj-lt"/>
              <a:buAutoNum type="arabicPeriod"/>
            </a:pPr>
            <a:r>
              <a:rPr lang="en-US" sz="1600" dirty="0"/>
              <a:t>Add the tens. </a:t>
            </a:r>
          </a:p>
          <a:p>
            <a:pPr marL="344488" indent="-344488">
              <a:spcBef>
                <a:spcPts val="600"/>
              </a:spcBef>
              <a:buFont typeface="+mj-lt"/>
              <a:buAutoNum type="arabicPeriod"/>
            </a:pPr>
            <a:r>
              <a:rPr lang="en-US" sz="1600" dirty="0"/>
              <a:t>If the answer is more than 9, regroup.</a:t>
            </a:r>
          </a:p>
          <a:p>
            <a:pPr marL="344488" indent="-344488">
              <a:spcBef>
                <a:spcPts val="600"/>
              </a:spcBef>
              <a:buFont typeface="+mj-lt"/>
              <a:buAutoNum type="arabicPeriod"/>
            </a:pPr>
            <a:r>
              <a:rPr lang="en-US" sz="1600" dirty="0"/>
              <a:t>Write tens answer. </a:t>
            </a:r>
          </a:p>
          <a:p>
            <a:pPr marL="344488" indent="-344488">
              <a:spcBef>
                <a:spcPts val="600"/>
              </a:spcBef>
              <a:buFont typeface="+mj-lt"/>
              <a:buAutoNum type="arabicPeriod"/>
            </a:pPr>
            <a:r>
              <a:rPr lang="en-US" sz="1600" dirty="0"/>
              <a:t>Add the hundreds. </a:t>
            </a:r>
          </a:p>
          <a:p>
            <a:pPr marL="344488" indent="-344488">
              <a:spcBef>
                <a:spcPts val="600"/>
              </a:spcBef>
              <a:buFont typeface="+mj-lt"/>
              <a:buAutoNum type="arabicPeriod"/>
            </a:pPr>
            <a:r>
              <a:rPr lang="en-US" sz="1600" dirty="0"/>
              <a:t>If the answer is more than 9, regroup. Write hundreds answer. </a:t>
            </a:r>
          </a:p>
        </p:txBody>
      </p:sp>
      <p:sp>
        <p:nvSpPr>
          <p:cNvPr id="8" name="Rectangle 7">
            <a:extLst>
              <a:ext uri="{FF2B5EF4-FFF2-40B4-BE49-F238E27FC236}">
                <a16:creationId xmlns:a16="http://schemas.microsoft.com/office/drawing/2014/main" id="{87C4EA03-0DEB-422E-949B-0DFB8F6A1C40}"/>
              </a:ext>
            </a:extLst>
          </p:cNvPr>
          <p:cNvSpPr/>
          <p:nvPr/>
        </p:nvSpPr>
        <p:spPr>
          <a:xfrm>
            <a:off x="4989907" y="1649234"/>
            <a:ext cx="3873949" cy="1569660"/>
          </a:xfrm>
          <a:prstGeom prst="rect">
            <a:avLst/>
          </a:prstGeom>
          <a:solidFill>
            <a:schemeClr val="accent6">
              <a:lumMod val="75000"/>
            </a:schemeClr>
          </a:solidFill>
          <a:ln>
            <a:solidFill>
              <a:schemeClr val="accent6">
                <a:lumMod val="60000"/>
                <a:lumOff val="40000"/>
              </a:schemeClr>
            </a:solidFill>
          </a:ln>
        </p:spPr>
        <p:txBody>
          <a:bodyPr wrap="square">
            <a:spAutoFit/>
          </a:bodyPr>
          <a:lstStyle/>
          <a:p>
            <a:r>
              <a:rPr lang="en-US" sz="1200" b="1" dirty="0"/>
              <a:t>Accurate explanation:</a:t>
            </a:r>
          </a:p>
          <a:p>
            <a:pPr marL="285750" indent="-285750">
              <a:buFont typeface="Arial" panose="020B0604020202020204" pitchFamily="34" charset="0"/>
              <a:buChar char="•"/>
            </a:pPr>
            <a:r>
              <a:rPr lang="en-US" sz="1200" dirty="0"/>
              <a:t>correctly specifies critical elements of the skill or idea </a:t>
            </a:r>
          </a:p>
          <a:p>
            <a:pPr marL="285750" indent="-285750">
              <a:buFont typeface="Arial" panose="020B0604020202020204" pitchFamily="34" charset="0"/>
              <a:buChar char="•"/>
            </a:pPr>
            <a:r>
              <a:rPr lang="en-US" sz="1200" dirty="0"/>
              <a:t>does not include incorrect facts, an imprecise procedure, misspellings, or incorrect grammar</a:t>
            </a:r>
          </a:p>
          <a:p>
            <a:r>
              <a:rPr lang="en-US" sz="1200" b="1" dirty="0"/>
              <a:t>Complete explanation:</a:t>
            </a:r>
          </a:p>
          <a:p>
            <a:pPr marL="285750" indent="-285750">
              <a:buFont typeface="Arial" panose="020B0604020202020204" pitchFamily="34" charset="0"/>
              <a:buChar char="•"/>
            </a:pPr>
            <a:r>
              <a:rPr lang="en-US" sz="1200" dirty="0"/>
              <a:t>includes all critical elements of the skill or idea</a:t>
            </a:r>
          </a:p>
          <a:p>
            <a:pPr marL="285750" indent="-285750">
              <a:buFont typeface="Arial" panose="020B0604020202020204" pitchFamily="34" charset="0"/>
              <a:buChar char="•"/>
            </a:pPr>
            <a:r>
              <a:rPr lang="en-US" sz="1200" dirty="0"/>
              <a:t>matches the learning outcome exactly</a:t>
            </a:r>
          </a:p>
          <a:p>
            <a:pPr marL="285750" indent="-285750">
              <a:buFont typeface="Arial" panose="020B0604020202020204" pitchFamily="34" charset="0"/>
              <a:buChar char="•"/>
            </a:pPr>
            <a:r>
              <a:rPr lang="en-US" sz="1200" dirty="0"/>
              <a:t>does not leave students to intuit parts of skill or idea</a:t>
            </a:r>
          </a:p>
        </p:txBody>
      </p:sp>
      <p:sp>
        <p:nvSpPr>
          <p:cNvPr id="9" name="Rectangle 8">
            <a:extLst>
              <a:ext uri="{FF2B5EF4-FFF2-40B4-BE49-F238E27FC236}">
                <a16:creationId xmlns:a16="http://schemas.microsoft.com/office/drawing/2014/main" id="{A56F609B-136E-480B-9A58-CE6E945D7406}"/>
              </a:ext>
            </a:extLst>
          </p:cNvPr>
          <p:cNvSpPr/>
          <p:nvPr/>
        </p:nvSpPr>
        <p:spPr>
          <a:xfrm>
            <a:off x="323016" y="6321377"/>
            <a:ext cx="4572000" cy="430887"/>
          </a:xfrm>
          <a:prstGeom prst="rect">
            <a:avLst/>
          </a:prstGeom>
        </p:spPr>
        <p:txBody>
          <a:bodyPr>
            <a:spAutoFit/>
          </a:bodyPr>
          <a:lstStyle/>
          <a:p>
            <a:r>
              <a:rPr lang="en-US" sz="1100" dirty="0"/>
              <a:t>Resource available from </a:t>
            </a:r>
            <a:r>
              <a:rPr lang="en-US" sz="1100" b="1" dirty="0"/>
              <a:t>NCII</a:t>
            </a:r>
          </a:p>
          <a:p>
            <a:r>
              <a:rPr lang="en-US" sz="1000" b="1" dirty="0"/>
              <a:t>https://intensiveintervention.org</a:t>
            </a:r>
            <a:r>
              <a:rPr lang="en-US" sz="1000" dirty="0"/>
              <a:t>/sites/default/files/PlaceValueComp_508.pdf</a:t>
            </a:r>
          </a:p>
        </p:txBody>
      </p:sp>
    </p:spTree>
    <p:extLst>
      <p:ext uri="{BB962C8B-B14F-4D97-AF65-F5344CB8AC3E}">
        <p14:creationId xmlns:p14="http://schemas.microsoft.com/office/powerpoint/2010/main" val="18265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D7F6A2-8FFC-4C35-9C61-2456866DB0A8}"/>
              </a:ext>
            </a:extLst>
          </p:cNvPr>
          <p:cNvSpPr txBox="1"/>
          <p:nvPr/>
        </p:nvSpPr>
        <p:spPr>
          <a:xfrm>
            <a:off x="101602" y="67733"/>
            <a:ext cx="3522132" cy="1384995"/>
          </a:xfrm>
          <a:prstGeom prst="rect">
            <a:avLst/>
          </a:prstGeom>
          <a:noFill/>
        </p:spPr>
        <p:txBody>
          <a:bodyPr wrap="square" rtlCol="0">
            <a:spAutoFit/>
          </a:bodyPr>
          <a:lstStyle/>
          <a:p>
            <a:pPr algn="ctr"/>
            <a:r>
              <a:rPr lang="en-US" sz="2800" dirty="0">
                <a:solidFill>
                  <a:schemeClr val="accent5">
                    <a:lumMod val="75000"/>
                  </a:schemeClr>
                </a:solidFill>
                <a:latin typeface="Arial" panose="020B0604020202020204" pitchFamily="34" charset="0"/>
                <a:cs typeface="Arial" panose="020B0604020202020204" pitchFamily="34" charset="0"/>
              </a:rPr>
              <a:t>students who need intensive intervention</a:t>
            </a:r>
          </a:p>
        </p:txBody>
      </p:sp>
      <p:pic>
        <p:nvPicPr>
          <p:cNvPr id="5" name="Picture 4" descr="Vase">
            <a:extLst>
              <a:ext uri="{FF2B5EF4-FFF2-40B4-BE49-F238E27FC236}">
                <a16:creationId xmlns:a16="http://schemas.microsoft.com/office/drawing/2014/main" id="{5C3C90CB-0883-4131-A257-D73C81D4495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0972" y1="89444" x2="50972" y2="89444"/>
                      </a14:backgroundRemoval>
                    </a14:imgEffect>
                  </a14:imgLayer>
                </a14:imgProps>
              </a:ext>
            </a:extLst>
          </a:blip>
          <a:srcRect l="28071" r="28368" b="4566"/>
          <a:stretch/>
        </p:blipFill>
        <p:spPr>
          <a:xfrm>
            <a:off x="674176" y="831551"/>
            <a:ext cx="2626963" cy="5755230"/>
          </a:xfrm>
          <a:prstGeom prst="rect">
            <a:avLst/>
          </a:prstGeom>
        </p:spPr>
      </p:pic>
      <p:pic>
        <p:nvPicPr>
          <p:cNvPr id="6" name="Picture 5" descr="stone">
            <a:extLst>
              <a:ext uri="{FF2B5EF4-FFF2-40B4-BE49-F238E27FC236}">
                <a16:creationId xmlns:a16="http://schemas.microsoft.com/office/drawing/2014/main" id="{D3A27709-9091-4DED-A49E-ED9C2255418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a:off x="3301139" y="3767620"/>
            <a:ext cx="1457005" cy="1457005"/>
          </a:xfrm>
          <a:prstGeom prst="rect">
            <a:avLst/>
          </a:prstGeom>
        </p:spPr>
      </p:pic>
      <p:pic>
        <p:nvPicPr>
          <p:cNvPr id="9" name="Picture 8" descr="bowl">
            <a:extLst>
              <a:ext uri="{FF2B5EF4-FFF2-40B4-BE49-F238E27FC236}">
                <a16:creationId xmlns:a16="http://schemas.microsoft.com/office/drawing/2014/main" id="{565E645B-2E98-44B8-9C7D-4E810B72A09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2" b="92529" l="9892" r="90045">
                        <a14:foregroundMark x1="90172" y1="39176" x2="90172" y2="39176"/>
                        <a14:foregroundMark x1="65475" y1="85345" x2="65475" y2="85345"/>
                        <a14:foregroundMark x1="66114" y1="85153" x2="66114" y2="85153"/>
                        <a14:foregroundMark x1="52648" y1="90613" x2="52648" y2="90613"/>
                        <a14:foregroundMark x1="52840" y1="92529" x2="52840" y2="92529"/>
                        <a14:foregroundMark x1="45820" y1="92050" x2="45820" y2="92050"/>
                      </a14:backgroundRemoval>
                    </a14:imgEffect>
                  </a14:imgLayer>
                </a14:imgProps>
              </a:ext>
              <a:ext uri="{28A0092B-C50C-407E-A947-70E740481C1C}">
                <a14:useLocalDpi xmlns:a14="http://schemas.microsoft.com/office/drawing/2010/main" val="0"/>
              </a:ext>
            </a:extLst>
          </a:blip>
          <a:srcRect/>
          <a:stretch>
            <a:fillRect/>
          </a:stretch>
        </p:blipFill>
        <p:spPr bwMode="auto">
          <a:xfrm>
            <a:off x="4191002" y="2078925"/>
            <a:ext cx="5303798" cy="35358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BE9EDA-37C6-4D3E-88EB-C8EC586F0FFD}"/>
              </a:ext>
            </a:extLst>
          </p:cNvPr>
          <p:cNvSpPr txBox="1"/>
          <p:nvPr/>
        </p:nvSpPr>
        <p:spPr>
          <a:xfrm>
            <a:off x="5333824" y="134889"/>
            <a:ext cx="3522132" cy="954107"/>
          </a:xfrm>
          <a:prstGeom prst="rect">
            <a:avLst/>
          </a:prstGeom>
          <a:noFill/>
        </p:spPr>
        <p:txBody>
          <a:bodyPr wrap="square" rtlCol="0">
            <a:spAutoFit/>
          </a:bodyPr>
          <a:lstStyle/>
          <a:p>
            <a:pPr algn="ctr"/>
            <a:r>
              <a:rPr lang="en-US" sz="2800" dirty="0">
                <a:solidFill>
                  <a:schemeClr val="accent5">
                    <a:lumMod val="75000"/>
                  </a:schemeClr>
                </a:solidFill>
                <a:latin typeface="Arial" panose="020B0604020202020204" pitchFamily="34" charset="0"/>
                <a:cs typeface="Arial" panose="020B0604020202020204" pitchFamily="34" charset="0"/>
              </a:rPr>
              <a:t>students with typical achievement</a:t>
            </a:r>
          </a:p>
        </p:txBody>
      </p:sp>
      <p:sp>
        <p:nvSpPr>
          <p:cNvPr id="2" name="TextBox 1">
            <a:extLst>
              <a:ext uri="{FF2B5EF4-FFF2-40B4-BE49-F238E27FC236}">
                <a16:creationId xmlns:a16="http://schemas.microsoft.com/office/drawing/2014/main" id="{8F82429C-46A8-4E1B-BC5A-15D6ED0939BA}"/>
              </a:ext>
            </a:extLst>
          </p:cNvPr>
          <p:cNvSpPr txBox="1"/>
          <p:nvPr/>
        </p:nvSpPr>
        <p:spPr>
          <a:xfrm>
            <a:off x="5160936" y="5896833"/>
            <a:ext cx="3677885" cy="707886"/>
          </a:xfrm>
          <a:prstGeom prst="rect">
            <a:avLst/>
          </a:prstGeom>
          <a:solidFill>
            <a:schemeClr val="accent5">
              <a:lumMod val="75000"/>
            </a:schemeClr>
          </a:solidFill>
          <a:ln>
            <a:solidFill>
              <a:schemeClr val="accent5">
                <a:lumMod val="50000"/>
              </a:schemeClr>
            </a:solidFill>
          </a:ln>
        </p:spPr>
        <p:txBody>
          <a:bodyPr wrap="square" rtlCol="0">
            <a:spAutoFit/>
          </a:bodyPr>
          <a:lstStyle/>
          <a:p>
            <a:pPr algn="ctr"/>
            <a:r>
              <a:rPr lang="en-US" sz="2000" dirty="0">
                <a:solidFill>
                  <a:sysClr val="windowText" lastClr="000000"/>
                </a:solidFill>
                <a:latin typeface="Arial" panose="020B0604020202020204" pitchFamily="34" charset="0"/>
                <a:cs typeface="Arial" panose="020B0604020202020204" pitchFamily="34" charset="0"/>
              </a:rPr>
              <a:t>How do we help both types of students acquire knowledge?</a:t>
            </a:r>
          </a:p>
        </p:txBody>
      </p:sp>
      <p:sp>
        <p:nvSpPr>
          <p:cNvPr id="8" name="TextBox 7"/>
          <p:cNvSpPr txBox="1"/>
          <p:nvPr/>
        </p:nvSpPr>
        <p:spPr>
          <a:xfrm rot="5400000">
            <a:off x="410601" y="2020633"/>
            <a:ext cx="1325897" cy="834373"/>
          </a:xfrm>
          <a:prstGeom prst="rect">
            <a:avLst/>
          </a:prstGeom>
          <a:noFill/>
        </p:spPr>
        <p:txBody>
          <a:bodyPr wrap="none" rtlCol="0">
            <a:prstTxWarp prst="textCircle">
              <a:avLst>
                <a:gd name="adj" fmla="val 12438781"/>
              </a:avLst>
            </a:prstTxWarp>
            <a:spAutoFit/>
          </a:bodyPr>
          <a:lstStyle/>
          <a:p>
            <a:r>
              <a:rPr lang="en-US" dirty="0"/>
              <a:t>cognitive load</a:t>
            </a:r>
          </a:p>
        </p:txBody>
      </p:sp>
      <p:sp>
        <p:nvSpPr>
          <p:cNvPr id="11" name="TextBox 10"/>
          <p:cNvSpPr txBox="1"/>
          <p:nvPr/>
        </p:nvSpPr>
        <p:spPr>
          <a:xfrm rot="16200000">
            <a:off x="2273336" y="2020632"/>
            <a:ext cx="1325897" cy="834373"/>
          </a:xfrm>
          <a:prstGeom prst="rect">
            <a:avLst/>
          </a:prstGeom>
          <a:noFill/>
        </p:spPr>
        <p:txBody>
          <a:bodyPr wrap="none" rtlCol="0">
            <a:prstTxWarp prst="textCircle">
              <a:avLst>
                <a:gd name="adj" fmla="val 12438781"/>
              </a:avLst>
            </a:prstTxWarp>
            <a:spAutoFit/>
          </a:bodyPr>
          <a:lstStyle/>
          <a:p>
            <a:r>
              <a:rPr lang="en-US" dirty="0"/>
              <a:t>cognitive load</a:t>
            </a:r>
          </a:p>
        </p:txBody>
      </p:sp>
      <p:sp>
        <p:nvSpPr>
          <p:cNvPr id="12" name="TextBox 11">
            <a:extLst>
              <a:ext uri="{FF2B5EF4-FFF2-40B4-BE49-F238E27FC236}">
                <a16:creationId xmlns:a16="http://schemas.microsoft.com/office/drawing/2014/main" id="{8F82429C-46A8-4E1B-BC5A-15D6ED0939BA}"/>
              </a:ext>
            </a:extLst>
          </p:cNvPr>
          <p:cNvSpPr txBox="1"/>
          <p:nvPr/>
        </p:nvSpPr>
        <p:spPr>
          <a:xfrm>
            <a:off x="3584787" y="5113389"/>
            <a:ext cx="1412566"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knowledge</a:t>
            </a:r>
          </a:p>
        </p:txBody>
      </p:sp>
      <p:sp>
        <p:nvSpPr>
          <p:cNvPr id="4" name="Title 3" hidden="1">
            <a:extLst>
              <a:ext uri="{FF2B5EF4-FFF2-40B4-BE49-F238E27FC236}">
                <a16:creationId xmlns:a16="http://schemas.microsoft.com/office/drawing/2014/main" id="{DC71E0A1-4D40-4A42-B5A0-EC671F0FE051}"/>
              </a:ext>
            </a:extLst>
          </p:cNvPr>
          <p:cNvSpPr>
            <a:spLocks noGrp="1"/>
          </p:cNvSpPr>
          <p:nvPr>
            <p:ph type="title"/>
          </p:nvPr>
        </p:nvSpPr>
        <p:spPr/>
        <p:txBody>
          <a:bodyPr/>
          <a:lstStyle/>
          <a:p>
            <a:r>
              <a:rPr lang="en-US" dirty="0"/>
              <a:t>Slide 11</a:t>
            </a:r>
          </a:p>
        </p:txBody>
      </p:sp>
    </p:spTree>
    <p:extLst>
      <p:ext uri="{BB962C8B-B14F-4D97-AF65-F5344CB8AC3E}">
        <p14:creationId xmlns:p14="http://schemas.microsoft.com/office/powerpoint/2010/main" val="260374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animBg="1"/>
      <p:bldP spid="8" grpId="0"/>
      <p:bldP spid="11" grpId="0"/>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1E7827-B628-4247-80F8-7D53EB1C68EA}"/>
              </a:ext>
            </a:extLst>
          </p:cNvPr>
          <p:cNvSpPr>
            <a:spLocks noGrp="1"/>
          </p:cNvSpPr>
          <p:nvPr>
            <p:ph type="title"/>
          </p:nvPr>
        </p:nvSpPr>
        <p:spPr/>
        <p:txBody>
          <a:bodyPr/>
          <a:lstStyle/>
          <a:p>
            <a:r>
              <a:rPr lang="en-US" dirty="0"/>
              <a:t>Curriculum example:</a:t>
            </a:r>
            <a:br>
              <a:rPr lang="en-US" dirty="0"/>
            </a:br>
            <a:r>
              <a:rPr lang="en-US" dirty="0"/>
              <a:t>Accurate and complete explanation?</a:t>
            </a:r>
          </a:p>
        </p:txBody>
      </p:sp>
      <p:sp>
        <p:nvSpPr>
          <p:cNvPr id="2" name="Text Placeholder 1">
            <a:extLst>
              <a:ext uri="{FF2B5EF4-FFF2-40B4-BE49-F238E27FC236}">
                <a16:creationId xmlns:a16="http://schemas.microsoft.com/office/drawing/2014/main" id="{F7D3F5FB-670B-4BEC-98C7-DFF232CA4A30}"/>
              </a:ext>
            </a:extLst>
          </p:cNvPr>
          <p:cNvSpPr>
            <a:spLocks noGrp="1"/>
          </p:cNvSpPr>
          <p:nvPr>
            <p:ph type="body" sz="quarter" idx="14"/>
          </p:nvPr>
        </p:nvSpPr>
        <p:spPr>
          <a:xfrm>
            <a:off x="429785" y="1649233"/>
            <a:ext cx="4142215" cy="4173597"/>
          </a:xfrm>
        </p:spPr>
        <p:txBody>
          <a:bodyPr>
            <a:noAutofit/>
          </a:bodyPr>
          <a:lstStyle/>
          <a:p>
            <a:pPr marL="0" indent="0">
              <a:lnSpc>
                <a:spcPct val="100000"/>
              </a:lnSpc>
              <a:spcBef>
                <a:spcPts val="0"/>
              </a:spcBef>
              <a:buNone/>
            </a:pPr>
            <a:r>
              <a:rPr lang="en-US" sz="1600" dirty="0"/>
              <a:t>Objective: Student will identify that the vowel-consonant-E pattern makes the long sound and use the pattern to read words.</a:t>
            </a:r>
          </a:p>
          <a:p>
            <a:pPr>
              <a:lnSpc>
                <a:spcPct val="100000"/>
              </a:lnSpc>
              <a:spcBef>
                <a:spcPts val="0"/>
              </a:spcBef>
            </a:pPr>
            <a:endParaRPr lang="en-US" sz="1600" dirty="0"/>
          </a:p>
          <a:p>
            <a:pPr>
              <a:lnSpc>
                <a:spcPct val="100000"/>
              </a:lnSpc>
              <a:spcBef>
                <a:spcPts val="0"/>
              </a:spcBef>
            </a:pPr>
            <a:r>
              <a:rPr lang="en-US" sz="1600" dirty="0"/>
              <a:t>Magic e has magic powers! </a:t>
            </a:r>
          </a:p>
          <a:p>
            <a:pPr>
              <a:lnSpc>
                <a:spcPct val="100000"/>
              </a:lnSpc>
              <a:spcBef>
                <a:spcPts val="0"/>
              </a:spcBef>
            </a:pPr>
            <a:r>
              <a:rPr lang="en-US" sz="1600" dirty="0"/>
              <a:t>He flies over the consonant and when he comes to the first vowel, he taps the vowel on the head with his magic wand and shouts, “vowel, say your name!  Make the sound you say in the alphabet!”  </a:t>
            </a:r>
          </a:p>
          <a:p>
            <a:pPr>
              <a:lnSpc>
                <a:spcPct val="100000"/>
              </a:lnSpc>
              <a:spcBef>
                <a:spcPts val="0"/>
              </a:spcBef>
            </a:pPr>
            <a:r>
              <a:rPr lang="en-US" sz="1600" dirty="0"/>
              <a:t>Now, Magic e is so tired.  He flies back to his spot.  He has no more energy so he goes to sleep without saying a sound. </a:t>
            </a:r>
          </a:p>
        </p:txBody>
      </p:sp>
      <p:sp>
        <p:nvSpPr>
          <p:cNvPr id="9" name="Text Placeholder 4">
            <a:extLst>
              <a:ext uri="{FF2B5EF4-FFF2-40B4-BE49-F238E27FC236}">
                <a16:creationId xmlns:a16="http://schemas.microsoft.com/office/drawing/2014/main" id="{AC235FB6-CFA8-4D60-BCD9-EAB895E2841E}"/>
              </a:ext>
            </a:extLst>
          </p:cNvPr>
          <p:cNvSpPr txBox="1">
            <a:spLocks/>
          </p:cNvSpPr>
          <p:nvPr/>
        </p:nvSpPr>
        <p:spPr>
          <a:xfrm>
            <a:off x="4989907" y="3429000"/>
            <a:ext cx="3873948" cy="2684981"/>
          </a:xfrm>
          <a:prstGeom prst="rect">
            <a:avLst/>
          </a:prstGeom>
          <a:noFill/>
          <a:ln>
            <a:noFill/>
          </a:ln>
        </p:spPr>
        <p:txBody>
          <a:bodyPr wrap="square" anchor="t" anchorCtr="0">
            <a:normAutofit/>
          </a:bodyPr>
          <a:lstStyle>
            <a:lvl1pPr marL="285750" indent="-285750" algn="l" defTabSz="914400" rtl="0" eaLnBrk="1" latinLnBrk="0" hangingPunct="1">
              <a:lnSpc>
                <a:spcPct val="90000"/>
              </a:lnSpc>
              <a:spcBef>
                <a:spcPts val="1000"/>
              </a:spcBef>
              <a:buClr>
                <a:schemeClr val="accent1">
                  <a:lumMod val="75000"/>
                </a:schemeClr>
              </a:buClr>
              <a:buFont typeface="AppleSymbols" charset="0"/>
              <a:buChar char="⎔"/>
              <a:defRPr sz="2000" kern="1200" baseline="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chemeClr val="accent1">
                  <a:lumMod val="60000"/>
                  <a:lumOff val="40000"/>
                </a:schemeClr>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chemeClr val="accent1">
                  <a:lumMod val="40000"/>
                  <a:lumOff val="60000"/>
                </a:schemeClr>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chemeClr val="accent1">
                  <a:lumMod val="20000"/>
                  <a:lumOff val="80000"/>
                </a:schemeClr>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94B9AF"/>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n-lt"/>
              </a:rPr>
              <a:t>Accurate?</a:t>
            </a:r>
          </a:p>
          <a:p>
            <a:pPr lvl="1"/>
            <a:r>
              <a:rPr lang="en-US" sz="1600" dirty="0">
                <a:latin typeface="+mn-lt"/>
              </a:rPr>
              <a:t>No. The skill is not really described</a:t>
            </a:r>
          </a:p>
          <a:p>
            <a:pPr lvl="1"/>
            <a:r>
              <a:rPr lang="en-US" sz="1600" dirty="0">
                <a:latin typeface="+mn-lt"/>
              </a:rPr>
              <a:t>There are not facts.</a:t>
            </a:r>
          </a:p>
          <a:p>
            <a:r>
              <a:rPr lang="en-US" sz="1800" dirty="0">
                <a:latin typeface="+mn-lt"/>
              </a:rPr>
              <a:t>Complete?</a:t>
            </a:r>
          </a:p>
          <a:p>
            <a:pPr lvl="1"/>
            <a:r>
              <a:rPr lang="en-US" sz="1600" dirty="0">
                <a:latin typeface="+mn-lt"/>
              </a:rPr>
              <a:t>It does not show the procedure, with or without steps</a:t>
            </a:r>
          </a:p>
          <a:p>
            <a:pPr lvl="1"/>
            <a:r>
              <a:rPr lang="en-US" sz="1600" dirty="0">
                <a:latin typeface="+mn-lt"/>
              </a:rPr>
              <a:t>Maybe pronunciation. Not reading.</a:t>
            </a:r>
          </a:p>
          <a:p>
            <a:pPr lvl="1"/>
            <a:r>
              <a:rPr lang="en-US" sz="1600" dirty="0">
                <a:latin typeface="+mn-lt"/>
              </a:rPr>
              <a:t>The analogy requires a lot of cognitive effort to understand</a:t>
            </a:r>
          </a:p>
        </p:txBody>
      </p:sp>
      <p:sp>
        <p:nvSpPr>
          <p:cNvPr id="10" name="Rectangle 9">
            <a:extLst>
              <a:ext uri="{FF2B5EF4-FFF2-40B4-BE49-F238E27FC236}">
                <a16:creationId xmlns:a16="http://schemas.microsoft.com/office/drawing/2014/main" id="{076FCA06-B0EA-443C-B6CC-8DCFA5EA4027}"/>
              </a:ext>
            </a:extLst>
          </p:cNvPr>
          <p:cNvSpPr/>
          <p:nvPr/>
        </p:nvSpPr>
        <p:spPr>
          <a:xfrm>
            <a:off x="4989907" y="1649234"/>
            <a:ext cx="3873949" cy="1569660"/>
          </a:xfrm>
          <a:prstGeom prst="rect">
            <a:avLst/>
          </a:prstGeom>
          <a:solidFill>
            <a:schemeClr val="accent6">
              <a:lumMod val="75000"/>
            </a:schemeClr>
          </a:solidFill>
          <a:ln>
            <a:solidFill>
              <a:schemeClr val="accent6">
                <a:lumMod val="60000"/>
                <a:lumOff val="40000"/>
              </a:schemeClr>
            </a:solidFill>
          </a:ln>
        </p:spPr>
        <p:txBody>
          <a:bodyPr wrap="square">
            <a:spAutoFit/>
          </a:bodyPr>
          <a:lstStyle/>
          <a:p>
            <a:r>
              <a:rPr lang="en-US" sz="1200" b="1" dirty="0"/>
              <a:t>Accurate explanation:</a:t>
            </a:r>
          </a:p>
          <a:p>
            <a:pPr marL="285750" indent="-285750">
              <a:buFont typeface="Arial" panose="020B0604020202020204" pitchFamily="34" charset="0"/>
              <a:buChar char="•"/>
            </a:pPr>
            <a:r>
              <a:rPr lang="en-US" sz="1200" dirty="0"/>
              <a:t>correctly specifies critical elements of the skill or idea </a:t>
            </a:r>
          </a:p>
          <a:p>
            <a:pPr marL="285750" indent="-285750">
              <a:buFont typeface="Arial" panose="020B0604020202020204" pitchFamily="34" charset="0"/>
              <a:buChar char="•"/>
            </a:pPr>
            <a:r>
              <a:rPr lang="en-US" sz="1200" dirty="0"/>
              <a:t>does not include incorrect facts, an imprecise procedure, misspellings, or incorrect grammar</a:t>
            </a:r>
          </a:p>
          <a:p>
            <a:r>
              <a:rPr lang="en-US" sz="1200" b="1" dirty="0"/>
              <a:t>Complete explanation:</a:t>
            </a:r>
          </a:p>
          <a:p>
            <a:pPr marL="285750" indent="-285750">
              <a:buFont typeface="Arial" panose="020B0604020202020204" pitchFamily="34" charset="0"/>
              <a:buChar char="•"/>
            </a:pPr>
            <a:r>
              <a:rPr lang="en-US" sz="1200" dirty="0"/>
              <a:t>includes all critical elements of the skill or idea</a:t>
            </a:r>
          </a:p>
          <a:p>
            <a:pPr marL="285750" indent="-285750">
              <a:buFont typeface="Arial" panose="020B0604020202020204" pitchFamily="34" charset="0"/>
              <a:buChar char="•"/>
            </a:pPr>
            <a:r>
              <a:rPr lang="en-US" sz="1200" dirty="0"/>
              <a:t>matches the learning outcome exactly</a:t>
            </a:r>
          </a:p>
          <a:p>
            <a:pPr marL="285750" indent="-285750">
              <a:buFont typeface="Arial" panose="020B0604020202020204" pitchFamily="34" charset="0"/>
              <a:buChar char="•"/>
            </a:pPr>
            <a:r>
              <a:rPr lang="en-US" sz="1200" dirty="0"/>
              <a:t>does not leave students to intuit parts of skill or idea</a:t>
            </a:r>
          </a:p>
        </p:txBody>
      </p:sp>
      <p:sp>
        <p:nvSpPr>
          <p:cNvPr id="11" name="Rectangle 10">
            <a:extLst>
              <a:ext uri="{FF2B5EF4-FFF2-40B4-BE49-F238E27FC236}">
                <a16:creationId xmlns:a16="http://schemas.microsoft.com/office/drawing/2014/main" id="{261B2CFA-B76B-481D-B87A-A0351D385551}"/>
              </a:ext>
            </a:extLst>
          </p:cNvPr>
          <p:cNvSpPr/>
          <p:nvPr/>
        </p:nvSpPr>
        <p:spPr>
          <a:xfrm>
            <a:off x="343521" y="6275735"/>
            <a:ext cx="4572000" cy="430887"/>
          </a:xfrm>
          <a:prstGeom prst="rect">
            <a:avLst/>
          </a:prstGeom>
        </p:spPr>
        <p:txBody>
          <a:bodyPr>
            <a:spAutoFit/>
          </a:bodyPr>
          <a:lstStyle/>
          <a:p>
            <a:r>
              <a:rPr lang="en-US" sz="1100" dirty="0"/>
              <a:t>Information from </a:t>
            </a:r>
            <a:r>
              <a:rPr lang="en-US" sz="1100" i="1" dirty="0"/>
              <a:t>Make, Take, &amp; Teach</a:t>
            </a:r>
            <a:endParaRPr lang="en-US" sz="1100" dirty="0"/>
          </a:p>
          <a:p>
            <a:r>
              <a:rPr lang="en-US" sz="1100" dirty="0"/>
              <a:t>http://blog.maketaketeach.com/activities-for-teaching-the-magic-e-rule/</a:t>
            </a:r>
          </a:p>
        </p:txBody>
      </p:sp>
    </p:spTree>
    <p:extLst>
      <p:ext uri="{BB962C8B-B14F-4D97-AF65-F5344CB8AC3E}">
        <p14:creationId xmlns:p14="http://schemas.microsoft.com/office/powerpoint/2010/main" val="12557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1E7827-B628-4247-80F8-7D53EB1C68EA}"/>
              </a:ext>
            </a:extLst>
          </p:cNvPr>
          <p:cNvSpPr>
            <a:spLocks noGrp="1"/>
          </p:cNvSpPr>
          <p:nvPr>
            <p:ph type="title"/>
          </p:nvPr>
        </p:nvSpPr>
        <p:spPr/>
        <p:txBody>
          <a:bodyPr/>
          <a:lstStyle/>
          <a:p>
            <a:r>
              <a:rPr lang="en-US" dirty="0"/>
              <a:t>Activity 5.16</a:t>
            </a:r>
            <a:br>
              <a:rPr lang="en-US" dirty="0"/>
            </a:br>
            <a:r>
              <a:rPr lang="en-US" i="1" dirty="0"/>
              <a:t>Analyze Curricular Materials</a:t>
            </a:r>
            <a:endParaRPr lang="en-US" dirty="0"/>
          </a:p>
        </p:txBody>
      </p:sp>
      <p:sp>
        <p:nvSpPr>
          <p:cNvPr id="6" name="Flowchart: Document 5">
            <a:extLst>
              <a:ext uri="{FF2B5EF4-FFF2-40B4-BE49-F238E27FC236}">
                <a16:creationId xmlns:a16="http://schemas.microsoft.com/office/drawing/2014/main" id="{9A587A29-E7DD-470C-BDF8-0BBB01000745}"/>
              </a:ext>
            </a:extLst>
          </p:cNvPr>
          <p:cNvSpPr/>
          <p:nvPr/>
        </p:nvSpPr>
        <p:spPr>
          <a:xfrm>
            <a:off x="625641" y="1561172"/>
            <a:ext cx="4147081" cy="2826182"/>
          </a:xfrm>
          <a:prstGeom prst="flowChartDocument">
            <a:avLst/>
          </a:prstGeom>
          <a:solidFill>
            <a:schemeClr val="accent5">
              <a:lumMod val="5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Objective: </a:t>
            </a:r>
            <a:r>
              <a:rPr lang="en-US" dirty="0"/>
              <a:t>Student will identify that the vowel-consonant-E pattern makes the long sound and use the pattern to read words.</a:t>
            </a:r>
          </a:p>
          <a:p>
            <a:endParaRPr lang="en-US" b="1" dirty="0"/>
          </a:p>
          <a:p>
            <a:r>
              <a:rPr lang="en-US" dirty="0"/>
              <a:t>An </a:t>
            </a:r>
            <a:r>
              <a:rPr lang="en-US" i="1" dirty="0"/>
              <a:t>E</a:t>
            </a:r>
            <a:r>
              <a:rPr lang="en-US" dirty="0"/>
              <a:t> close behind another vowel (with no more than one letter in between) usually makes the first vowel say its name, and the </a:t>
            </a:r>
            <a:r>
              <a:rPr lang="en-US" i="1" dirty="0"/>
              <a:t>E</a:t>
            </a:r>
            <a:r>
              <a:rPr lang="en-US" dirty="0"/>
              <a:t> is usually silent. </a:t>
            </a:r>
          </a:p>
        </p:txBody>
      </p:sp>
      <p:sp>
        <p:nvSpPr>
          <p:cNvPr id="8" name="Rectangle 7">
            <a:extLst>
              <a:ext uri="{FF2B5EF4-FFF2-40B4-BE49-F238E27FC236}">
                <a16:creationId xmlns:a16="http://schemas.microsoft.com/office/drawing/2014/main" id="{87C4EA03-0DEB-422E-949B-0DFB8F6A1C40}"/>
              </a:ext>
            </a:extLst>
          </p:cNvPr>
          <p:cNvSpPr/>
          <p:nvPr/>
        </p:nvSpPr>
        <p:spPr>
          <a:xfrm>
            <a:off x="4989907" y="1561172"/>
            <a:ext cx="3873949" cy="1569660"/>
          </a:xfrm>
          <a:prstGeom prst="rect">
            <a:avLst/>
          </a:prstGeom>
          <a:solidFill>
            <a:schemeClr val="accent6">
              <a:lumMod val="75000"/>
            </a:schemeClr>
          </a:solidFill>
          <a:ln>
            <a:solidFill>
              <a:schemeClr val="accent6">
                <a:lumMod val="60000"/>
                <a:lumOff val="40000"/>
              </a:schemeClr>
            </a:solidFill>
          </a:ln>
        </p:spPr>
        <p:txBody>
          <a:bodyPr wrap="square">
            <a:spAutoFit/>
          </a:bodyPr>
          <a:lstStyle/>
          <a:p>
            <a:r>
              <a:rPr lang="en-US" sz="1200" b="1" dirty="0"/>
              <a:t>Accurate explanation:</a:t>
            </a:r>
          </a:p>
          <a:p>
            <a:pPr marL="285750" indent="-285750">
              <a:buFont typeface="Arial" panose="020B0604020202020204" pitchFamily="34" charset="0"/>
              <a:buChar char="•"/>
            </a:pPr>
            <a:r>
              <a:rPr lang="en-US" sz="1200" dirty="0"/>
              <a:t>correctly specifies critical elements of the skill or idea </a:t>
            </a:r>
          </a:p>
          <a:p>
            <a:pPr marL="285750" indent="-285750">
              <a:buFont typeface="Arial" panose="020B0604020202020204" pitchFamily="34" charset="0"/>
              <a:buChar char="•"/>
            </a:pPr>
            <a:r>
              <a:rPr lang="en-US" sz="1200" dirty="0"/>
              <a:t>does not include incorrect facts, an imprecise procedure, misspellings, or incorrect grammar</a:t>
            </a:r>
          </a:p>
          <a:p>
            <a:r>
              <a:rPr lang="en-US" sz="1200" b="1" dirty="0"/>
              <a:t>Complete explanation:</a:t>
            </a:r>
          </a:p>
          <a:p>
            <a:pPr marL="285750" indent="-285750">
              <a:buFont typeface="Arial" panose="020B0604020202020204" pitchFamily="34" charset="0"/>
              <a:buChar char="•"/>
            </a:pPr>
            <a:r>
              <a:rPr lang="en-US" sz="1200" dirty="0"/>
              <a:t>includes all critical elements of the skill or idea</a:t>
            </a:r>
          </a:p>
          <a:p>
            <a:pPr marL="285750" indent="-285750">
              <a:buFont typeface="Arial" panose="020B0604020202020204" pitchFamily="34" charset="0"/>
              <a:buChar char="•"/>
            </a:pPr>
            <a:r>
              <a:rPr lang="en-US" sz="1200" dirty="0"/>
              <a:t>matches the learning outcome exactly</a:t>
            </a:r>
          </a:p>
          <a:p>
            <a:pPr marL="285750" indent="-285750">
              <a:buFont typeface="Arial" panose="020B0604020202020204" pitchFamily="34" charset="0"/>
              <a:buChar char="•"/>
            </a:pPr>
            <a:r>
              <a:rPr lang="en-US" sz="1200" dirty="0"/>
              <a:t>does not leave students to intuit parts of skill or idea</a:t>
            </a:r>
          </a:p>
        </p:txBody>
      </p:sp>
      <p:sp>
        <p:nvSpPr>
          <p:cNvPr id="10" name="Rectangle 9">
            <a:extLst>
              <a:ext uri="{FF2B5EF4-FFF2-40B4-BE49-F238E27FC236}">
                <a16:creationId xmlns:a16="http://schemas.microsoft.com/office/drawing/2014/main" id="{DF5792CD-FC0F-469E-B906-B65D84E4B67E}"/>
              </a:ext>
            </a:extLst>
          </p:cNvPr>
          <p:cNvSpPr/>
          <p:nvPr/>
        </p:nvSpPr>
        <p:spPr>
          <a:xfrm>
            <a:off x="625641" y="4544321"/>
            <a:ext cx="4147081" cy="830997"/>
          </a:xfrm>
          <a:prstGeom prst="rect">
            <a:avLst/>
          </a:prstGeom>
          <a:noFill/>
          <a:ln>
            <a:noFill/>
          </a:ln>
        </p:spPr>
        <p:txBody>
          <a:bodyPr wrap="square">
            <a:spAutoFit/>
          </a:bodyPr>
          <a:lstStyle/>
          <a:p>
            <a:r>
              <a:rPr lang="en-US" sz="1600" dirty="0"/>
              <a:t>Here’s another way of explaining the vowel-consonant-E pattern. Examine the checklist and decide if it meets each criterion.</a:t>
            </a:r>
          </a:p>
        </p:txBody>
      </p:sp>
      <p:sp>
        <p:nvSpPr>
          <p:cNvPr id="7" name="Rectangle 6">
            <a:extLst>
              <a:ext uri="{FF2B5EF4-FFF2-40B4-BE49-F238E27FC236}">
                <a16:creationId xmlns:a16="http://schemas.microsoft.com/office/drawing/2014/main" id="{F83BA311-30C3-4E30-9BF6-791F387B9010}"/>
              </a:ext>
            </a:extLst>
          </p:cNvPr>
          <p:cNvSpPr/>
          <p:nvPr/>
        </p:nvSpPr>
        <p:spPr>
          <a:xfrm>
            <a:off x="353682" y="6301615"/>
            <a:ext cx="4303045" cy="430887"/>
          </a:xfrm>
          <a:prstGeom prst="rect">
            <a:avLst/>
          </a:prstGeom>
        </p:spPr>
        <p:txBody>
          <a:bodyPr wrap="square">
            <a:spAutoFit/>
          </a:bodyPr>
          <a:lstStyle/>
          <a:p>
            <a:r>
              <a:rPr lang="en-US" sz="1100" dirty="0"/>
              <a:t>Information from </a:t>
            </a:r>
            <a:r>
              <a:rPr lang="en-US" sz="1100" i="1" dirty="0"/>
              <a:t>Make, Take, &amp; Teach</a:t>
            </a:r>
            <a:endParaRPr lang="en-US" sz="1100" dirty="0"/>
          </a:p>
          <a:p>
            <a:r>
              <a:rPr lang="en-US" sz="1100" dirty="0"/>
              <a:t>http://blog.maketaketeach.com/activities-for-teaching-the-magic-e-rule/</a:t>
            </a:r>
          </a:p>
        </p:txBody>
      </p:sp>
    </p:spTree>
    <p:extLst>
      <p:ext uri="{BB962C8B-B14F-4D97-AF65-F5344CB8AC3E}">
        <p14:creationId xmlns:p14="http://schemas.microsoft.com/office/powerpoint/2010/main" val="14976613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1E7827-B628-4247-80F8-7D53EB1C68EA}"/>
              </a:ext>
            </a:extLst>
          </p:cNvPr>
          <p:cNvSpPr>
            <a:spLocks noGrp="1"/>
          </p:cNvSpPr>
          <p:nvPr>
            <p:ph type="title"/>
          </p:nvPr>
        </p:nvSpPr>
        <p:spPr/>
        <p:txBody>
          <a:bodyPr/>
          <a:lstStyle/>
          <a:p>
            <a:r>
              <a:rPr lang="en-US" dirty="0"/>
              <a:t>Activity 5.16</a:t>
            </a:r>
            <a:br>
              <a:rPr lang="en-US" dirty="0"/>
            </a:br>
            <a:r>
              <a:rPr lang="en-US" i="1" dirty="0"/>
              <a:t>Review</a:t>
            </a:r>
          </a:p>
        </p:txBody>
      </p:sp>
      <p:sp>
        <p:nvSpPr>
          <p:cNvPr id="5" name="Text Placeholder 4">
            <a:extLst>
              <a:ext uri="{FF2B5EF4-FFF2-40B4-BE49-F238E27FC236}">
                <a16:creationId xmlns:a16="http://schemas.microsoft.com/office/drawing/2014/main" id="{E64C0315-5A73-47DA-A423-8026DCB574CE}"/>
              </a:ext>
            </a:extLst>
          </p:cNvPr>
          <p:cNvSpPr>
            <a:spLocks noGrp="1"/>
          </p:cNvSpPr>
          <p:nvPr>
            <p:ph type="body" sz="quarter" idx="13"/>
          </p:nvPr>
        </p:nvSpPr>
        <p:spPr>
          <a:xfrm>
            <a:off x="4989906" y="3287799"/>
            <a:ext cx="3873949" cy="2826182"/>
          </a:xfrm>
          <a:noFill/>
          <a:ln>
            <a:noFill/>
          </a:ln>
        </p:spPr>
        <p:txBody>
          <a:bodyPr>
            <a:normAutofit/>
          </a:bodyPr>
          <a:lstStyle/>
          <a:p>
            <a:r>
              <a:rPr lang="en-US" sz="1800" dirty="0">
                <a:latin typeface="+mn-lt"/>
              </a:rPr>
              <a:t>Accurate?</a:t>
            </a:r>
          </a:p>
          <a:p>
            <a:pPr lvl="1"/>
            <a:r>
              <a:rPr lang="en-US" sz="1600" dirty="0">
                <a:latin typeface="+mn-lt"/>
              </a:rPr>
              <a:t>Mostly correct. Is it supposed to help with </a:t>
            </a:r>
            <a:r>
              <a:rPr lang="en-US" sz="1600" i="1" dirty="0" err="1">
                <a:latin typeface="+mn-lt"/>
              </a:rPr>
              <a:t>ie</a:t>
            </a:r>
            <a:r>
              <a:rPr lang="en-US" sz="1600" i="1" dirty="0">
                <a:latin typeface="+mn-lt"/>
              </a:rPr>
              <a:t> </a:t>
            </a:r>
            <a:r>
              <a:rPr lang="en-US" sz="1600" dirty="0">
                <a:latin typeface="+mn-lt"/>
              </a:rPr>
              <a:t>as well? It sort of does.</a:t>
            </a:r>
          </a:p>
          <a:p>
            <a:pPr lvl="1"/>
            <a:r>
              <a:rPr lang="en-US" sz="1600" dirty="0">
                <a:latin typeface="+mn-lt"/>
              </a:rPr>
              <a:t>No apparent ones</a:t>
            </a:r>
          </a:p>
          <a:p>
            <a:r>
              <a:rPr lang="en-US" sz="1800" dirty="0">
                <a:latin typeface="+mn-lt"/>
              </a:rPr>
              <a:t>Complete?</a:t>
            </a:r>
          </a:p>
          <a:p>
            <a:pPr lvl="1"/>
            <a:r>
              <a:rPr lang="en-US" sz="1600" dirty="0">
                <a:latin typeface="+mn-lt"/>
              </a:rPr>
              <a:t>Is it necessary to add “usually”? </a:t>
            </a:r>
          </a:p>
          <a:p>
            <a:pPr lvl="1"/>
            <a:r>
              <a:rPr lang="en-US" sz="1600" dirty="0">
                <a:latin typeface="+mn-lt"/>
              </a:rPr>
              <a:t>Matches the first part (second is a natural extension)</a:t>
            </a:r>
          </a:p>
          <a:p>
            <a:pPr lvl="1"/>
            <a:r>
              <a:rPr lang="en-US" sz="1600" dirty="0">
                <a:latin typeface="+mn-lt"/>
              </a:rPr>
              <a:t>Nothing intuited</a:t>
            </a:r>
          </a:p>
        </p:txBody>
      </p:sp>
      <p:sp>
        <p:nvSpPr>
          <p:cNvPr id="6" name="Flowchart: Document 5">
            <a:extLst>
              <a:ext uri="{FF2B5EF4-FFF2-40B4-BE49-F238E27FC236}">
                <a16:creationId xmlns:a16="http://schemas.microsoft.com/office/drawing/2014/main" id="{9A587A29-E7DD-470C-BDF8-0BBB01000745}"/>
              </a:ext>
            </a:extLst>
          </p:cNvPr>
          <p:cNvSpPr/>
          <p:nvPr/>
        </p:nvSpPr>
        <p:spPr>
          <a:xfrm>
            <a:off x="625641" y="1561172"/>
            <a:ext cx="4147081" cy="2826182"/>
          </a:xfrm>
          <a:prstGeom prst="flowChartDocument">
            <a:avLst/>
          </a:prstGeom>
          <a:solidFill>
            <a:schemeClr val="accent5">
              <a:lumMod val="5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Objective: </a:t>
            </a:r>
            <a:r>
              <a:rPr lang="en-US" dirty="0"/>
              <a:t>Student will identify that the vowel-consonant-E pattern makes the long sound and use the pattern to read words.</a:t>
            </a:r>
          </a:p>
          <a:p>
            <a:endParaRPr lang="en-US" b="1" dirty="0"/>
          </a:p>
          <a:p>
            <a:r>
              <a:rPr lang="en-US" dirty="0"/>
              <a:t>An </a:t>
            </a:r>
            <a:r>
              <a:rPr lang="en-US" i="1" dirty="0"/>
              <a:t>E</a:t>
            </a:r>
            <a:r>
              <a:rPr lang="en-US" dirty="0"/>
              <a:t> close behind another vowel (with no more than one letter in between) usually makes the first vowel say its name, and the </a:t>
            </a:r>
            <a:r>
              <a:rPr lang="en-US" i="1" dirty="0"/>
              <a:t>E</a:t>
            </a:r>
            <a:r>
              <a:rPr lang="en-US" dirty="0"/>
              <a:t> is usually silent. </a:t>
            </a:r>
          </a:p>
        </p:txBody>
      </p:sp>
      <p:sp>
        <p:nvSpPr>
          <p:cNvPr id="8" name="Rectangle 7">
            <a:extLst>
              <a:ext uri="{FF2B5EF4-FFF2-40B4-BE49-F238E27FC236}">
                <a16:creationId xmlns:a16="http://schemas.microsoft.com/office/drawing/2014/main" id="{87C4EA03-0DEB-422E-949B-0DFB8F6A1C40}"/>
              </a:ext>
            </a:extLst>
          </p:cNvPr>
          <p:cNvSpPr/>
          <p:nvPr/>
        </p:nvSpPr>
        <p:spPr>
          <a:xfrm>
            <a:off x="4989907" y="1561172"/>
            <a:ext cx="3873949" cy="1569660"/>
          </a:xfrm>
          <a:prstGeom prst="rect">
            <a:avLst/>
          </a:prstGeom>
          <a:solidFill>
            <a:schemeClr val="accent6">
              <a:lumMod val="75000"/>
            </a:schemeClr>
          </a:solidFill>
          <a:ln>
            <a:solidFill>
              <a:schemeClr val="accent6">
                <a:lumMod val="60000"/>
                <a:lumOff val="40000"/>
              </a:schemeClr>
            </a:solidFill>
          </a:ln>
        </p:spPr>
        <p:txBody>
          <a:bodyPr wrap="square">
            <a:spAutoFit/>
          </a:bodyPr>
          <a:lstStyle/>
          <a:p>
            <a:r>
              <a:rPr lang="en-US" sz="1200" b="1" dirty="0"/>
              <a:t>Accurate explanation:</a:t>
            </a:r>
          </a:p>
          <a:p>
            <a:pPr marL="285750" indent="-285750">
              <a:buFont typeface="Arial" panose="020B0604020202020204" pitchFamily="34" charset="0"/>
              <a:buChar char="•"/>
            </a:pPr>
            <a:r>
              <a:rPr lang="en-US" sz="1200" dirty="0"/>
              <a:t>correctly specifies critical elements of the skill or idea </a:t>
            </a:r>
          </a:p>
          <a:p>
            <a:pPr marL="285750" indent="-285750">
              <a:buFont typeface="Arial" panose="020B0604020202020204" pitchFamily="34" charset="0"/>
              <a:buChar char="•"/>
            </a:pPr>
            <a:r>
              <a:rPr lang="en-US" sz="1200" dirty="0"/>
              <a:t>does not include incorrect facts, an imprecise procedure, misspellings, or incorrect grammar</a:t>
            </a:r>
          </a:p>
          <a:p>
            <a:r>
              <a:rPr lang="en-US" sz="1200" b="1" dirty="0"/>
              <a:t>Complete explanation:</a:t>
            </a:r>
          </a:p>
          <a:p>
            <a:pPr marL="285750" indent="-285750">
              <a:buFont typeface="Arial" panose="020B0604020202020204" pitchFamily="34" charset="0"/>
              <a:buChar char="•"/>
            </a:pPr>
            <a:r>
              <a:rPr lang="en-US" sz="1200" dirty="0"/>
              <a:t>includes all critical elements of the skill or idea</a:t>
            </a:r>
          </a:p>
          <a:p>
            <a:pPr marL="285750" indent="-285750">
              <a:buFont typeface="Arial" panose="020B0604020202020204" pitchFamily="34" charset="0"/>
              <a:buChar char="•"/>
            </a:pPr>
            <a:r>
              <a:rPr lang="en-US" sz="1200" dirty="0"/>
              <a:t>matches the learning outcome exactly</a:t>
            </a:r>
          </a:p>
          <a:p>
            <a:pPr marL="285750" indent="-285750">
              <a:buFont typeface="Arial" panose="020B0604020202020204" pitchFamily="34" charset="0"/>
              <a:buChar char="•"/>
            </a:pPr>
            <a:r>
              <a:rPr lang="en-US" sz="1200" dirty="0"/>
              <a:t>does not leave students to intuit parts of skill or idea</a:t>
            </a:r>
          </a:p>
        </p:txBody>
      </p:sp>
      <p:sp>
        <p:nvSpPr>
          <p:cNvPr id="7" name="Rectangle 6">
            <a:extLst>
              <a:ext uri="{FF2B5EF4-FFF2-40B4-BE49-F238E27FC236}">
                <a16:creationId xmlns:a16="http://schemas.microsoft.com/office/drawing/2014/main" id="{F83BA311-30C3-4E30-9BF6-791F387B9010}"/>
              </a:ext>
            </a:extLst>
          </p:cNvPr>
          <p:cNvSpPr/>
          <p:nvPr/>
        </p:nvSpPr>
        <p:spPr>
          <a:xfrm>
            <a:off x="353682" y="6241230"/>
            <a:ext cx="4303045" cy="430887"/>
          </a:xfrm>
          <a:prstGeom prst="rect">
            <a:avLst/>
          </a:prstGeom>
        </p:spPr>
        <p:txBody>
          <a:bodyPr wrap="square">
            <a:spAutoFit/>
          </a:bodyPr>
          <a:lstStyle/>
          <a:p>
            <a:r>
              <a:rPr lang="en-US" sz="1100" dirty="0"/>
              <a:t>Information from </a:t>
            </a:r>
            <a:r>
              <a:rPr lang="en-US" sz="1100" i="1" dirty="0"/>
              <a:t>Make, Take, &amp; Teach</a:t>
            </a:r>
            <a:endParaRPr lang="en-US" sz="1100" dirty="0"/>
          </a:p>
          <a:p>
            <a:r>
              <a:rPr lang="en-US" sz="1100" dirty="0"/>
              <a:t>http://blog.maketaketeach.com/activities-for-teaching-the-magic-e-rule/</a:t>
            </a:r>
          </a:p>
        </p:txBody>
      </p:sp>
    </p:spTree>
    <p:extLst>
      <p:ext uri="{BB962C8B-B14F-4D97-AF65-F5344CB8AC3E}">
        <p14:creationId xmlns:p14="http://schemas.microsoft.com/office/powerpoint/2010/main" val="244769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The explanation is designed so it is </a:t>
            </a:r>
          </a:p>
          <a:p>
            <a:pPr lvl="1"/>
            <a:r>
              <a:rPr lang="en-US" dirty="0"/>
              <a:t>correct</a:t>
            </a:r>
          </a:p>
          <a:p>
            <a:pPr lvl="2"/>
            <a:r>
              <a:rPr lang="en-US" dirty="0"/>
              <a:t>accurate</a:t>
            </a:r>
          </a:p>
          <a:p>
            <a:pPr lvl="2"/>
            <a:r>
              <a:rPr lang="en-US" dirty="0"/>
              <a:t>complete</a:t>
            </a:r>
          </a:p>
          <a:p>
            <a:pPr lvl="1"/>
            <a:r>
              <a:rPr lang="en-US" b="1" dirty="0">
                <a:solidFill>
                  <a:schemeClr val="accent5">
                    <a:lumMod val="75000"/>
                  </a:schemeClr>
                </a:solidFill>
              </a:rPr>
              <a:t>clear</a:t>
            </a:r>
          </a:p>
          <a:p>
            <a:pPr lvl="2"/>
            <a:r>
              <a:rPr lang="en-US" b="1" dirty="0">
                <a:solidFill>
                  <a:schemeClr val="accent5">
                    <a:lumMod val="75000"/>
                  </a:schemeClr>
                </a:solidFill>
              </a:rPr>
              <a:t>is immediately comprehensible</a:t>
            </a:r>
            <a:endParaRPr lang="en-US" sz="1400" b="1" dirty="0">
              <a:solidFill>
                <a:schemeClr val="accent5">
                  <a:lumMod val="75000"/>
                </a:schemeClr>
              </a:solidFill>
            </a:endParaRPr>
          </a:p>
          <a:p>
            <a:pPr lvl="2"/>
            <a:r>
              <a:rPr lang="en-US" b="1" dirty="0">
                <a:solidFill>
                  <a:schemeClr val="accent5">
                    <a:lumMod val="75000"/>
                  </a:schemeClr>
                </a:solidFill>
              </a:rPr>
              <a:t>has the simplest possible student- and discipline-appropriate vocabulary and syntax</a:t>
            </a:r>
            <a:endParaRPr lang="en-US" sz="1400" b="1" dirty="0">
              <a:solidFill>
                <a:schemeClr val="accent5">
                  <a:lumMod val="75000"/>
                </a:schemeClr>
              </a:solidFill>
            </a:endParaRPr>
          </a:p>
          <a:p>
            <a:pPr lvl="2"/>
            <a:r>
              <a:rPr lang="en-US" b="1" dirty="0">
                <a:solidFill>
                  <a:schemeClr val="accent5">
                    <a:lumMod val="75000"/>
                  </a:schemeClr>
                </a:solidFill>
              </a:rPr>
              <a:t>is not awkward-sounding</a:t>
            </a:r>
            <a:endParaRPr lang="en-US" sz="1400" b="1" dirty="0">
              <a:solidFill>
                <a:schemeClr val="accent5">
                  <a:lumMod val="75000"/>
                </a:schemeClr>
              </a:solidFill>
            </a:endParaRPr>
          </a:p>
          <a:p>
            <a:pPr lvl="1"/>
            <a:r>
              <a:rPr lang="en-US" dirty="0"/>
              <a:t>concise</a:t>
            </a:r>
          </a:p>
          <a:p>
            <a:pPr lvl="1"/>
            <a:endParaRPr lang="en-US" dirty="0"/>
          </a:p>
        </p:txBody>
      </p:sp>
      <p:sp>
        <p:nvSpPr>
          <p:cNvPr id="3" name="Title 2"/>
          <p:cNvSpPr>
            <a:spLocks noGrp="1"/>
          </p:cNvSpPr>
          <p:nvPr>
            <p:ph type="title"/>
          </p:nvPr>
        </p:nvSpPr>
        <p:spPr/>
        <p:txBody>
          <a:bodyPr>
            <a:normAutofit fontScale="90000"/>
          </a:bodyPr>
          <a:lstStyle/>
          <a:p>
            <a:r>
              <a:rPr lang="en-US" dirty="0"/>
              <a:t>Checklist: Modeling</a:t>
            </a:r>
            <a:br>
              <a:rPr lang="en-US" dirty="0"/>
            </a:br>
            <a:r>
              <a:rPr lang="en-US" dirty="0">
                <a:solidFill>
                  <a:schemeClr val="accent5">
                    <a:lumMod val="75000"/>
                  </a:schemeClr>
                </a:solidFill>
              </a:rPr>
              <a:t>Give clear explanations—clear</a:t>
            </a:r>
            <a:endParaRPr lang="en-US" dirty="0"/>
          </a:p>
        </p:txBody>
      </p:sp>
    </p:spTree>
    <p:extLst>
      <p:ext uri="{BB962C8B-B14F-4D97-AF65-F5344CB8AC3E}">
        <p14:creationId xmlns:p14="http://schemas.microsoft.com/office/powerpoint/2010/main" val="12819625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Comprehensible</a:t>
            </a:r>
          </a:p>
          <a:p>
            <a:pPr lvl="1"/>
            <a:r>
              <a:rPr lang="en-US" dirty="0"/>
              <a:t>As concrete as possible (imageable vocabulary)</a:t>
            </a:r>
          </a:p>
          <a:p>
            <a:pPr lvl="1"/>
            <a:r>
              <a:rPr lang="en-US" dirty="0"/>
              <a:t>As focused as possible (no extraneous information)</a:t>
            </a:r>
          </a:p>
          <a:p>
            <a:pPr lvl="1"/>
            <a:r>
              <a:rPr lang="en-US" dirty="0"/>
              <a:t>easy to follow</a:t>
            </a:r>
          </a:p>
        </p:txBody>
      </p:sp>
      <p:sp>
        <p:nvSpPr>
          <p:cNvPr id="4" name="Title 3"/>
          <p:cNvSpPr>
            <a:spLocks noGrp="1"/>
          </p:cNvSpPr>
          <p:nvPr>
            <p:ph type="title"/>
          </p:nvPr>
        </p:nvSpPr>
        <p:spPr/>
        <p:txBody>
          <a:bodyPr>
            <a:normAutofit/>
          </a:bodyPr>
          <a:lstStyle/>
          <a:p>
            <a:r>
              <a:rPr lang="en-US" dirty="0"/>
              <a:t>Clear: Immediately comprehensible</a:t>
            </a:r>
          </a:p>
        </p:txBody>
      </p:sp>
      <p:sp>
        <p:nvSpPr>
          <p:cNvPr id="6" name="Oval Callout 5"/>
          <p:cNvSpPr/>
          <p:nvPr/>
        </p:nvSpPr>
        <p:spPr>
          <a:xfrm>
            <a:off x="6169704" y="3695703"/>
            <a:ext cx="2542384" cy="1599991"/>
          </a:xfrm>
          <a:prstGeom prst="wedgeEllipseCallout">
            <a:avLst>
              <a:gd name="adj1" fmla="val 55649"/>
              <a:gd name="adj2" fmla="val -8478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Light things are easy to pick up. Heavy things are hard to pick up.</a:t>
            </a:r>
          </a:p>
        </p:txBody>
      </p:sp>
      <p:sp>
        <p:nvSpPr>
          <p:cNvPr id="7" name="Oval Callout 6"/>
          <p:cNvSpPr/>
          <p:nvPr/>
        </p:nvSpPr>
        <p:spPr>
          <a:xfrm>
            <a:off x="4124759" y="4328987"/>
            <a:ext cx="2250142" cy="1629987"/>
          </a:xfrm>
          <a:prstGeom prst="wedgeEllipseCallout">
            <a:avLst>
              <a:gd name="adj1" fmla="val 123679"/>
              <a:gd name="adj2" fmla="val 2356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Rhyming words sound the same at the end.</a:t>
            </a:r>
          </a:p>
        </p:txBody>
      </p:sp>
      <p:pic>
        <p:nvPicPr>
          <p:cNvPr id="9" name="Picture 8" descr="woman presenting on addition"/>
          <p:cNvPicPr>
            <a:picLocks noChangeAspect="1"/>
          </p:cNvPicPr>
          <p:nvPr/>
        </p:nvPicPr>
        <p:blipFill>
          <a:blip r:embed="rId2"/>
          <a:stretch>
            <a:fillRect/>
          </a:stretch>
        </p:blipFill>
        <p:spPr>
          <a:xfrm>
            <a:off x="887506" y="3648139"/>
            <a:ext cx="1776903" cy="1789358"/>
          </a:xfrm>
          <a:prstGeom prst="rect">
            <a:avLst/>
          </a:prstGeom>
        </p:spPr>
      </p:pic>
      <p:sp>
        <p:nvSpPr>
          <p:cNvPr id="8" name="Oval Callout 7"/>
          <p:cNvSpPr/>
          <p:nvPr/>
        </p:nvSpPr>
        <p:spPr>
          <a:xfrm>
            <a:off x="2742203" y="3830611"/>
            <a:ext cx="1695326" cy="1452489"/>
          </a:xfrm>
          <a:prstGeom prst="wedgeEllipseCallout">
            <a:avLst>
              <a:gd name="adj1" fmla="val -117513"/>
              <a:gd name="adj2" fmla="val -934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going to regroup 1 ten for 10 ones.</a:t>
            </a:r>
          </a:p>
        </p:txBody>
      </p:sp>
      <p:sp>
        <p:nvSpPr>
          <p:cNvPr id="10" name="TextBox 9"/>
          <p:cNvSpPr txBox="1"/>
          <p:nvPr/>
        </p:nvSpPr>
        <p:spPr>
          <a:xfrm>
            <a:off x="2474258" y="3140698"/>
            <a:ext cx="4495254" cy="369332"/>
          </a:xfrm>
          <a:prstGeom prst="rect">
            <a:avLst/>
          </a:prstGeom>
          <a:solidFill>
            <a:schemeClr val="accent2">
              <a:lumMod val="75000"/>
            </a:schemeClr>
          </a:solidFill>
          <a:ln>
            <a:solidFill>
              <a:schemeClr val="accent2">
                <a:lumMod val="60000"/>
                <a:lumOff val="40000"/>
              </a:schemeClr>
            </a:solidFill>
          </a:ln>
        </p:spPr>
        <p:txBody>
          <a:bodyPr wrap="square" rtlCol="0">
            <a:spAutoFit/>
          </a:bodyPr>
          <a:lstStyle/>
          <a:p>
            <a:pPr algn="ctr"/>
            <a:r>
              <a:rPr lang="en-US" dirty="0"/>
              <a:t>concrete?		focused?      easy to follow?</a:t>
            </a:r>
          </a:p>
        </p:txBody>
      </p:sp>
    </p:spTree>
    <p:extLst>
      <p:ext uri="{BB962C8B-B14F-4D97-AF65-F5344CB8AC3E}">
        <p14:creationId xmlns:p14="http://schemas.microsoft.com/office/powerpoint/2010/main" val="293136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Comprehensible</a:t>
            </a:r>
          </a:p>
          <a:p>
            <a:pPr lvl="1"/>
            <a:r>
              <a:rPr lang="en-US" dirty="0"/>
              <a:t>As concrete as possible (using imageable vocabulary)</a:t>
            </a:r>
          </a:p>
          <a:p>
            <a:pPr lvl="1"/>
            <a:r>
              <a:rPr lang="en-US" dirty="0"/>
              <a:t>As focused as possible (without extraneous information)</a:t>
            </a:r>
          </a:p>
          <a:p>
            <a:pPr lvl="1"/>
            <a:r>
              <a:rPr lang="en-US" dirty="0"/>
              <a:t>easy to follow</a:t>
            </a:r>
          </a:p>
          <a:p>
            <a:pPr lvl="1"/>
            <a:endParaRPr lang="en-US" dirty="0"/>
          </a:p>
          <a:p>
            <a:endParaRPr lang="en-US" dirty="0"/>
          </a:p>
        </p:txBody>
      </p:sp>
      <p:sp>
        <p:nvSpPr>
          <p:cNvPr id="3" name="Title 2"/>
          <p:cNvSpPr>
            <a:spLocks noGrp="1"/>
          </p:cNvSpPr>
          <p:nvPr>
            <p:ph type="title"/>
          </p:nvPr>
        </p:nvSpPr>
        <p:spPr/>
        <p:txBody>
          <a:bodyPr>
            <a:normAutofit/>
          </a:bodyPr>
          <a:lstStyle/>
          <a:p>
            <a:r>
              <a:rPr lang="en-US" dirty="0"/>
              <a:t>Clear: Immediately comprehensible</a:t>
            </a:r>
          </a:p>
        </p:txBody>
      </p:sp>
      <p:sp>
        <p:nvSpPr>
          <p:cNvPr id="4" name="Text Placeholder 4">
            <a:extLst>
              <a:ext uri="{C183D7F6-B498-43B3-948B-1728B52AA6E4}">
                <adec:decorative xmlns:adec="http://schemas.microsoft.com/office/drawing/2017/decorative" val="1"/>
              </a:ext>
            </a:extLst>
          </p:cNvPr>
          <p:cNvSpPr txBox="1">
            <a:spLocks/>
          </p:cNvSpPr>
          <p:nvPr/>
        </p:nvSpPr>
        <p:spPr>
          <a:xfrm>
            <a:off x="575733" y="1562306"/>
            <a:ext cx="8204754" cy="4469673"/>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TextBox 4"/>
          <p:cNvSpPr txBox="1"/>
          <p:nvPr/>
        </p:nvSpPr>
        <p:spPr>
          <a:xfrm>
            <a:off x="2081464" y="3127475"/>
            <a:ext cx="4824662" cy="369332"/>
          </a:xfrm>
          <a:prstGeom prst="rect">
            <a:avLst/>
          </a:prstGeom>
          <a:solidFill>
            <a:schemeClr val="accent2">
              <a:lumMod val="75000"/>
            </a:schemeClr>
          </a:solidFill>
          <a:ln>
            <a:solidFill>
              <a:schemeClr val="accent2">
                <a:lumMod val="60000"/>
                <a:lumOff val="40000"/>
              </a:schemeClr>
            </a:solidFill>
          </a:ln>
        </p:spPr>
        <p:txBody>
          <a:bodyPr wrap="square" rtlCol="0">
            <a:spAutoFit/>
          </a:bodyPr>
          <a:lstStyle/>
          <a:p>
            <a:pPr algn="ctr"/>
            <a:r>
              <a:rPr lang="en-US" dirty="0"/>
              <a:t>concrete?		focused?		easy to follow?	</a:t>
            </a:r>
          </a:p>
        </p:txBody>
      </p:sp>
      <p:sp>
        <p:nvSpPr>
          <p:cNvPr id="12" name="Flowchart: Document 11"/>
          <p:cNvSpPr/>
          <p:nvPr/>
        </p:nvSpPr>
        <p:spPr>
          <a:xfrm>
            <a:off x="783932" y="3975387"/>
            <a:ext cx="2387659" cy="1481804"/>
          </a:xfrm>
          <a:prstGeom prst="flowChartDocumen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can rewrite fractions when the number of parts in each whole are the same.</a:t>
            </a:r>
          </a:p>
        </p:txBody>
      </p:sp>
      <mc:AlternateContent xmlns:mc="http://schemas.openxmlformats.org/markup-compatibility/2006" xmlns:a14="http://schemas.microsoft.com/office/drawing/2010/main">
        <mc:Choice Requires="a14">
          <p:sp>
            <p:nvSpPr>
              <p:cNvPr id="13" name="TextBox 12"/>
              <p:cNvSpPr txBox="1"/>
              <p:nvPr/>
            </p:nvSpPr>
            <p:spPr>
              <a:xfrm>
                <a:off x="3306369" y="4325182"/>
                <a:ext cx="596317"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4</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3306369" y="4325182"/>
                <a:ext cx="596317" cy="518604"/>
              </a:xfrm>
              <a:prstGeom prst="rect">
                <a:avLst/>
              </a:prstGeom>
              <a:blipFill>
                <a:blip r:embed="rId2"/>
                <a:stretch>
                  <a:fillRect/>
                </a:stretch>
              </a:blipFill>
            </p:spPr>
            <p:txBody>
              <a:bodyPr/>
              <a:lstStyle/>
              <a:p>
                <a:r>
                  <a:rPr lang="en-US">
                    <a:noFill/>
                  </a:rPr>
                  <a:t> </a:t>
                </a:r>
              </a:p>
            </p:txBody>
          </p:sp>
        </mc:Fallback>
      </mc:AlternateContent>
      <p:sp>
        <p:nvSpPr>
          <p:cNvPr id="15" name="Oval Callout 9">
            <a:extLst>
              <a:ext uri="{FF2B5EF4-FFF2-40B4-BE49-F238E27FC236}">
                <a16:creationId xmlns:a16="http://schemas.microsoft.com/office/drawing/2014/main" id="{C197E59C-908B-4E96-BA54-85E81CE1E3AD}"/>
              </a:ext>
            </a:extLst>
          </p:cNvPr>
          <p:cNvSpPr/>
          <p:nvPr/>
        </p:nvSpPr>
        <p:spPr>
          <a:xfrm>
            <a:off x="4761571" y="3699128"/>
            <a:ext cx="3598498" cy="1362848"/>
          </a:xfrm>
          <a:prstGeom prst="wedgeEllipseCallout">
            <a:avLst>
              <a:gd name="adj1" fmla="val 47565"/>
              <a:gd name="adj2" fmla="val -7269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t>Data is another word for information we collect about something.</a:t>
            </a:r>
          </a:p>
        </p:txBody>
      </p:sp>
      <p:sp>
        <p:nvSpPr>
          <p:cNvPr id="14" name="TextBox 13">
            <a:extLst>
              <a:ext uri="{FF2B5EF4-FFF2-40B4-BE49-F238E27FC236}">
                <a16:creationId xmlns:a16="http://schemas.microsoft.com/office/drawing/2014/main" id="{5B561754-99D1-4804-A185-29A8DBE750D0}"/>
              </a:ext>
            </a:extLst>
          </p:cNvPr>
          <p:cNvSpPr txBox="1"/>
          <p:nvPr/>
        </p:nvSpPr>
        <p:spPr>
          <a:xfrm>
            <a:off x="696264" y="5451123"/>
            <a:ext cx="3318176" cy="923330"/>
          </a:xfrm>
          <a:prstGeom prst="rect">
            <a:avLst/>
          </a:prstGeom>
          <a:noFill/>
        </p:spPr>
        <p:txBody>
          <a:bodyPr wrap="square" rtlCol="0">
            <a:spAutoFit/>
          </a:bodyPr>
          <a:lstStyle/>
          <a:p>
            <a:r>
              <a:rPr lang="en-US" dirty="0"/>
              <a:t>Vague terms: </a:t>
            </a:r>
            <a:r>
              <a:rPr lang="en-US" i="1" dirty="0"/>
              <a:t>parts, whole, same</a:t>
            </a:r>
            <a:endParaRPr lang="en-US" dirty="0"/>
          </a:p>
          <a:p>
            <a:r>
              <a:rPr lang="en-US" dirty="0"/>
              <a:t>Not easy to follow: “parts in each whole are the same”</a:t>
            </a:r>
          </a:p>
        </p:txBody>
      </p:sp>
      <p:sp>
        <p:nvSpPr>
          <p:cNvPr id="16" name="TextBox 15">
            <a:extLst>
              <a:ext uri="{FF2B5EF4-FFF2-40B4-BE49-F238E27FC236}">
                <a16:creationId xmlns:a16="http://schemas.microsoft.com/office/drawing/2014/main" id="{BF75EE1B-F172-4656-B02B-F11CEE1AEC18}"/>
              </a:ext>
            </a:extLst>
          </p:cNvPr>
          <p:cNvSpPr txBox="1"/>
          <p:nvPr/>
        </p:nvSpPr>
        <p:spPr>
          <a:xfrm>
            <a:off x="702992" y="3654806"/>
            <a:ext cx="1171667" cy="369332"/>
          </a:xfrm>
          <a:prstGeom prst="rect">
            <a:avLst/>
          </a:prstGeom>
          <a:noFill/>
        </p:spPr>
        <p:txBody>
          <a:bodyPr wrap="none" rtlCol="0">
            <a:spAutoFit/>
          </a:bodyPr>
          <a:lstStyle/>
          <a:p>
            <a:r>
              <a:rPr lang="en-US" dirty="0"/>
              <a:t>Procedural</a:t>
            </a:r>
          </a:p>
        </p:txBody>
      </p:sp>
      <p:sp>
        <p:nvSpPr>
          <p:cNvPr id="17" name="TextBox 16">
            <a:extLst>
              <a:ext uri="{FF2B5EF4-FFF2-40B4-BE49-F238E27FC236}">
                <a16:creationId xmlns:a16="http://schemas.microsoft.com/office/drawing/2014/main" id="{F19F2E29-A39D-4522-A21C-851CB76FEAF1}"/>
              </a:ext>
            </a:extLst>
          </p:cNvPr>
          <p:cNvSpPr txBox="1"/>
          <p:nvPr/>
        </p:nvSpPr>
        <p:spPr>
          <a:xfrm>
            <a:off x="7911418" y="3699128"/>
            <a:ext cx="1232582" cy="369332"/>
          </a:xfrm>
          <a:prstGeom prst="rect">
            <a:avLst/>
          </a:prstGeom>
          <a:noFill/>
        </p:spPr>
        <p:txBody>
          <a:bodyPr wrap="none" rtlCol="0">
            <a:spAutoFit/>
          </a:bodyPr>
          <a:lstStyle/>
          <a:p>
            <a:r>
              <a:rPr lang="en-US" dirty="0"/>
              <a:t>Declarative</a:t>
            </a:r>
          </a:p>
        </p:txBody>
      </p:sp>
      <p:sp>
        <p:nvSpPr>
          <p:cNvPr id="18" name="TextBox 17">
            <a:extLst>
              <a:ext uri="{FF2B5EF4-FFF2-40B4-BE49-F238E27FC236}">
                <a16:creationId xmlns:a16="http://schemas.microsoft.com/office/drawing/2014/main" id="{E5939C78-7F30-4E23-B7BD-E7DB93A87590}"/>
              </a:ext>
            </a:extLst>
          </p:cNvPr>
          <p:cNvSpPr txBox="1"/>
          <p:nvPr/>
        </p:nvSpPr>
        <p:spPr>
          <a:xfrm>
            <a:off x="5129562" y="5068082"/>
            <a:ext cx="3318176" cy="646331"/>
          </a:xfrm>
          <a:prstGeom prst="rect">
            <a:avLst/>
          </a:prstGeom>
          <a:noFill/>
        </p:spPr>
        <p:txBody>
          <a:bodyPr wrap="square" rtlCol="0">
            <a:spAutoFit/>
          </a:bodyPr>
          <a:lstStyle/>
          <a:p>
            <a:r>
              <a:rPr lang="en-US" dirty="0"/>
              <a:t>Vague terms: </a:t>
            </a:r>
            <a:r>
              <a:rPr lang="en-US" i="1" dirty="0"/>
              <a:t>about something</a:t>
            </a:r>
          </a:p>
          <a:p>
            <a:r>
              <a:rPr lang="en-US" dirty="0"/>
              <a:t>Not easy to follow: “collect about”</a:t>
            </a:r>
          </a:p>
        </p:txBody>
      </p:sp>
    </p:spTree>
    <p:extLst>
      <p:ext uri="{BB962C8B-B14F-4D97-AF65-F5344CB8AC3E}">
        <p14:creationId xmlns:p14="http://schemas.microsoft.com/office/powerpoint/2010/main" val="172800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p:bldP spid="15" grpId="0" animBg="1"/>
      <p:bldP spid="14" grpId="0"/>
      <p:bldP spid="16" grpId="0"/>
      <p:bldP spid="17" grpId="0"/>
      <p:bldP spid="1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C183D7F6-B498-43B3-948B-1728B52AA6E4}">
                <adec:decorative xmlns:adec="http://schemas.microsoft.com/office/drawing/2017/decorative" val="1"/>
              </a:ext>
            </a:extLst>
          </p:cNvPr>
          <p:cNvSpPr>
            <a:spLocks noGrp="1"/>
          </p:cNvSpPr>
          <p:nvPr>
            <p:ph type="body" sz="quarter" idx="13"/>
          </p:nvPr>
        </p:nvSpPr>
        <p:spPr/>
        <p:txBody>
          <a:bodyPr>
            <a:normAutofit/>
          </a:bodyPr>
          <a:lstStyle/>
          <a:p>
            <a:pPr marL="457200" lvl="1" indent="0">
              <a:lnSpc>
                <a:spcPct val="120000"/>
              </a:lnSpc>
              <a:buNone/>
            </a:pPr>
            <a:endParaRPr lang="en-US" dirty="0"/>
          </a:p>
          <a:p>
            <a:endParaRPr lang="en-US" dirty="0"/>
          </a:p>
          <a:p>
            <a:pPr lvl="1"/>
            <a:endParaRPr lang="en-US" dirty="0"/>
          </a:p>
        </p:txBody>
      </p:sp>
      <p:sp>
        <p:nvSpPr>
          <p:cNvPr id="3" name="Title 2"/>
          <p:cNvSpPr>
            <a:spLocks noGrp="1"/>
          </p:cNvSpPr>
          <p:nvPr>
            <p:ph type="title"/>
          </p:nvPr>
        </p:nvSpPr>
        <p:spPr/>
        <p:txBody>
          <a:bodyPr>
            <a:normAutofit fontScale="90000"/>
          </a:bodyPr>
          <a:lstStyle/>
          <a:p>
            <a:r>
              <a:rPr lang="en-US" dirty="0"/>
              <a:t>Activity 5.17</a:t>
            </a:r>
            <a:br>
              <a:rPr lang="en-US" dirty="0"/>
            </a:br>
            <a:r>
              <a:rPr lang="en-US" i="1" dirty="0"/>
              <a:t>Pause &amp; Process</a:t>
            </a:r>
          </a:p>
        </p:txBody>
      </p:sp>
      <p:sp>
        <p:nvSpPr>
          <p:cNvPr id="4" name="Rectangle 3">
            <a:extLst>
              <a:ext uri="{FF2B5EF4-FFF2-40B4-BE49-F238E27FC236}">
                <a16:creationId xmlns:a16="http://schemas.microsoft.com/office/drawing/2014/main" id="{EE90F775-91B7-40D3-9F9F-1A9608CE0FD2}"/>
              </a:ext>
            </a:extLst>
          </p:cNvPr>
          <p:cNvSpPr/>
          <p:nvPr/>
        </p:nvSpPr>
        <p:spPr>
          <a:xfrm>
            <a:off x="5943600" y="135652"/>
            <a:ext cx="3083259" cy="1384995"/>
          </a:xfrm>
          <a:prstGeom prst="rect">
            <a:avLst/>
          </a:prstGeom>
          <a:solidFill>
            <a:schemeClr val="accent6">
              <a:lumMod val="75000"/>
            </a:schemeClr>
          </a:solidFill>
          <a:ln>
            <a:solidFill>
              <a:schemeClr val="accent6">
                <a:lumMod val="60000"/>
                <a:lumOff val="40000"/>
              </a:schemeClr>
            </a:solidFill>
          </a:ln>
        </p:spPr>
        <p:txBody>
          <a:bodyPr wrap="square">
            <a:spAutoFit/>
          </a:bodyPr>
          <a:lstStyle/>
          <a:p>
            <a:r>
              <a:rPr lang="en-US" sz="1400" dirty="0"/>
              <a:t>Comprehensible</a:t>
            </a:r>
          </a:p>
          <a:p>
            <a:pPr marL="285750" indent="-285750">
              <a:buFont typeface="Arial" panose="020B0604020202020204" pitchFamily="34" charset="0"/>
              <a:buChar char="•"/>
            </a:pPr>
            <a:r>
              <a:rPr lang="en-US" sz="1400" dirty="0"/>
              <a:t>As concrete as possible </a:t>
            </a:r>
          </a:p>
          <a:p>
            <a:r>
              <a:rPr lang="en-US" sz="1400" dirty="0"/>
              <a:t>	(using imageable vocabulary)</a:t>
            </a:r>
          </a:p>
          <a:p>
            <a:pPr marL="285750" indent="-285750">
              <a:buFont typeface="Arial" panose="020B0604020202020204" pitchFamily="34" charset="0"/>
              <a:buChar char="•"/>
            </a:pPr>
            <a:r>
              <a:rPr lang="en-US" sz="1400" dirty="0"/>
              <a:t>As focused as possible</a:t>
            </a:r>
          </a:p>
          <a:p>
            <a:r>
              <a:rPr lang="en-US" sz="1400" dirty="0"/>
              <a:t>	(without extraneous information)</a:t>
            </a:r>
          </a:p>
          <a:p>
            <a:pPr marL="285750" indent="-285750">
              <a:buFont typeface="Arial" panose="020B0604020202020204" pitchFamily="34" charset="0"/>
              <a:buChar char="•"/>
            </a:pPr>
            <a:r>
              <a:rPr lang="en-US" sz="1400" dirty="0"/>
              <a:t>easy to follow</a:t>
            </a:r>
          </a:p>
        </p:txBody>
      </p:sp>
      <p:graphicFrame>
        <p:nvGraphicFramePr>
          <p:cNvPr id="5" name="Table 4">
            <a:extLst>
              <a:ext uri="{FF2B5EF4-FFF2-40B4-BE49-F238E27FC236}">
                <a16:creationId xmlns:a16="http://schemas.microsoft.com/office/drawing/2014/main" id="{3D104790-13F2-4BB5-9D4A-AA35720ED161}"/>
              </a:ext>
            </a:extLst>
          </p:cNvPr>
          <p:cNvGraphicFramePr>
            <a:graphicFrameLocks noGrp="1"/>
          </p:cNvGraphicFramePr>
          <p:nvPr>
            <p:extLst/>
          </p:nvPr>
        </p:nvGraphicFramePr>
        <p:xfrm>
          <a:off x="575733" y="1709352"/>
          <a:ext cx="7992534" cy="4297680"/>
        </p:xfrm>
        <a:graphic>
          <a:graphicData uri="http://schemas.openxmlformats.org/drawingml/2006/table">
            <a:tbl>
              <a:tblPr firstRow="1" bandRow="1">
                <a:tableStyleId>{7DF18680-E054-41AD-8BC1-D1AEF772440D}</a:tableStyleId>
              </a:tblPr>
              <a:tblGrid>
                <a:gridCol w="5139267">
                  <a:extLst>
                    <a:ext uri="{9D8B030D-6E8A-4147-A177-3AD203B41FA5}">
                      <a16:colId xmlns:a16="http://schemas.microsoft.com/office/drawing/2014/main" val="2087721394"/>
                    </a:ext>
                  </a:extLst>
                </a:gridCol>
                <a:gridCol w="2853267">
                  <a:extLst>
                    <a:ext uri="{9D8B030D-6E8A-4147-A177-3AD203B41FA5}">
                      <a16:colId xmlns:a16="http://schemas.microsoft.com/office/drawing/2014/main" val="352302682"/>
                    </a:ext>
                  </a:extLst>
                </a:gridCol>
              </a:tblGrid>
              <a:tr h="271654">
                <a:tc>
                  <a:txBody>
                    <a:bodyPr/>
                    <a:lstStyle/>
                    <a:p>
                      <a:r>
                        <a:rPr lang="en-US" dirty="0"/>
                        <a:t>Example</a:t>
                      </a:r>
                    </a:p>
                  </a:txBody>
                  <a:tcPr/>
                </a:tc>
                <a:tc>
                  <a:txBody>
                    <a:bodyPr/>
                    <a:lstStyle/>
                    <a:p>
                      <a:r>
                        <a:rPr lang="en-US" dirty="0"/>
                        <a:t>Comprehensible?</a:t>
                      </a:r>
                    </a:p>
                  </a:txBody>
                  <a:tcPr/>
                </a:tc>
                <a:extLst>
                  <a:ext uri="{0D108BD9-81ED-4DB2-BD59-A6C34878D82A}">
                    <a16:rowId xmlns:a16="http://schemas.microsoft.com/office/drawing/2014/main" val="504231792"/>
                  </a:ext>
                </a:extLst>
              </a:tr>
              <a:tr h="4432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Congruence means identical in form or shape, like all the circles around the room, but not necessarily size, like the circles are many different sizes.</a:t>
                      </a:r>
                    </a:p>
                  </a:txBody>
                  <a:tcPr/>
                </a:tc>
                <a:tc>
                  <a:txBody>
                    <a:bodyPr/>
                    <a:lstStyle/>
                    <a:p>
                      <a:endParaRPr lang="en-US" dirty="0"/>
                    </a:p>
                  </a:txBody>
                  <a:tcPr/>
                </a:tc>
                <a:extLst>
                  <a:ext uri="{0D108BD9-81ED-4DB2-BD59-A6C34878D82A}">
                    <a16:rowId xmlns:a16="http://schemas.microsoft.com/office/drawing/2014/main" val="3593221108"/>
                  </a:ext>
                </a:extLst>
              </a:tr>
              <a:tr h="271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When we practice we do something again and again.</a:t>
                      </a:r>
                    </a:p>
                  </a:txBody>
                  <a:tcPr/>
                </a:tc>
                <a:tc>
                  <a:txBody>
                    <a:bodyPr/>
                    <a:lstStyle/>
                    <a:p>
                      <a:endParaRPr lang="en-US"/>
                    </a:p>
                  </a:txBody>
                  <a:tcPr/>
                </a:tc>
                <a:extLst>
                  <a:ext uri="{0D108BD9-81ED-4DB2-BD59-A6C34878D82A}">
                    <a16:rowId xmlns:a16="http://schemas.microsoft.com/office/drawing/2014/main" val="2828525455"/>
                  </a:ext>
                </a:extLst>
              </a:tr>
              <a:tr h="5454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To fill a liquid measuring cup partway, match the line on the side of the cup with the amount you need. Then, slowly pour your liquid into the cup. When the amount of liquid reaches the line, stop pouring.</a:t>
                      </a:r>
                    </a:p>
                  </a:txBody>
                  <a:tcPr/>
                </a:tc>
                <a:tc>
                  <a:txBody>
                    <a:bodyPr/>
                    <a:lstStyle/>
                    <a:p>
                      <a:endParaRPr lang="en-US" dirty="0"/>
                    </a:p>
                  </a:txBody>
                  <a:tcPr/>
                </a:tc>
                <a:extLst>
                  <a:ext uri="{0D108BD9-81ED-4DB2-BD59-A6C34878D82A}">
                    <a16:rowId xmlns:a16="http://schemas.microsoft.com/office/drawing/2014/main" val="2114108268"/>
                  </a:ext>
                </a:extLst>
              </a:tr>
              <a:tr h="5454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Let’s write lowercase d. First, we go between the bottom and middle lines and make a circle. Then, we go to the top and down to the bottom, staying on the right side of the circle.</a:t>
                      </a:r>
                    </a:p>
                  </a:txBody>
                  <a:tcPr/>
                </a:tc>
                <a:tc>
                  <a:txBody>
                    <a:bodyPr/>
                    <a:lstStyle/>
                    <a:p>
                      <a:endParaRPr lang="en-US" dirty="0"/>
                    </a:p>
                  </a:txBody>
                  <a:tcPr/>
                </a:tc>
                <a:extLst>
                  <a:ext uri="{0D108BD9-81ED-4DB2-BD59-A6C34878D82A}">
                    <a16:rowId xmlns:a16="http://schemas.microsoft.com/office/drawing/2014/main" val="1053175666"/>
                  </a:ext>
                </a:extLst>
              </a:tr>
              <a:tr h="12614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Let’s prepare to write a formal email. Start with the email address. You should have this already. Make sure it is spelled correctly. Then, add a subject stating the purpose of the email. Keep it short, maybe 5 to 10 words or maybe a few more.  Start with a formal greeting like “Dear Ms. Harris.” Don’t say “Hey” or “Hi there” because it can send the wrong message.</a:t>
                      </a:r>
                    </a:p>
                  </a:txBody>
                  <a:tcPr/>
                </a:tc>
                <a:tc>
                  <a:txBody>
                    <a:bodyPr/>
                    <a:lstStyle/>
                    <a:p>
                      <a:endParaRPr lang="en-US" dirty="0"/>
                    </a:p>
                  </a:txBody>
                  <a:tcPr/>
                </a:tc>
                <a:extLst>
                  <a:ext uri="{0D108BD9-81ED-4DB2-BD59-A6C34878D82A}">
                    <a16:rowId xmlns:a16="http://schemas.microsoft.com/office/drawing/2014/main" val="1958577097"/>
                  </a:ext>
                </a:extLst>
              </a:tr>
            </a:tbl>
          </a:graphicData>
        </a:graphic>
      </p:graphicFrame>
    </p:spTree>
    <p:extLst>
      <p:ext uri="{BB962C8B-B14F-4D97-AF65-F5344CB8AC3E}">
        <p14:creationId xmlns:p14="http://schemas.microsoft.com/office/powerpoint/2010/main" val="42254274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C183D7F6-B498-43B3-948B-1728B52AA6E4}">
                <adec:decorative xmlns:adec="http://schemas.microsoft.com/office/drawing/2017/decorative" val="1"/>
              </a:ext>
            </a:extLst>
          </p:cNvPr>
          <p:cNvSpPr>
            <a:spLocks noGrp="1"/>
          </p:cNvSpPr>
          <p:nvPr>
            <p:ph type="body" sz="quarter" idx="13"/>
          </p:nvPr>
        </p:nvSpPr>
        <p:spPr/>
        <p:txBody>
          <a:bodyPr>
            <a:normAutofit/>
          </a:bodyPr>
          <a:lstStyle/>
          <a:p>
            <a:pPr marL="457200" lvl="1" indent="0">
              <a:lnSpc>
                <a:spcPct val="120000"/>
              </a:lnSpc>
              <a:buNone/>
            </a:pPr>
            <a:endParaRPr lang="en-US" dirty="0"/>
          </a:p>
          <a:p>
            <a:endParaRPr lang="en-US" dirty="0"/>
          </a:p>
          <a:p>
            <a:pPr lvl="1"/>
            <a:endParaRPr lang="en-US" dirty="0"/>
          </a:p>
        </p:txBody>
      </p:sp>
      <p:sp>
        <p:nvSpPr>
          <p:cNvPr id="3" name="Title 2"/>
          <p:cNvSpPr>
            <a:spLocks noGrp="1"/>
          </p:cNvSpPr>
          <p:nvPr>
            <p:ph type="title"/>
          </p:nvPr>
        </p:nvSpPr>
        <p:spPr/>
        <p:txBody>
          <a:bodyPr>
            <a:normAutofit fontScale="90000"/>
          </a:bodyPr>
          <a:lstStyle/>
          <a:p>
            <a:r>
              <a:rPr lang="en-US" dirty="0"/>
              <a:t>Activity 5.17</a:t>
            </a:r>
            <a:br>
              <a:rPr lang="en-US" dirty="0"/>
            </a:br>
            <a:r>
              <a:rPr lang="en-US" i="1" dirty="0"/>
              <a:t>Review</a:t>
            </a:r>
          </a:p>
        </p:txBody>
      </p:sp>
      <p:graphicFrame>
        <p:nvGraphicFramePr>
          <p:cNvPr id="5" name="Table 4">
            <a:extLst>
              <a:ext uri="{FF2B5EF4-FFF2-40B4-BE49-F238E27FC236}">
                <a16:creationId xmlns:a16="http://schemas.microsoft.com/office/drawing/2014/main" id="{3D104790-13F2-4BB5-9D4A-AA35720ED161}"/>
              </a:ext>
            </a:extLst>
          </p:cNvPr>
          <p:cNvGraphicFramePr>
            <a:graphicFrameLocks noGrp="1"/>
          </p:cNvGraphicFramePr>
          <p:nvPr>
            <p:extLst/>
          </p:nvPr>
        </p:nvGraphicFramePr>
        <p:xfrm>
          <a:off x="575733" y="1709352"/>
          <a:ext cx="7992534" cy="4876800"/>
        </p:xfrm>
        <a:graphic>
          <a:graphicData uri="http://schemas.openxmlformats.org/drawingml/2006/table">
            <a:tbl>
              <a:tblPr firstRow="1" bandRow="1">
                <a:tableStyleId>{7DF18680-E054-41AD-8BC1-D1AEF772440D}</a:tableStyleId>
              </a:tblPr>
              <a:tblGrid>
                <a:gridCol w="5139267">
                  <a:extLst>
                    <a:ext uri="{9D8B030D-6E8A-4147-A177-3AD203B41FA5}">
                      <a16:colId xmlns:a16="http://schemas.microsoft.com/office/drawing/2014/main" val="2087721394"/>
                    </a:ext>
                  </a:extLst>
                </a:gridCol>
                <a:gridCol w="2853267">
                  <a:extLst>
                    <a:ext uri="{9D8B030D-6E8A-4147-A177-3AD203B41FA5}">
                      <a16:colId xmlns:a16="http://schemas.microsoft.com/office/drawing/2014/main" val="352302682"/>
                    </a:ext>
                  </a:extLst>
                </a:gridCol>
              </a:tblGrid>
              <a:tr h="271654">
                <a:tc>
                  <a:txBody>
                    <a:bodyPr/>
                    <a:lstStyle/>
                    <a:p>
                      <a:r>
                        <a:rPr lang="en-US" dirty="0"/>
                        <a:t>Example</a:t>
                      </a:r>
                    </a:p>
                  </a:txBody>
                  <a:tcPr/>
                </a:tc>
                <a:tc>
                  <a:txBody>
                    <a:bodyPr/>
                    <a:lstStyle/>
                    <a:p>
                      <a:r>
                        <a:rPr lang="en-US" dirty="0"/>
                        <a:t>Comprehensible?</a:t>
                      </a:r>
                    </a:p>
                  </a:txBody>
                  <a:tcPr/>
                </a:tc>
                <a:extLst>
                  <a:ext uri="{0D108BD9-81ED-4DB2-BD59-A6C34878D82A}">
                    <a16:rowId xmlns:a16="http://schemas.microsoft.com/office/drawing/2014/main" val="504231792"/>
                  </a:ext>
                </a:extLst>
              </a:tr>
              <a:tr h="4432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Congruence means identical in form or shape, like all the circles around the room, but not necessarily size, like the circles are many different sizes.</a:t>
                      </a:r>
                    </a:p>
                  </a:txBody>
                  <a:tcPr/>
                </a:tc>
                <a:tc>
                  <a:txBody>
                    <a:bodyPr/>
                    <a:lstStyle/>
                    <a:p>
                      <a:r>
                        <a:rPr lang="en-US" sz="1400" dirty="0"/>
                        <a:t>Concrete. Some extraneous information. That might make it harder to follow.</a:t>
                      </a:r>
                    </a:p>
                  </a:txBody>
                  <a:tcPr/>
                </a:tc>
                <a:extLst>
                  <a:ext uri="{0D108BD9-81ED-4DB2-BD59-A6C34878D82A}">
                    <a16:rowId xmlns:a16="http://schemas.microsoft.com/office/drawing/2014/main" val="3593221108"/>
                  </a:ext>
                </a:extLst>
              </a:tr>
              <a:tr h="271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When we practice we do something again and again.</a:t>
                      </a:r>
                    </a:p>
                  </a:txBody>
                  <a:tcPr/>
                </a:tc>
                <a:tc>
                  <a:txBody>
                    <a:bodyPr/>
                    <a:lstStyle/>
                    <a:p>
                      <a:r>
                        <a:rPr lang="en-US" sz="1400" dirty="0"/>
                        <a:t>Concrete. Phrases “do something” and “again and again” are common.</a:t>
                      </a:r>
                    </a:p>
                    <a:p>
                      <a:r>
                        <a:rPr lang="en-US" sz="1400" dirty="0"/>
                        <a:t>It is focused. It is easy to follow.</a:t>
                      </a:r>
                    </a:p>
                  </a:txBody>
                  <a:tcPr/>
                </a:tc>
                <a:extLst>
                  <a:ext uri="{0D108BD9-81ED-4DB2-BD59-A6C34878D82A}">
                    <a16:rowId xmlns:a16="http://schemas.microsoft.com/office/drawing/2014/main" val="2828525455"/>
                  </a:ext>
                </a:extLst>
              </a:tr>
              <a:tr h="5454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To fill a liquid measuring cup partway, match the line on the side of the cup with the amount you need. Then, slowly pour your liquid into the cup. When the amount of liquid reaches the line, stop pouring.</a:t>
                      </a:r>
                    </a:p>
                  </a:txBody>
                  <a:tcPr/>
                </a:tc>
                <a:tc>
                  <a:txBody>
                    <a:bodyPr/>
                    <a:lstStyle/>
                    <a:p>
                      <a:r>
                        <a:rPr lang="en-US" sz="1400" dirty="0"/>
                        <a:t>Concrete. Most nouns and verbs are imageable. It is very focused and easy to follow.</a:t>
                      </a:r>
                    </a:p>
                  </a:txBody>
                  <a:tcPr/>
                </a:tc>
                <a:extLst>
                  <a:ext uri="{0D108BD9-81ED-4DB2-BD59-A6C34878D82A}">
                    <a16:rowId xmlns:a16="http://schemas.microsoft.com/office/drawing/2014/main" val="2114108268"/>
                  </a:ext>
                </a:extLst>
              </a:tr>
              <a:tr h="5454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Let’s write lowercase d. First, we go between the bottom and middle lines and make a circle. Then, we go to the top and down to the bottom, staying on the right side of the circle.</a:t>
                      </a:r>
                    </a:p>
                  </a:txBody>
                  <a:tcPr/>
                </a:tc>
                <a:tc>
                  <a:txBody>
                    <a:bodyPr/>
                    <a:lstStyle/>
                    <a:p>
                      <a:r>
                        <a:rPr lang="en-US" sz="1400" dirty="0"/>
                        <a:t>Not concrete. “Go between,” “go to,” and “staying on” are vague. It is focused. Language makes it hard to follow.</a:t>
                      </a:r>
                    </a:p>
                  </a:txBody>
                  <a:tcPr/>
                </a:tc>
                <a:extLst>
                  <a:ext uri="{0D108BD9-81ED-4DB2-BD59-A6C34878D82A}">
                    <a16:rowId xmlns:a16="http://schemas.microsoft.com/office/drawing/2014/main" val="1053175666"/>
                  </a:ext>
                </a:extLst>
              </a:tr>
              <a:tr h="12614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Let’s prepare to write a formal email. Start with the email address. You should have this already. Make sure it is spelled correctly. Then, add a subject stating the purpose of the email. Keep it short, maybe 5 to 10 words or maybe a few more.  Start with a formal greeting like “Dear Ms. Harris.” Don’t say “Hey” or “Hi there” because it can send the wrong message.</a:t>
                      </a:r>
                    </a:p>
                  </a:txBody>
                  <a:tcPr/>
                </a:tc>
                <a:tc>
                  <a:txBody>
                    <a:bodyPr/>
                    <a:lstStyle/>
                    <a:p>
                      <a:r>
                        <a:rPr lang="en-US" sz="1400" dirty="0"/>
                        <a:t>Concrete. Not focused; many tangents. Extraneous information makes it harder to follow. </a:t>
                      </a:r>
                    </a:p>
                  </a:txBody>
                  <a:tcPr/>
                </a:tc>
                <a:extLst>
                  <a:ext uri="{0D108BD9-81ED-4DB2-BD59-A6C34878D82A}">
                    <a16:rowId xmlns:a16="http://schemas.microsoft.com/office/drawing/2014/main" val="1958577097"/>
                  </a:ext>
                </a:extLst>
              </a:tr>
            </a:tbl>
          </a:graphicData>
        </a:graphic>
      </p:graphicFrame>
      <p:sp>
        <p:nvSpPr>
          <p:cNvPr id="6" name="Rectangle 5">
            <a:extLst>
              <a:ext uri="{FF2B5EF4-FFF2-40B4-BE49-F238E27FC236}">
                <a16:creationId xmlns:a16="http://schemas.microsoft.com/office/drawing/2014/main" id="{3B94F2D9-A5B7-4EA2-84BE-B6AF57AA32CE}"/>
              </a:ext>
            </a:extLst>
          </p:cNvPr>
          <p:cNvSpPr/>
          <p:nvPr/>
        </p:nvSpPr>
        <p:spPr>
          <a:xfrm>
            <a:off x="5943600" y="135652"/>
            <a:ext cx="3083259" cy="1384995"/>
          </a:xfrm>
          <a:prstGeom prst="rect">
            <a:avLst/>
          </a:prstGeom>
          <a:solidFill>
            <a:schemeClr val="accent6">
              <a:lumMod val="75000"/>
            </a:schemeClr>
          </a:solidFill>
          <a:ln>
            <a:solidFill>
              <a:schemeClr val="accent6">
                <a:lumMod val="60000"/>
                <a:lumOff val="40000"/>
              </a:schemeClr>
            </a:solidFill>
          </a:ln>
        </p:spPr>
        <p:txBody>
          <a:bodyPr wrap="square">
            <a:spAutoFit/>
          </a:bodyPr>
          <a:lstStyle/>
          <a:p>
            <a:r>
              <a:rPr lang="en-US" sz="1400" dirty="0"/>
              <a:t>Comprehensible</a:t>
            </a:r>
          </a:p>
          <a:p>
            <a:pPr marL="285750" indent="-285750">
              <a:buFont typeface="Arial" panose="020B0604020202020204" pitchFamily="34" charset="0"/>
              <a:buChar char="•"/>
            </a:pPr>
            <a:r>
              <a:rPr lang="en-US" sz="1400" dirty="0"/>
              <a:t>As concrete as possible </a:t>
            </a:r>
          </a:p>
          <a:p>
            <a:r>
              <a:rPr lang="en-US" sz="1400" dirty="0"/>
              <a:t>	(using imageable vocabulary)</a:t>
            </a:r>
          </a:p>
          <a:p>
            <a:pPr marL="285750" indent="-285750">
              <a:buFont typeface="Arial" panose="020B0604020202020204" pitchFamily="34" charset="0"/>
              <a:buChar char="•"/>
            </a:pPr>
            <a:r>
              <a:rPr lang="en-US" sz="1400" dirty="0"/>
              <a:t>As focused as possible</a:t>
            </a:r>
          </a:p>
          <a:p>
            <a:r>
              <a:rPr lang="en-US" sz="1400" dirty="0"/>
              <a:t>	(without extraneous information)</a:t>
            </a:r>
          </a:p>
          <a:p>
            <a:pPr marL="285750" indent="-285750">
              <a:buFont typeface="Arial" panose="020B0604020202020204" pitchFamily="34" charset="0"/>
              <a:buChar char="•"/>
            </a:pPr>
            <a:r>
              <a:rPr lang="en-US" sz="1400" dirty="0"/>
              <a:t>easy to follow</a:t>
            </a:r>
          </a:p>
        </p:txBody>
      </p:sp>
      <p:sp>
        <p:nvSpPr>
          <p:cNvPr id="7" name="Rectangle 6">
            <a:extLst>
              <a:ext uri="{FF2B5EF4-FFF2-40B4-BE49-F238E27FC236}">
                <a16:creationId xmlns:a16="http://schemas.microsoft.com/office/drawing/2014/main" id="{83BFB9CE-360D-4C1D-8F3D-2F2E57F43A51}"/>
              </a:ext>
              <a:ext uri="{C183D7F6-B498-43B3-948B-1728B52AA6E4}">
                <adec:decorative xmlns:adec="http://schemas.microsoft.com/office/drawing/2017/decorative" val="1"/>
              </a:ext>
            </a:extLst>
          </p:cNvPr>
          <p:cNvSpPr/>
          <p:nvPr/>
        </p:nvSpPr>
        <p:spPr>
          <a:xfrm>
            <a:off x="5770650" y="2849940"/>
            <a:ext cx="2700490" cy="624638"/>
          </a:xfrm>
          <a:prstGeom prst="rect">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DB37537-EAA2-4AC4-A60E-128F899FA3FE}"/>
              </a:ext>
              <a:ext uri="{C183D7F6-B498-43B3-948B-1728B52AA6E4}">
                <adec:decorative xmlns:adec="http://schemas.microsoft.com/office/drawing/2017/decorative" val="1"/>
              </a:ext>
            </a:extLst>
          </p:cNvPr>
          <p:cNvSpPr/>
          <p:nvPr/>
        </p:nvSpPr>
        <p:spPr>
          <a:xfrm>
            <a:off x="5770650" y="4318279"/>
            <a:ext cx="2700490" cy="848943"/>
          </a:xfrm>
          <a:prstGeom prst="rect">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3BA1F8-D878-4F6A-A416-1CAC17911F96}"/>
              </a:ext>
              <a:ext uri="{C183D7F6-B498-43B3-948B-1728B52AA6E4}">
                <adec:decorative xmlns:adec="http://schemas.microsoft.com/office/drawing/2017/decorative" val="1"/>
              </a:ext>
            </a:extLst>
          </p:cNvPr>
          <p:cNvSpPr/>
          <p:nvPr/>
        </p:nvSpPr>
        <p:spPr>
          <a:xfrm>
            <a:off x="5744982" y="2097457"/>
            <a:ext cx="2639893" cy="690776"/>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CB76A3-A7F8-40EF-82EB-41B88034224C}"/>
              </a:ext>
              <a:ext uri="{C183D7F6-B498-43B3-948B-1728B52AA6E4}">
                <adec:decorative xmlns:adec="http://schemas.microsoft.com/office/drawing/2017/decorative" val="1"/>
              </a:ext>
            </a:extLst>
          </p:cNvPr>
          <p:cNvSpPr/>
          <p:nvPr/>
        </p:nvSpPr>
        <p:spPr>
          <a:xfrm>
            <a:off x="5770650" y="3598238"/>
            <a:ext cx="2614225" cy="645957"/>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067EB7-5518-445C-9311-6B4347D808F7}"/>
              </a:ext>
              <a:ext uri="{C183D7F6-B498-43B3-948B-1728B52AA6E4}">
                <adec:decorative xmlns:adec="http://schemas.microsoft.com/office/drawing/2017/decorative" val="1"/>
              </a:ext>
            </a:extLst>
          </p:cNvPr>
          <p:cNvSpPr/>
          <p:nvPr/>
        </p:nvSpPr>
        <p:spPr>
          <a:xfrm>
            <a:off x="5770650" y="5264569"/>
            <a:ext cx="2700490" cy="849412"/>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224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75733" y="1585358"/>
            <a:ext cx="8204754" cy="4469673"/>
          </a:xfrm>
        </p:spPr>
        <p:txBody>
          <a:bodyPr>
            <a:normAutofit/>
          </a:bodyPr>
          <a:lstStyle/>
          <a:p>
            <a:r>
              <a:rPr lang="en-US" dirty="0"/>
              <a:t>Simplest possible vocabulary</a:t>
            </a:r>
          </a:p>
          <a:p>
            <a:pPr lvl="1"/>
            <a:r>
              <a:rPr lang="en-US" dirty="0"/>
              <a:t>at students’ current level of performance</a:t>
            </a:r>
          </a:p>
          <a:p>
            <a:pPr lvl="1"/>
            <a:r>
              <a:rPr lang="en-US" dirty="0"/>
              <a:t>using words with unambiguous concrete meanings</a:t>
            </a:r>
          </a:p>
          <a:p>
            <a:pPr lvl="1"/>
            <a:r>
              <a:rPr lang="en-US" dirty="0"/>
              <a:t>including phrases</a:t>
            </a:r>
          </a:p>
          <a:p>
            <a:pPr lvl="1"/>
            <a:endParaRPr lang="en-US" dirty="0"/>
          </a:p>
          <a:p>
            <a:pPr lvl="1"/>
            <a:endParaRPr lang="en-US" dirty="0"/>
          </a:p>
          <a:p>
            <a:r>
              <a:rPr lang="en-US" dirty="0"/>
              <a:t>Appropriate vocabulary</a:t>
            </a:r>
          </a:p>
          <a:p>
            <a:pPr lvl="1"/>
            <a:r>
              <a:rPr lang="en-US" dirty="0"/>
              <a:t>Using instructional level-appropriate academic language </a:t>
            </a:r>
          </a:p>
          <a:p>
            <a:pPr marL="457200" lvl="1" indent="0">
              <a:buNone/>
            </a:pPr>
            <a:endParaRPr lang="en-US" dirty="0"/>
          </a:p>
          <a:p>
            <a:pPr marL="457200" lvl="1" indent="0">
              <a:buNone/>
            </a:pPr>
            <a:endParaRPr lang="en-US" dirty="0"/>
          </a:p>
          <a:p>
            <a:pPr lvl="1"/>
            <a:r>
              <a:rPr lang="en-US" dirty="0"/>
              <a:t>Using discipline-specific terms for concepts (e.g., quotient; quadrilateral; inference; protagonist; constitutional)</a:t>
            </a:r>
          </a:p>
        </p:txBody>
      </p:sp>
      <p:sp>
        <p:nvSpPr>
          <p:cNvPr id="3" name="Title 2"/>
          <p:cNvSpPr>
            <a:spLocks noGrp="1"/>
          </p:cNvSpPr>
          <p:nvPr>
            <p:ph type="title"/>
          </p:nvPr>
        </p:nvSpPr>
        <p:spPr/>
        <p:txBody>
          <a:bodyPr>
            <a:normAutofit fontScale="90000"/>
          </a:bodyPr>
          <a:lstStyle/>
          <a:p>
            <a:r>
              <a:rPr lang="en-US" dirty="0"/>
              <a:t>Clear: Has the simplest possible appropriate </a:t>
            </a:r>
            <a:r>
              <a:rPr lang="en-US" dirty="0">
                <a:solidFill>
                  <a:schemeClr val="accent1">
                    <a:lumMod val="40000"/>
                    <a:lumOff val="60000"/>
                  </a:schemeClr>
                </a:solidFill>
              </a:rPr>
              <a:t>vocabulary</a:t>
            </a:r>
            <a:r>
              <a:rPr lang="en-US" dirty="0"/>
              <a:t> and syntax</a:t>
            </a:r>
          </a:p>
        </p:txBody>
      </p:sp>
      <p:sp>
        <p:nvSpPr>
          <p:cNvPr id="4" name="Speech Bubble: Oval 3">
            <a:extLst>
              <a:ext uri="{FF2B5EF4-FFF2-40B4-BE49-F238E27FC236}">
                <a16:creationId xmlns:a16="http://schemas.microsoft.com/office/drawing/2014/main" id="{7DCA1C45-68ED-48D3-ACC6-BEAB9B18E44F}"/>
              </a:ext>
            </a:extLst>
          </p:cNvPr>
          <p:cNvSpPr/>
          <p:nvPr/>
        </p:nvSpPr>
        <p:spPr>
          <a:xfrm>
            <a:off x="5697437" y="5154293"/>
            <a:ext cx="1406748" cy="766268"/>
          </a:xfrm>
          <a:prstGeom prst="wedgeEllipseCallout">
            <a:avLst>
              <a:gd name="adj1" fmla="val 23643"/>
              <a:gd name="adj2" fmla="val 7765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regroup</a:t>
            </a:r>
          </a:p>
        </p:txBody>
      </p:sp>
      <p:sp>
        <p:nvSpPr>
          <p:cNvPr id="5" name="Speech Bubble: Oval 4">
            <a:extLst>
              <a:ext uri="{FF2B5EF4-FFF2-40B4-BE49-F238E27FC236}">
                <a16:creationId xmlns:a16="http://schemas.microsoft.com/office/drawing/2014/main" id="{36E534E9-58B8-4053-9654-E73B40E3C20A}"/>
              </a:ext>
            </a:extLst>
          </p:cNvPr>
          <p:cNvSpPr/>
          <p:nvPr/>
        </p:nvSpPr>
        <p:spPr>
          <a:xfrm>
            <a:off x="7017866" y="5196556"/>
            <a:ext cx="1182771" cy="681742"/>
          </a:xfrm>
          <a:prstGeom prst="wedgeEllipseCallout">
            <a:avLst>
              <a:gd name="adj1" fmla="val -65660"/>
              <a:gd name="adj2" fmla="val 8391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borrow</a:t>
            </a:r>
          </a:p>
        </p:txBody>
      </p:sp>
      <p:pic>
        <p:nvPicPr>
          <p:cNvPr id="7" name="Picture 6" descr="crossed out word bubble">
            <a:extLst>
              <a:ext uri="{FF2B5EF4-FFF2-40B4-BE49-F238E27FC236}">
                <a16:creationId xmlns:a16="http://schemas.microsoft.com/office/drawing/2014/main" id="{7704262F-3269-4C14-874A-1D6F471EA2DD}"/>
              </a:ext>
            </a:extLst>
          </p:cNvPr>
          <p:cNvPicPr>
            <a:picLocks noChangeAspect="1"/>
          </p:cNvPicPr>
          <p:nvPr/>
        </p:nvPicPr>
        <p:blipFill rotWithShape="1">
          <a:blip r:embed="rId2"/>
          <a:srcRect l="39372" t="33307" r="28057" b="38193"/>
          <a:stretch/>
        </p:blipFill>
        <p:spPr>
          <a:xfrm rot="2262135">
            <a:off x="7017865" y="5135001"/>
            <a:ext cx="1182771" cy="989105"/>
          </a:xfrm>
          <a:prstGeom prst="rect">
            <a:avLst/>
          </a:prstGeom>
          <a:noFill/>
        </p:spPr>
      </p:pic>
      <p:sp>
        <p:nvSpPr>
          <p:cNvPr id="8" name="Speech Bubble: Oval 7">
            <a:extLst>
              <a:ext uri="{FF2B5EF4-FFF2-40B4-BE49-F238E27FC236}">
                <a16:creationId xmlns:a16="http://schemas.microsoft.com/office/drawing/2014/main" id="{DA69F581-066D-472D-84A3-1DD155AF35A3}"/>
              </a:ext>
            </a:extLst>
          </p:cNvPr>
          <p:cNvSpPr/>
          <p:nvPr/>
        </p:nvSpPr>
        <p:spPr>
          <a:xfrm>
            <a:off x="5544457" y="2557972"/>
            <a:ext cx="1869826" cy="1199760"/>
          </a:xfrm>
          <a:prstGeom prst="wedgeEllipseCallout">
            <a:avLst>
              <a:gd name="adj1" fmla="val 57443"/>
              <a:gd name="adj2" fmla="val -56826"/>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bg1"/>
                </a:solidFill>
              </a:rPr>
              <a:t>have the same vowel and sounds after it</a:t>
            </a:r>
          </a:p>
        </p:txBody>
      </p:sp>
      <p:sp>
        <p:nvSpPr>
          <p:cNvPr id="9" name="Speech Bubble: Oval 8">
            <a:extLst>
              <a:ext uri="{FF2B5EF4-FFF2-40B4-BE49-F238E27FC236}">
                <a16:creationId xmlns:a16="http://schemas.microsoft.com/office/drawing/2014/main" id="{F1084DC2-17B2-4C6A-A3FC-101191DEEBA3}"/>
              </a:ext>
            </a:extLst>
          </p:cNvPr>
          <p:cNvSpPr/>
          <p:nvPr/>
        </p:nvSpPr>
        <p:spPr>
          <a:xfrm>
            <a:off x="7414283" y="2790765"/>
            <a:ext cx="1419053" cy="989105"/>
          </a:xfrm>
          <a:prstGeom prst="wedgeEllipseCallout">
            <a:avLst>
              <a:gd name="adj1" fmla="val -26020"/>
              <a:gd name="adj2" fmla="val -82585"/>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a:solidFill>
                  <a:schemeClr val="bg1"/>
                </a:solidFill>
              </a:rPr>
              <a:t>sound the same at the end</a:t>
            </a:r>
          </a:p>
        </p:txBody>
      </p:sp>
      <p:sp>
        <p:nvSpPr>
          <p:cNvPr id="10" name="TextBox 9">
            <a:extLst>
              <a:ext uri="{FF2B5EF4-FFF2-40B4-BE49-F238E27FC236}">
                <a16:creationId xmlns:a16="http://schemas.microsoft.com/office/drawing/2014/main" id="{30F10159-53F6-40DD-A0CB-536A7CA4A279}"/>
              </a:ext>
            </a:extLst>
          </p:cNvPr>
          <p:cNvSpPr txBox="1"/>
          <p:nvPr/>
        </p:nvSpPr>
        <p:spPr>
          <a:xfrm>
            <a:off x="6761601" y="2102344"/>
            <a:ext cx="1746376" cy="369332"/>
          </a:xfrm>
          <a:prstGeom prst="rect">
            <a:avLst/>
          </a:prstGeom>
          <a:noFill/>
        </p:spPr>
        <p:txBody>
          <a:bodyPr wrap="none" rtlCol="0">
            <a:spAutoFit/>
          </a:bodyPr>
          <a:lstStyle/>
          <a:p>
            <a:r>
              <a:rPr lang="en-US" dirty="0">
                <a:solidFill>
                  <a:schemeClr val="accent2">
                    <a:lumMod val="60000"/>
                    <a:lumOff val="40000"/>
                  </a:schemeClr>
                </a:solidFill>
              </a:rPr>
              <a:t>rhyming words…</a:t>
            </a:r>
          </a:p>
        </p:txBody>
      </p:sp>
      <p:sp>
        <p:nvSpPr>
          <p:cNvPr id="11" name="Rectangle 10">
            <a:extLst>
              <a:ext uri="{FF2B5EF4-FFF2-40B4-BE49-F238E27FC236}">
                <a16:creationId xmlns:a16="http://schemas.microsoft.com/office/drawing/2014/main" id="{6B3F91FF-FCB0-46B4-82E2-6645AAAF668B}"/>
              </a:ext>
            </a:extLst>
          </p:cNvPr>
          <p:cNvSpPr/>
          <p:nvPr/>
        </p:nvSpPr>
        <p:spPr>
          <a:xfrm>
            <a:off x="1863969" y="4296855"/>
            <a:ext cx="5240216" cy="369332"/>
          </a:xfrm>
          <a:prstGeom prst="rect">
            <a:avLst/>
          </a:prstGeom>
          <a:solidFill>
            <a:schemeClr val="accent2">
              <a:lumMod val="75000"/>
            </a:schemeClr>
          </a:solidFill>
        </p:spPr>
        <p:txBody>
          <a:bodyPr wrap="square">
            <a:spAutoFit/>
          </a:bodyPr>
          <a:lstStyle/>
          <a:p>
            <a:pPr algn="ctr"/>
            <a:r>
              <a:rPr lang="en-US" dirty="0"/>
              <a:t>conclude		respond		persist	nevertheless</a:t>
            </a:r>
          </a:p>
        </p:txBody>
      </p:sp>
      <p:sp>
        <p:nvSpPr>
          <p:cNvPr id="12" name="Oval 11">
            <a:extLst>
              <a:ext uri="{FF2B5EF4-FFF2-40B4-BE49-F238E27FC236}">
                <a16:creationId xmlns:a16="http://schemas.microsoft.com/office/drawing/2014/main" id="{BCEA079B-19FD-4137-8B43-37E4F982A887}"/>
              </a:ext>
              <a:ext uri="{C183D7F6-B498-43B3-948B-1728B52AA6E4}">
                <adec:decorative xmlns:adec="http://schemas.microsoft.com/office/drawing/2017/decorative" val="1"/>
              </a:ext>
            </a:extLst>
          </p:cNvPr>
          <p:cNvSpPr/>
          <p:nvPr/>
        </p:nvSpPr>
        <p:spPr>
          <a:xfrm>
            <a:off x="1863969" y="3863364"/>
            <a:ext cx="2149412" cy="369332"/>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7704262F-3269-4C14-874A-1D6F471EA2DD}"/>
              </a:ext>
              <a:ext uri="{C183D7F6-B498-43B3-948B-1728B52AA6E4}">
                <adec:decorative xmlns:adec="http://schemas.microsoft.com/office/drawing/2017/decorative" val="1"/>
              </a:ext>
            </a:extLst>
          </p:cNvPr>
          <p:cNvPicPr>
            <a:picLocks noChangeAspect="1"/>
          </p:cNvPicPr>
          <p:nvPr/>
        </p:nvPicPr>
        <p:blipFill rotWithShape="1">
          <a:blip r:embed="rId2"/>
          <a:srcRect l="39372" t="33307" r="28057" b="38193"/>
          <a:stretch/>
        </p:blipFill>
        <p:spPr>
          <a:xfrm rot="935002">
            <a:off x="7150509" y="5103829"/>
            <a:ext cx="1182771" cy="989105"/>
          </a:xfrm>
          <a:prstGeom prst="rect">
            <a:avLst/>
          </a:prstGeom>
          <a:noFill/>
        </p:spPr>
      </p:pic>
      <p:pic>
        <p:nvPicPr>
          <p:cNvPr id="14" name="Picture 13">
            <a:extLst>
              <a:ext uri="{FF2B5EF4-FFF2-40B4-BE49-F238E27FC236}">
                <a16:creationId xmlns:a16="http://schemas.microsoft.com/office/drawing/2014/main" id="{7704262F-3269-4C14-874A-1D6F471EA2DD}"/>
              </a:ext>
              <a:ext uri="{C183D7F6-B498-43B3-948B-1728B52AA6E4}">
                <adec:decorative xmlns:adec="http://schemas.microsoft.com/office/drawing/2017/decorative" val="1"/>
              </a:ext>
            </a:extLst>
          </p:cNvPr>
          <p:cNvPicPr>
            <a:picLocks noChangeAspect="1"/>
          </p:cNvPicPr>
          <p:nvPr/>
        </p:nvPicPr>
        <p:blipFill rotWithShape="1">
          <a:blip r:embed="rId2"/>
          <a:srcRect l="39372" t="33307" r="28057" b="38193"/>
          <a:stretch/>
        </p:blipFill>
        <p:spPr>
          <a:xfrm rot="2195363">
            <a:off x="6881548" y="5198856"/>
            <a:ext cx="1182771" cy="989105"/>
          </a:xfrm>
          <a:prstGeom prst="rect">
            <a:avLst/>
          </a:prstGeom>
          <a:noFill/>
        </p:spPr>
      </p:pic>
    </p:spTree>
    <p:extLst>
      <p:ext uri="{BB962C8B-B14F-4D97-AF65-F5344CB8AC3E}">
        <p14:creationId xmlns:p14="http://schemas.microsoft.com/office/powerpoint/2010/main" val="148158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animBg="1"/>
      <p:bldP spid="5" grpId="0" animBg="1"/>
      <p:bldP spid="8" grpId="0" uiExpand="1" animBg="1"/>
      <p:bldP spid="9" grpId="0" uiExpand="1" animBg="1"/>
      <p:bldP spid="10" grpId="0" uiExpand="1"/>
      <p:bldP spid="11" grpId="0" uiExpand="1" animBg="1"/>
      <p:bldP spid="12" grpId="0" uiExpan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F91BDF-0F2D-4289-A873-2E1FADBD58D9}"/>
              </a:ext>
            </a:extLst>
          </p:cNvPr>
          <p:cNvSpPr>
            <a:spLocks noGrp="1"/>
          </p:cNvSpPr>
          <p:nvPr>
            <p:ph type="body" sz="quarter" idx="13"/>
          </p:nvPr>
        </p:nvSpPr>
        <p:spPr/>
        <p:txBody>
          <a:bodyPr>
            <a:normAutofit/>
          </a:bodyPr>
          <a:lstStyle/>
          <a:p>
            <a:r>
              <a:rPr lang="en-US" dirty="0"/>
              <a:t>Syntax (sentence and grammatical structure) to avoid</a:t>
            </a:r>
          </a:p>
          <a:p>
            <a:pPr lvl="1"/>
            <a:r>
              <a:rPr lang="en-US" dirty="0"/>
              <a:t>Passive voice</a:t>
            </a:r>
          </a:p>
          <a:p>
            <a:pPr lvl="2"/>
            <a:r>
              <a:rPr lang="en-US" dirty="0"/>
              <a:t>is a way of writing where the subject is “buried”</a:t>
            </a:r>
          </a:p>
          <a:p>
            <a:pPr lvl="1"/>
            <a:endParaRPr lang="en-US" dirty="0"/>
          </a:p>
          <a:p>
            <a:pPr lvl="1"/>
            <a:r>
              <a:rPr lang="en-US" dirty="0"/>
              <a:t>Complex sentences</a:t>
            </a:r>
          </a:p>
          <a:p>
            <a:pPr lvl="2"/>
            <a:r>
              <a:rPr lang="en-US" dirty="0"/>
              <a:t>are cases where sentences have a main clause and a dependent clause</a:t>
            </a:r>
          </a:p>
          <a:p>
            <a:pPr lvl="2"/>
            <a:r>
              <a:rPr lang="en-US" dirty="0"/>
              <a:t>Involves conjunctions like </a:t>
            </a:r>
            <a:r>
              <a:rPr lang="en-US" i="1" dirty="0"/>
              <a:t>although, as, unless, where, while</a:t>
            </a:r>
          </a:p>
          <a:p>
            <a:pPr lvl="1"/>
            <a:endParaRPr lang="en-US" dirty="0"/>
          </a:p>
          <a:p>
            <a:pPr lvl="1"/>
            <a:r>
              <a:rPr lang="en-US" dirty="0"/>
              <a:t>The subjunctive </a:t>
            </a:r>
          </a:p>
          <a:p>
            <a:pPr lvl="2"/>
            <a:r>
              <a:rPr lang="en-US" dirty="0"/>
              <a:t>is a verb mood referring to hypothetical events</a:t>
            </a:r>
          </a:p>
          <a:p>
            <a:pPr lvl="2"/>
            <a:r>
              <a:rPr lang="en-US" dirty="0"/>
              <a:t>requires complex sentences and uses words like </a:t>
            </a:r>
            <a:r>
              <a:rPr lang="en-US" i="1" dirty="0"/>
              <a:t>if, supposing, could, might have</a:t>
            </a:r>
          </a:p>
          <a:p>
            <a:pPr lvl="2"/>
            <a:endParaRPr lang="en-US" i="1" dirty="0"/>
          </a:p>
          <a:p>
            <a:pPr lvl="2"/>
            <a:endParaRPr lang="en-US" i="1" dirty="0"/>
          </a:p>
          <a:p>
            <a:pPr lvl="2"/>
            <a:endParaRPr lang="en-US" dirty="0"/>
          </a:p>
          <a:p>
            <a:pPr lvl="2"/>
            <a:endParaRPr lang="en-US" dirty="0"/>
          </a:p>
          <a:p>
            <a:pPr lvl="2"/>
            <a:endParaRPr lang="en-US" dirty="0"/>
          </a:p>
          <a:p>
            <a:pPr lvl="2"/>
            <a:endParaRPr lang="en-US" dirty="0"/>
          </a:p>
          <a:p>
            <a:pPr lvl="2"/>
            <a:endParaRPr lang="en-US" dirty="0"/>
          </a:p>
          <a:p>
            <a:endParaRPr lang="en-US" dirty="0"/>
          </a:p>
          <a:p>
            <a:endParaRPr lang="en-US" dirty="0"/>
          </a:p>
          <a:p>
            <a:pPr lvl="2"/>
            <a:endParaRPr lang="en-US" dirty="0"/>
          </a:p>
          <a:p>
            <a:pPr marL="0" indent="0">
              <a:buNone/>
            </a:pPr>
            <a:endParaRPr lang="en-US" dirty="0"/>
          </a:p>
        </p:txBody>
      </p:sp>
      <p:sp>
        <p:nvSpPr>
          <p:cNvPr id="3" name="Title 2">
            <a:extLst>
              <a:ext uri="{FF2B5EF4-FFF2-40B4-BE49-F238E27FC236}">
                <a16:creationId xmlns:a16="http://schemas.microsoft.com/office/drawing/2014/main" id="{9D372653-AE5F-459C-9C43-A606DDA9ED68}"/>
              </a:ext>
            </a:extLst>
          </p:cNvPr>
          <p:cNvSpPr>
            <a:spLocks noGrp="1"/>
          </p:cNvSpPr>
          <p:nvPr>
            <p:ph type="title"/>
          </p:nvPr>
        </p:nvSpPr>
        <p:spPr/>
        <p:txBody>
          <a:bodyPr>
            <a:normAutofit fontScale="90000"/>
          </a:bodyPr>
          <a:lstStyle/>
          <a:p>
            <a:r>
              <a:rPr lang="en-US" dirty="0"/>
              <a:t>Clear: Has the simplest possible appropriate vocabulary and </a:t>
            </a:r>
            <a:r>
              <a:rPr lang="en-US" dirty="0">
                <a:solidFill>
                  <a:schemeClr val="accent1">
                    <a:lumMod val="40000"/>
                    <a:lumOff val="60000"/>
                  </a:schemeClr>
                </a:solidFill>
              </a:rPr>
              <a:t>syntax</a:t>
            </a:r>
          </a:p>
        </p:txBody>
      </p:sp>
      <p:sp>
        <p:nvSpPr>
          <p:cNvPr id="4" name="Speech Bubble: Rectangle with Corners Rounded 3">
            <a:extLst>
              <a:ext uri="{FF2B5EF4-FFF2-40B4-BE49-F238E27FC236}">
                <a16:creationId xmlns:a16="http://schemas.microsoft.com/office/drawing/2014/main" id="{1BA314F0-7329-4ACB-8BB4-E375C467EA43}"/>
              </a:ext>
            </a:extLst>
          </p:cNvPr>
          <p:cNvSpPr/>
          <p:nvPr/>
        </p:nvSpPr>
        <p:spPr>
          <a:xfrm>
            <a:off x="1148088" y="5228250"/>
            <a:ext cx="3318751" cy="1191816"/>
          </a:xfrm>
          <a:prstGeom prst="wedgeRoundRectCallout">
            <a:avLst>
              <a:gd name="adj1" fmla="val 71881"/>
              <a:gd name="adj2" fmla="val -28212"/>
              <a:gd name="adj3" fmla="val 16667"/>
            </a:avLst>
          </a:prstGeom>
          <a:solidFill>
            <a:schemeClr val="accent2">
              <a:lumMod val="75000"/>
            </a:schemeClr>
          </a:solidFill>
        </p:spPr>
        <p:txBody>
          <a:bodyPr wrap="square">
            <a:spAutoFit/>
          </a:bodyPr>
          <a:lstStyle/>
          <a:p>
            <a:r>
              <a:rPr lang="en-US" sz="1600" dirty="0"/>
              <a:t>If this had been, um. Say we had 17 cards and this was an 8 and this would have been a 7, we wouldn’t have to regroup there. OK?</a:t>
            </a:r>
          </a:p>
        </p:txBody>
      </p:sp>
      <p:sp>
        <p:nvSpPr>
          <p:cNvPr id="5" name="Rectangle 4">
            <a:extLst>
              <a:ext uri="{FF2B5EF4-FFF2-40B4-BE49-F238E27FC236}">
                <a16:creationId xmlns:a16="http://schemas.microsoft.com/office/drawing/2014/main" id="{F4634633-F62B-4FBA-9778-CFA5CB80DBEA}"/>
              </a:ext>
            </a:extLst>
          </p:cNvPr>
          <p:cNvSpPr/>
          <p:nvPr/>
        </p:nvSpPr>
        <p:spPr>
          <a:xfrm>
            <a:off x="5012756" y="5093987"/>
            <a:ext cx="721808" cy="923330"/>
          </a:xfrm>
          <a:prstGeom prst="rect">
            <a:avLst/>
          </a:prstGeom>
        </p:spPr>
        <p:txBody>
          <a:bodyPr wrap="square">
            <a:spAutoFit/>
          </a:bodyPr>
          <a:lstStyle/>
          <a:p>
            <a:r>
              <a:rPr lang="en-US" dirty="0"/>
              <a:t>   43</a:t>
            </a:r>
          </a:p>
          <a:p>
            <a:r>
              <a:rPr lang="en-US" u="sng" dirty="0"/>
              <a:t> - 19</a:t>
            </a:r>
          </a:p>
          <a:p>
            <a:endParaRPr lang="en-US" dirty="0"/>
          </a:p>
        </p:txBody>
      </p:sp>
      <p:sp>
        <p:nvSpPr>
          <p:cNvPr id="6" name="TextBox 5">
            <a:extLst>
              <a:ext uri="{FF2B5EF4-FFF2-40B4-BE49-F238E27FC236}">
                <a16:creationId xmlns:a16="http://schemas.microsoft.com/office/drawing/2014/main" id="{313C6092-87FC-448B-A4D5-3D1B09B9B64D}"/>
              </a:ext>
            </a:extLst>
          </p:cNvPr>
          <p:cNvSpPr txBox="1"/>
          <p:nvPr/>
        </p:nvSpPr>
        <p:spPr>
          <a:xfrm>
            <a:off x="5604521" y="5117715"/>
            <a:ext cx="463588" cy="276999"/>
          </a:xfrm>
          <a:prstGeom prst="rect">
            <a:avLst/>
          </a:prstGeom>
          <a:noFill/>
        </p:spPr>
        <p:txBody>
          <a:bodyPr wrap="none" rtlCol="0">
            <a:spAutoFit/>
          </a:bodyPr>
          <a:lstStyle/>
          <a:p>
            <a:r>
              <a:rPr lang="en-US" sz="1200" dirty="0"/>
              <a:t>an 8</a:t>
            </a:r>
          </a:p>
        </p:txBody>
      </p:sp>
      <p:sp>
        <p:nvSpPr>
          <p:cNvPr id="7" name="TextBox 6">
            <a:extLst>
              <a:ext uri="{FF2B5EF4-FFF2-40B4-BE49-F238E27FC236}">
                <a16:creationId xmlns:a16="http://schemas.microsoft.com/office/drawing/2014/main" id="{5B0FFCF8-07A0-48D4-BD65-6B0F1554EC51}"/>
              </a:ext>
            </a:extLst>
          </p:cNvPr>
          <p:cNvSpPr txBox="1"/>
          <p:nvPr/>
        </p:nvSpPr>
        <p:spPr>
          <a:xfrm>
            <a:off x="5671847" y="5394714"/>
            <a:ext cx="396262" cy="276999"/>
          </a:xfrm>
          <a:prstGeom prst="rect">
            <a:avLst/>
          </a:prstGeom>
          <a:noFill/>
        </p:spPr>
        <p:txBody>
          <a:bodyPr wrap="none" rtlCol="0">
            <a:spAutoFit/>
          </a:bodyPr>
          <a:lstStyle/>
          <a:p>
            <a:r>
              <a:rPr lang="en-US" sz="1200" dirty="0"/>
              <a:t>a 7</a:t>
            </a:r>
          </a:p>
        </p:txBody>
      </p:sp>
      <p:sp>
        <p:nvSpPr>
          <p:cNvPr id="8" name="TextBox 7">
            <a:extLst>
              <a:ext uri="{FF2B5EF4-FFF2-40B4-BE49-F238E27FC236}">
                <a16:creationId xmlns:a16="http://schemas.microsoft.com/office/drawing/2014/main" id="{70349EA1-1CE6-43EA-A47D-8D4579F745BC}"/>
              </a:ext>
            </a:extLst>
          </p:cNvPr>
          <p:cNvSpPr txBox="1"/>
          <p:nvPr/>
        </p:nvSpPr>
        <p:spPr>
          <a:xfrm>
            <a:off x="5444562" y="2520255"/>
            <a:ext cx="3480376" cy="369332"/>
          </a:xfrm>
          <a:prstGeom prst="rect">
            <a:avLst/>
          </a:prstGeom>
          <a:solidFill>
            <a:schemeClr val="accent1">
              <a:lumMod val="75000"/>
            </a:schemeClr>
          </a:solidFill>
        </p:spPr>
        <p:txBody>
          <a:bodyPr wrap="none" rtlCol="0">
            <a:spAutoFit/>
          </a:bodyPr>
          <a:lstStyle/>
          <a:p>
            <a:r>
              <a:rPr lang="en-US" dirty="0"/>
              <a:t>The videos were watched by them.</a:t>
            </a:r>
          </a:p>
        </p:txBody>
      </p:sp>
      <p:sp>
        <p:nvSpPr>
          <p:cNvPr id="9" name="TextBox 8">
            <a:extLst>
              <a:ext uri="{FF2B5EF4-FFF2-40B4-BE49-F238E27FC236}">
                <a16:creationId xmlns:a16="http://schemas.microsoft.com/office/drawing/2014/main" id="{70349EA1-1CE6-43EA-A47D-8D4579F745BC}"/>
              </a:ext>
            </a:extLst>
          </p:cNvPr>
          <p:cNvSpPr txBox="1"/>
          <p:nvPr/>
        </p:nvSpPr>
        <p:spPr>
          <a:xfrm>
            <a:off x="3728515" y="3726652"/>
            <a:ext cx="5196423" cy="369332"/>
          </a:xfrm>
          <a:prstGeom prst="rect">
            <a:avLst/>
          </a:prstGeom>
          <a:solidFill>
            <a:schemeClr val="accent1">
              <a:lumMod val="75000"/>
            </a:schemeClr>
          </a:solidFill>
        </p:spPr>
        <p:txBody>
          <a:bodyPr wrap="none" rtlCol="0">
            <a:spAutoFit/>
          </a:bodyPr>
          <a:lstStyle/>
          <a:p>
            <a:r>
              <a:rPr lang="en-US" dirty="0"/>
              <a:t>While they were watching the videos, the cat escaped.</a:t>
            </a:r>
          </a:p>
        </p:txBody>
      </p:sp>
    </p:spTree>
    <p:extLst>
      <p:ext uri="{BB962C8B-B14F-4D97-AF65-F5344CB8AC3E}">
        <p14:creationId xmlns:p14="http://schemas.microsoft.com/office/powerpoint/2010/main" val="52329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animBg="1"/>
      <p:bldP spid="5" grpId="0"/>
      <p:bldP spid="6" grpId="0"/>
      <p:bldP spid="7"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one">
            <a:extLst>
              <a:ext uri="{FF2B5EF4-FFF2-40B4-BE49-F238E27FC236}">
                <a16:creationId xmlns:a16="http://schemas.microsoft.com/office/drawing/2014/main" id="{D3A27709-9091-4DED-A49E-ED9C2255418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20330409">
            <a:off x="1301972" y="3183132"/>
            <a:ext cx="1457005" cy="1457005"/>
          </a:xfrm>
          <a:prstGeom prst="rect">
            <a:avLst/>
          </a:prstGeom>
        </p:spPr>
      </p:pic>
      <p:pic>
        <p:nvPicPr>
          <p:cNvPr id="9" name="Picture 8" descr="bowl with stones">
            <a:extLst>
              <a:ext uri="{FF2B5EF4-FFF2-40B4-BE49-F238E27FC236}">
                <a16:creationId xmlns:a16="http://schemas.microsoft.com/office/drawing/2014/main" id="{565E645B-2E98-44B8-9C7D-4E810B72A0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62" b="92529" l="9892" r="90045">
                        <a14:foregroundMark x1="90172" y1="39176" x2="90172" y2="39176"/>
                        <a14:foregroundMark x1="65475" y1="85345" x2="65475" y2="85345"/>
                        <a14:foregroundMark x1="66114" y1="85153" x2="66114" y2="85153"/>
                        <a14:foregroundMark x1="52648" y1="90613" x2="52648" y2="90613"/>
                        <a14:foregroundMark x1="52840" y1="92529" x2="52840" y2="92529"/>
                        <a14:foregroundMark x1="45820" y1="92050" x2="45820" y2="92050"/>
                      </a14:backgroundRemoval>
                    </a14:imgEffect>
                  </a14:imgLayer>
                </a14:imgProps>
              </a:ext>
              <a:ext uri="{28A0092B-C50C-407E-A947-70E740481C1C}">
                <a14:useLocalDpi xmlns:a14="http://schemas.microsoft.com/office/drawing/2010/main" val="0"/>
              </a:ext>
            </a:extLst>
          </a:blip>
          <a:srcRect/>
          <a:stretch>
            <a:fillRect/>
          </a:stretch>
        </p:blipFill>
        <p:spPr bwMode="auto">
          <a:xfrm>
            <a:off x="4247137" y="2307009"/>
            <a:ext cx="5303798" cy="35358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BE9EDA-37C6-4D3E-88EB-C8EC586F0FFD}"/>
              </a:ext>
            </a:extLst>
          </p:cNvPr>
          <p:cNvSpPr txBox="1"/>
          <p:nvPr/>
        </p:nvSpPr>
        <p:spPr>
          <a:xfrm>
            <a:off x="5333824" y="134889"/>
            <a:ext cx="3522132" cy="954107"/>
          </a:xfrm>
          <a:prstGeom prst="rect">
            <a:avLst/>
          </a:prstGeom>
          <a:noFill/>
        </p:spPr>
        <p:txBody>
          <a:bodyPr wrap="square" rtlCol="0">
            <a:spAutoFit/>
          </a:bodyPr>
          <a:lstStyle/>
          <a:p>
            <a:pPr algn="ctr"/>
            <a:r>
              <a:rPr lang="en-US" sz="2800" dirty="0">
                <a:solidFill>
                  <a:schemeClr val="accent5">
                    <a:lumMod val="75000"/>
                  </a:schemeClr>
                </a:solidFill>
                <a:latin typeface="Arial" panose="020B0604020202020204" pitchFamily="34" charset="0"/>
                <a:cs typeface="Arial" panose="020B0604020202020204" pitchFamily="34" charset="0"/>
              </a:rPr>
              <a:t>students with typical achievement</a:t>
            </a:r>
          </a:p>
        </p:txBody>
      </p:sp>
      <p:sp>
        <p:nvSpPr>
          <p:cNvPr id="4" name="Arc 3">
            <a:extLst>
              <a:ext uri="{FF2B5EF4-FFF2-40B4-BE49-F238E27FC236}">
                <a16:creationId xmlns:a16="http://schemas.microsoft.com/office/drawing/2014/main" id="{9770055F-278B-4104-85D0-B9D95A5D1C37}"/>
              </a:ext>
              <a:ext uri="{C183D7F6-B498-43B3-948B-1728B52AA6E4}">
                <adec:decorative xmlns:adec="http://schemas.microsoft.com/office/drawing/2017/decorative" val="1"/>
              </a:ext>
            </a:extLst>
          </p:cNvPr>
          <p:cNvSpPr/>
          <p:nvPr/>
        </p:nvSpPr>
        <p:spPr>
          <a:xfrm rot="19973251">
            <a:off x="1236405" y="2629328"/>
            <a:ext cx="4028030" cy="1275737"/>
          </a:xfrm>
          <a:prstGeom prst="arc">
            <a:avLst>
              <a:gd name="adj1" fmla="val 16200000"/>
              <a:gd name="adj2" fmla="val 21198422"/>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454A5745-07D3-47DC-A734-C95C32F56EE3}"/>
              </a:ext>
              <a:ext uri="{C183D7F6-B498-43B3-948B-1728B52AA6E4}">
                <adec:decorative xmlns:adec="http://schemas.microsoft.com/office/drawing/2017/decorative" val="1"/>
              </a:ext>
            </a:extLst>
          </p:cNvPr>
          <p:cNvSpPr/>
          <p:nvPr/>
        </p:nvSpPr>
        <p:spPr>
          <a:xfrm rot="20170222">
            <a:off x="1386743" y="2798324"/>
            <a:ext cx="4028030" cy="1275737"/>
          </a:xfrm>
          <a:prstGeom prst="arc">
            <a:avLst>
              <a:gd name="adj1" fmla="val 16200000"/>
              <a:gd name="adj2" fmla="val 21198422"/>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FC579454-A7B8-4860-8402-F2B28229B566}"/>
              </a:ext>
              <a:ext uri="{C183D7F6-B498-43B3-948B-1728B52AA6E4}">
                <adec:decorative xmlns:adec="http://schemas.microsoft.com/office/drawing/2017/decorative" val="1"/>
              </a:ext>
            </a:extLst>
          </p:cNvPr>
          <p:cNvSpPr/>
          <p:nvPr/>
        </p:nvSpPr>
        <p:spPr>
          <a:xfrm rot="20574742">
            <a:off x="1541205" y="2934128"/>
            <a:ext cx="4028030" cy="1275737"/>
          </a:xfrm>
          <a:prstGeom prst="arc">
            <a:avLst>
              <a:gd name="adj1" fmla="val 16200000"/>
              <a:gd name="adj2" fmla="val 21198422"/>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descr="stone">
            <a:extLst>
              <a:ext uri="{FF2B5EF4-FFF2-40B4-BE49-F238E27FC236}">
                <a16:creationId xmlns:a16="http://schemas.microsoft.com/office/drawing/2014/main" id="{44996F10-7416-49EE-A111-D63D02C6370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a:off x="1623518" y="2402734"/>
            <a:ext cx="1457005" cy="1457005"/>
          </a:xfrm>
          <a:prstGeom prst="rect">
            <a:avLst/>
          </a:prstGeom>
        </p:spPr>
      </p:pic>
      <p:pic>
        <p:nvPicPr>
          <p:cNvPr id="14" name="Picture 13" descr="stone">
            <a:extLst>
              <a:ext uri="{FF2B5EF4-FFF2-40B4-BE49-F238E27FC236}">
                <a16:creationId xmlns:a16="http://schemas.microsoft.com/office/drawing/2014/main" id="{C730BEAE-8A1E-4CAC-BA4B-86ADD04933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20373191">
            <a:off x="5233435" y="3038974"/>
            <a:ext cx="1457005" cy="1457005"/>
          </a:xfrm>
          <a:prstGeom prst="rect">
            <a:avLst/>
          </a:prstGeom>
        </p:spPr>
      </p:pic>
      <p:pic>
        <p:nvPicPr>
          <p:cNvPr id="15" name="Picture 14" descr="stone">
            <a:extLst>
              <a:ext uri="{FF2B5EF4-FFF2-40B4-BE49-F238E27FC236}">
                <a16:creationId xmlns:a16="http://schemas.microsoft.com/office/drawing/2014/main" id="{A1C1C014-6327-436D-90EF-23AC2CCA25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a:off x="5491678" y="2511313"/>
            <a:ext cx="1457005" cy="1457005"/>
          </a:xfrm>
          <a:prstGeom prst="rect">
            <a:avLst/>
          </a:prstGeom>
        </p:spPr>
      </p:pic>
      <p:pic>
        <p:nvPicPr>
          <p:cNvPr id="16" name="Picture 15" descr="stone">
            <a:extLst>
              <a:ext uri="{FF2B5EF4-FFF2-40B4-BE49-F238E27FC236}">
                <a16:creationId xmlns:a16="http://schemas.microsoft.com/office/drawing/2014/main" id="{237BD5A7-10D4-4450-9CC2-9C46F3DAB6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a:off x="6352284" y="2907426"/>
            <a:ext cx="1457005" cy="1457005"/>
          </a:xfrm>
          <a:prstGeom prst="rect">
            <a:avLst/>
          </a:prstGeom>
        </p:spPr>
      </p:pic>
      <p:pic>
        <p:nvPicPr>
          <p:cNvPr id="17" name="Picture 16" descr="stone">
            <a:extLst>
              <a:ext uri="{FF2B5EF4-FFF2-40B4-BE49-F238E27FC236}">
                <a16:creationId xmlns:a16="http://schemas.microsoft.com/office/drawing/2014/main" id="{DAF645E1-3ACA-4E47-823E-79980D47C63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rcRect b="41637"/>
          <a:stretch/>
        </p:blipFill>
        <p:spPr>
          <a:xfrm>
            <a:off x="5825611" y="3299705"/>
            <a:ext cx="1457005" cy="850359"/>
          </a:xfrm>
          <a:prstGeom prst="rect">
            <a:avLst/>
          </a:prstGeom>
        </p:spPr>
      </p:pic>
      <p:pic>
        <p:nvPicPr>
          <p:cNvPr id="18" name="Picture 17" descr="stone">
            <a:extLst>
              <a:ext uri="{FF2B5EF4-FFF2-40B4-BE49-F238E27FC236}">
                <a16:creationId xmlns:a16="http://schemas.microsoft.com/office/drawing/2014/main" id="{80073F35-CE0D-422B-988F-8B8CE5B1687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617039">
            <a:off x="6078543" y="2698681"/>
            <a:ext cx="1457005" cy="1457005"/>
          </a:xfrm>
          <a:prstGeom prst="rect">
            <a:avLst/>
          </a:prstGeom>
        </p:spPr>
      </p:pic>
      <p:pic>
        <p:nvPicPr>
          <p:cNvPr id="19" name="Picture 18" descr="stone">
            <a:extLst>
              <a:ext uri="{FF2B5EF4-FFF2-40B4-BE49-F238E27FC236}">
                <a16:creationId xmlns:a16="http://schemas.microsoft.com/office/drawing/2014/main" id="{CE1E3FD7-574A-4483-9B96-AD1D33CA301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9245841">
            <a:off x="7077087" y="3059455"/>
            <a:ext cx="1457005" cy="1336292"/>
          </a:xfrm>
          <a:prstGeom prst="rect">
            <a:avLst/>
          </a:prstGeom>
        </p:spPr>
      </p:pic>
      <p:pic>
        <p:nvPicPr>
          <p:cNvPr id="20" name="Picture 19" descr="stone">
            <a:extLst>
              <a:ext uri="{FF2B5EF4-FFF2-40B4-BE49-F238E27FC236}">
                <a16:creationId xmlns:a16="http://schemas.microsoft.com/office/drawing/2014/main" id="{2F271C40-407A-40CE-AEBF-7976360831B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228379">
            <a:off x="6651846" y="2379570"/>
            <a:ext cx="1457005" cy="1457005"/>
          </a:xfrm>
          <a:prstGeom prst="rect">
            <a:avLst/>
          </a:prstGeom>
        </p:spPr>
      </p:pic>
      <p:sp>
        <p:nvSpPr>
          <p:cNvPr id="22" name="TextBox 21">
            <a:extLst>
              <a:ext uri="{FF2B5EF4-FFF2-40B4-BE49-F238E27FC236}">
                <a16:creationId xmlns:a16="http://schemas.microsoft.com/office/drawing/2014/main" id="{8F82429C-46A8-4E1B-BC5A-15D6ED0939BA}"/>
              </a:ext>
            </a:extLst>
          </p:cNvPr>
          <p:cNvSpPr txBox="1"/>
          <p:nvPr/>
        </p:nvSpPr>
        <p:spPr>
          <a:xfrm rot="20607901">
            <a:off x="2507634" y="1947475"/>
            <a:ext cx="2784303" cy="436278"/>
          </a:xfrm>
          <a:prstGeom prst="rect">
            <a:avLst/>
          </a:prstGeom>
          <a:noFill/>
          <a:ln>
            <a:noFill/>
          </a:ln>
        </p:spPr>
        <p:txBody>
          <a:bodyPr wrap="square" rtlCol="0">
            <a:prstTxWarp prst="textCanUp">
              <a:avLst>
                <a:gd name="adj" fmla="val 66667"/>
              </a:avLst>
            </a:prstTxWarp>
            <a:spAutoFit/>
          </a:bodyPr>
          <a:lstStyle/>
          <a:p>
            <a:pPr algn="ctr"/>
            <a:r>
              <a:rPr lang="en-US" sz="1100" dirty="0">
                <a:solidFill>
                  <a:schemeClr val="accent5">
                    <a:lumMod val="75000"/>
                  </a:schemeClr>
                </a:solidFill>
                <a:latin typeface="Arial" panose="020B0604020202020204" pitchFamily="34" charset="0"/>
                <a:cs typeface="Arial" panose="020B0604020202020204" pitchFamily="34" charset="0"/>
              </a:rPr>
              <a:t> instructional approach </a:t>
            </a:r>
          </a:p>
        </p:txBody>
      </p:sp>
      <p:sp>
        <p:nvSpPr>
          <p:cNvPr id="2" name="Title 1" hidden="1">
            <a:extLst>
              <a:ext uri="{FF2B5EF4-FFF2-40B4-BE49-F238E27FC236}">
                <a16:creationId xmlns:a16="http://schemas.microsoft.com/office/drawing/2014/main" id="{41B0F614-81C6-46BA-BF13-DCC780839804}"/>
              </a:ext>
            </a:extLst>
          </p:cNvPr>
          <p:cNvSpPr>
            <a:spLocks noGrp="1"/>
          </p:cNvSpPr>
          <p:nvPr>
            <p:ph type="title"/>
          </p:nvPr>
        </p:nvSpPr>
        <p:spPr/>
        <p:txBody>
          <a:bodyPr/>
          <a:lstStyle/>
          <a:p>
            <a:r>
              <a:rPr lang="en-US" dirty="0"/>
              <a:t>Slide 12</a:t>
            </a:r>
          </a:p>
        </p:txBody>
      </p:sp>
    </p:spTree>
    <p:extLst>
      <p:ext uri="{BB962C8B-B14F-4D97-AF65-F5344CB8AC3E}">
        <p14:creationId xmlns:p14="http://schemas.microsoft.com/office/powerpoint/2010/main" val="393133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1" grpId="1" animBg="1"/>
      <p:bldP spid="12" grpId="0" animBg="1"/>
      <p:bldP spid="12" grpId="1" animBg="1"/>
      <p:bldP spid="2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Adjust vocabulary and syntax as you plan</a:t>
            </a:r>
          </a:p>
        </p:txBody>
      </p:sp>
      <p:sp>
        <p:nvSpPr>
          <p:cNvPr id="7" name="Rectangle 6">
            <a:extLst>
              <a:ext uri="{FF2B5EF4-FFF2-40B4-BE49-F238E27FC236}">
                <a16:creationId xmlns:a16="http://schemas.microsoft.com/office/drawing/2014/main" id="{E71D2B65-E561-429F-8C62-EE1806302A4B}"/>
              </a:ext>
            </a:extLst>
          </p:cNvPr>
          <p:cNvSpPr/>
          <p:nvPr/>
        </p:nvSpPr>
        <p:spPr>
          <a:xfrm>
            <a:off x="2543416" y="1344671"/>
            <a:ext cx="4652112" cy="2246769"/>
          </a:xfrm>
          <a:prstGeom prst="rect">
            <a:avLst/>
          </a:prstGeom>
        </p:spPr>
        <p:txBody>
          <a:bodyPr wrap="square">
            <a:spAutoFit/>
          </a:bodyPr>
          <a:lstStyle/>
          <a:p>
            <a:pPr marL="342900" indent="-342900">
              <a:buFont typeface="+mj-lt"/>
              <a:buAutoNum type="arabicPeriod"/>
            </a:pPr>
            <a:r>
              <a:rPr lang="en-US" sz="2800" dirty="0"/>
              <a:t>Peel the onion</a:t>
            </a:r>
          </a:p>
          <a:p>
            <a:pPr marL="342900" indent="-342900">
              <a:buFont typeface="+mj-lt"/>
              <a:buAutoNum type="arabicPeriod"/>
            </a:pPr>
            <a:r>
              <a:rPr lang="en-US" sz="2800" dirty="0"/>
              <a:t>Slice in ½ from end to end</a:t>
            </a:r>
          </a:p>
          <a:p>
            <a:pPr marL="342900" indent="-342900">
              <a:buFont typeface="+mj-lt"/>
              <a:buAutoNum type="arabicPeriod"/>
            </a:pPr>
            <a:r>
              <a:rPr lang="en-US" sz="2800" dirty="0"/>
              <a:t>Cut off one end</a:t>
            </a:r>
          </a:p>
          <a:p>
            <a:pPr marL="342900" indent="-342900">
              <a:buFont typeface="+mj-lt"/>
              <a:buAutoNum type="arabicPeriod"/>
            </a:pPr>
            <a:r>
              <a:rPr lang="en-US" sz="2800" dirty="0"/>
              <a:t>Slice grains to middle</a:t>
            </a:r>
          </a:p>
          <a:p>
            <a:pPr marL="342900" indent="-342900">
              <a:buFont typeface="+mj-lt"/>
              <a:buAutoNum type="arabicPeriod"/>
            </a:pPr>
            <a:r>
              <a:rPr lang="en-US" sz="2800" dirty="0"/>
              <a:t>Chop</a:t>
            </a:r>
          </a:p>
        </p:txBody>
      </p:sp>
      <p:pic>
        <p:nvPicPr>
          <p:cNvPr id="10" name="Picture 9" descr="video screenshot">
            <a:extLst>
              <a:ext uri="{FF2B5EF4-FFF2-40B4-BE49-F238E27FC236}">
                <a16:creationId xmlns:a16="http://schemas.microsoft.com/office/drawing/2014/main" id="{840A92B9-F2ED-408A-8BB1-E4CC172D4EBA}"/>
              </a:ext>
            </a:extLst>
          </p:cNvPr>
          <p:cNvPicPr>
            <a:picLocks noChangeAspect="1"/>
          </p:cNvPicPr>
          <p:nvPr/>
        </p:nvPicPr>
        <p:blipFill>
          <a:blip r:embed="rId2"/>
          <a:stretch>
            <a:fillRect/>
          </a:stretch>
        </p:blipFill>
        <p:spPr>
          <a:xfrm>
            <a:off x="450222" y="3940709"/>
            <a:ext cx="3379413" cy="2703530"/>
          </a:xfrm>
          <a:prstGeom prst="rect">
            <a:avLst/>
          </a:prstGeom>
        </p:spPr>
      </p:pic>
    </p:spTree>
    <p:extLst>
      <p:ext uri="{BB962C8B-B14F-4D97-AF65-F5344CB8AC3E}">
        <p14:creationId xmlns:p14="http://schemas.microsoft.com/office/powerpoint/2010/main" val="17087707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Adjust vocabulary</a:t>
            </a:r>
            <a:br>
              <a:rPr lang="en-US" dirty="0"/>
            </a:br>
            <a:r>
              <a:rPr lang="en-US" dirty="0"/>
              <a:t>Third time’s the charm!</a:t>
            </a:r>
          </a:p>
        </p:txBody>
      </p:sp>
      <p:sp>
        <p:nvSpPr>
          <p:cNvPr id="4" name="Rectangle 3">
            <a:extLst>
              <a:ext uri="{FF2B5EF4-FFF2-40B4-BE49-F238E27FC236}">
                <a16:creationId xmlns:a16="http://schemas.microsoft.com/office/drawing/2014/main" id="{9D6D7F5D-7989-446E-8B84-AC74EA35389A}"/>
              </a:ext>
            </a:extLst>
          </p:cNvPr>
          <p:cNvSpPr/>
          <p:nvPr/>
        </p:nvSpPr>
        <p:spPr>
          <a:xfrm>
            <a:off x="3094319" y="1482947"/>
            <a:ext cx="2858460" cy="2031325"/>
          </a:xfrm>
          <a:prstGeom prst="rect">
            <a:avLst/>
          </a:prstGeom>
        </p:spPr>
        <p:txBody>
          <a:bodyPr wrap="square">
            <a:spAutoFit/>
          </a:bodyPr>
          <a:lstStyle/>
          <a:p>
            <a:pPr marL="342900" indent="-342900">
              <a:buFont typeface="+mj-lt"/>
              <a:buAutoNum type="arabicPeriod"/>
            </a:pPr>
            <a:r>
              <a:rPr lang="en-US" dirty="0"/>
              <a:t>Peel</a:t>
            </a:r>
          </a:p>
          <a:p>
            <a:pPr marL="342900" indent="-342900">
              <a:buFont typeface="+mj-lt"/>
              <a:buAutoNum type="arabicPeriod"/>
            </a:pPr>
            <a:r>
              <a:rPr lang="en-US" dirty="0"/>
              <a:t>Chop in ½ from the ends</a:t>
            </a:r>
          </a:p>
          <a:p>
            <a:pPr marL="342900" indent="-342900">
              <a:buFont typeface="+mj-lt"/>
              <a:buAutoNum type="arabicPeriod"/>
            </a:pPr>
            <a:r>
              <a:rPr lang="en-US" dirty="0"/>
              <a:t>Place flat</a:t>
            </a:r>
          </a:p>
          <a:p>
            <a:pPr marL="342900" indent="-342900">
              <a:buFont typeface="+mj-lt"/>
              <a:buAutoNum type="arabicPeriod"/>
            </a:pPr>
            <a:r>
              <a:rPr lang="en-US" dirty="0"/>
              <a:t>Cut off one end</a:t>
            </a:r>
          </a:p>
          <a:p>
            <a:pPr marL="342900" indent="-342900">
              <a:buFont typeface="+mj-lt"/>
              <a:buAutoNum type="arabicPeriod"/>
            </a:pPr>
            <a:r>
              <a:rPr lang="en-US" dirty="0"/>
              <a:t>Slice on grain</a:t>
            </a:r>
          </a:p>
          <a:p>
            <a:pPr marL="342900" indent="-342900">
              <a:buFont typeface="+mj-lt"/>
              <a:buAutoNum type="arabicPeriod"/>
            </a:pPr>
            <a:r>
              <a:rPr lang="en-US" dirty="0"/>
              <a:t>Turn 90 degrees</a:t>
            </a:r>
          </a:p>
          <a:p>
            <a:pPr marL="342900" indent="-342900">
              <a:buFont typeface="+mj-lt"/>
              <a:buAutoNum type="arabicPeriod"/>
            </a:pPr>
            <a:r>
              <a:rPr lang="en-US" dirty="0"/>
              <a:t>Chop to other end</a:t>
            </a:r>
          </a:p>
        </p:txBody>
      </p:sp>
      <p:sp>
        <p:nvSpPr>
          <p:cNvPr id="5" name="Rectangle 4">
            <a:extLst>
              <a:ext uri="{FF2B5EF4-FFF2-40B4-BE49-F238E27FC236}">
                <a16:creationId xmlns:a16="http://schemas.microsoft.com/office/drawing/2014/main" id="{DCBA1125-D7BC-43A0-9A85-FEF93282BE09}"/>
              </a:ext>
            </a:extLst>
          </p:cNvPr>
          <p:cNvSpPr/>
          <p:nvPr/>
        </p:nvSpPr>
        <p:spPr>
          <a:xfrm>
            <a:off x="308857" y="1454325"/>
            <a:ext cx="2785462" cy="1477328"/>
          </a:xfrm>
          <a:prstGeom prst="rect">
            <a:avLst/>
          </a:prstGeom>
        </p:spPr>
        <p:txBody>
          <a:bodyPr wrap="square">
            <a:spAutoFit/>
          </a:bodyPr>
          <a:lstStyle/>
          <a:p>
            <a:pPr marL="342900" indent="-342900">
              <a:buFont typeface="+mj-lt"/>
              <a:buAutoNum type="arabicPeriod"/>
            </a:pPr>
            <a:r>
              <a:rPr lang="en-US" dirty="0"/>
              <a:t>Peel</a:t>
            </a:r>
          </a:p>
          <a:p>
            <a:pPr marL="342900" indent="-342900">
              <a:buFont typeface="+mj-lt"/>
              <a:buAutoNum type="arabicPeriod"/>
            </a:pPr>
            <a:r>
              <a:rPr lang="en-US" dirty="0"/>
              <a:t>Chop in ½ from ends</a:t>
            </a:r>
          </a:p>
          <a:p>
            <a:pPr marL="342900" indent="-342900">
              <a:buFont typeface="+mj-lt"/>
              <a:buAutoNum type="arabicPeriod"/>
            </a:pPr>
            <a:r>
              <a:rPr lang="en-US" dirty="0"/>
              <a:t>Slice on grain</a:t>
            </a:r>
          </a:p>
          <a:p>
            <a:pPr marL="342900" indent="-342900">
              <a:buFont typeface="+mj-lt"/>
              <a:buAutoNum type="arabicPeriod"/>
            </a:pPr>
            <a:r>
              <a:rPr lang="en-US" dirty="0"/>
              <a:t>Turn 90 degrees</a:t>
            </a:r>
          </a:p>
          <a:p>
            <a:pPr marL="342900" indent="-342900">
              <a:buFont typeface="+mj-lt"/>
              <a:buAutoNum type="arabicPeriod"/>
            </a:pPr>
            <a:r>
              <a:rPr lang="en-US" dirty="0"/>
              <a:t>Chop</a:t>
            </a:r>
          </a:p>
        </p:txBody>
      </p:sp>
      <p:sp>
        <p:nvSpPr>
          <p:cNvPr id="7" name="Rectangle 6">
            <a:extLst>
              <a:ext uri="{FF2B5EF4-FFF2-40B4-BE49-F238E27FC236}">
                <a16:creationId xmlns:a16="http://schemas.microsoft.com/office/drawing/2014/main" id="{E71D2B65-E561-429F-8C62-EE1806302A4B}"/>
              </a:ext>
            </a:extLst>
          </p:cNvPr>
          <p:cNvSpPr/>
          <p:nvPr/>
        </p:nvSpPr>
        <p:spPr>
          <a:xfrm>
            <a:off x="6070388" y="1482947"/>
            <a:ext cx="3012140" cy="1477328"/>
          </a:xfrm>
          <a:prstGeom prst="rect">
            <a:avLst/>
          </a:prstGeom>
        </p:spPr>
        <p:txBody>
          <a:bodyPr wrap="square">
            <a:spAutoFit/>
          </a:bodyPr>
          <a:lstStyle/>
          <a:p>
            <a:pPr marL="342900" indent="-342900">
              <a:buFont typeface="+mj-lt"/>
              <a:buAutoNum type="arabicPeriod"/>
            </a:pPr>
            <a:r>
              <a:rPr lang="en-US" dirty="0"/>
              <a:t>Peel the onion</a:t>
            </a:r>
          </a:p>
          <a:p>
            <a:pPr marL="342900" indent="-342900">
              <a:buFont typeface="+mj-lt"/>
              <a:buAutoNum type="arabicPeriod"/>
            </a:pPr>
            <a:r>
              <a:rPr lang="en-US" dirty="0"/>
              <a:t>Slice in ½ from end to end</a:t>
            </a:r>
          </a:p>
          <a:p>
            <a:pPr marL="342900" indent="-342900">
              <a:buFont typeface="+mj-lt"/>
              <a:buAutoNum type="arabicPeriod"/>
            </a:pPr>
            <a:r>
              <a:rPr lang="en-US" dirty="0"/>
              <a:t>Cut off one end</a:t>
            </a:r>
          </a:p>
          <a:p>
            <a:pPr marL="342900" indent="-342900">
              <a:buFont typeface="+mj-lt"/>
              <a:buAutoNum type="arabicPeriod"/>
            </a:pPr>
            <a:r>
              <a:rPr lang="en-US" dirty="0"/>
              <a:t>Slice grains to middle</a:t>
            </a:r>
          </a:p>
          <a:p>
            <a:pPr marL="342900" indent="-342900">
              <a:buFont typeface="+mj-lt"/>
              <a:buAutoNum type="arabicPeriod"/>
            </a:pPr>
            <a:r>
              <a:rPr lang="en-US" dirty="0"/>
              <a:t>Chop</a:t>
            </a:r>
          </a:p>
        </p:txBody>
      </p:sp>
      <p:pic>
        <p:nvPicPr>
          <p:cNvPr id="10" name="Picture 9" descr="video screenshot">
            <a:extLst>
              <a:ext uri="{FF2B5EF4-FFF2-40B4-BE49-F238E27FC236}">
                <a16:creationId xmlns:a16="http://schemas.microsoft.com/office/drawing/2014/main" id="{840A92B9-F2ED-408A-8BB1-E4CC172D4EBA}"/>
              </a:ext>
            </a:extLst>
          </p:cNvPr>
          <p:cNvPicPr>
            <a:picLocks noChangeAspect="1"/>
          </p:cNvPicPr>
          <p:nvPr/>
        </p:nvPicPr>
        <p:blipFill>
          <a:blip r:embed="rId2"/>
          <a:stretch>
            <a:fillRect/>
          </a:stretch>
        </p:blipFill>
        <p:spPr>
          <a:xfrm>
            <a:off x="450222" y="3940709"/>
            <a:ext cx="3379413" cy="2703530"/>
          </a:xfrm>
          <a:prstGeom prst="rect">
            <a:avLst/>
          </a:prstGeom>
        </p:spPr>
      </p:pic>
      <p:sp>
        <p:nvSpPr>
          <p:cNvPr id="11" name="Oval 10" descr="video screenshot">
            <a:extLst>
              <a:ext uri="{FF2B5EF4-FFF2-40B4-BE49-F238E27FC236}">
                <a16:creationId xmlns:a16="http://schemas.microsoft.com/office/drawing/2014/main" id="{22842A10-B396-46AD-BB66-6185277E7E21}"/>
              </a:ext>
            </a:extLst>
          </p:cNvPr>
          <p:cNvSpPr/>
          <p:nvPr/>
        </p:nvSpPr>
        <p:spPr>
          <a:xfrm>
            <a:off x="1106500" y="1990165"/>
            <a:ext cx="1014291" cy="382930"/>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3AD35A83-CE22-4D4E-AC76-0D497EB7E976}"/>
              </a:ext>
              <a:ext uri="{C183D7F6-B498-43B3-948B-1728B52AA6E4}">
                <adec:decorative xmlns:adec="http://schemas.microsoft.com/office/drawing/2017/decorative" val="1"/>
              </a:ext>
            </a:extLst>
          </p:cNvPr>
          <p:cNvSpPr/>
          <p:nvPr/>
        </p:nvSpPr>
        <p:spPr>
          <a:xfrm>
            <a:off x="573955" y="1684076"/>
            <a:ext cx="747700" cy="436718"/>
          </a:xfrm>
          <a:prstGeom prst="ellipse">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C421EA9D-ACFA-4CF2-A521-CF0BE7267CA1}"/>
              </a:ext>
              <a:ext uri="{C183D7F6-B498-43B3-948B-1728B52AA6E4}">
                <adec:decorative xmlns:adec="http://schemas.microsoft.com/office/drawing/2017/decorative" val="1"/>
              </a:ext>
            </a:extLst>
          </p:cNvPr>
          <p:cNvSpPr/>
          <p:nvPr/>
        </p:nvSpPr>
        <p:spPr>
          <a:xfrm>
            <a:off x="3401999" y="1758364"/>
            <a:ext cx="747700" cy="436718"/>
          </a:xfrm>
          <a:prstGeom prst="ellipse">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009D2E1-05F2-499E-8D64-FCB7AF15E5FD}"/>
              </a:ext>
              <a:ext uri="{C183D7F6-B498-43B3-948B-1728B52AA6E4}">
                <adec:decorative xmlns:adec="http://schemas.microsoft.com/office/drawing/2017/decorative" val="1"/>
              </a:ext>
            </a:extLst>
          </p:cNvPr>
          <p:cNvSpPr/>
          <p:nvPr/>
        </p:nvSpPr>
        <p:spPr>
          <a:xfrm>
            <a:off x="3852692" y="2606306"/>
            <a:ext cx="1014291" cy="382930"/>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42592A3-0C6D-4817-84B3-287C64F0E8E4}"/>
              </a:ext>
              <a:ext uri="{C183D7F6-B498-43B3-948B-1728B52AA6E4}">
                <adec:decorative xmlns:adec="http://schemas.microsoft.com/office/drawing/2017/decorative" val="1"/>
              </a:ext>
            </a:extLst>
          </p:cNvPr>
          <p:cNvSpPr/>
          <p:nvPr/>
        </p:nvSpPr>
        <p:spPr>
          <a:xfrm>
            <a:off x="6941675" y="2343302"/>
            <a:ext cx="1605960" cy="340018"/>
          </a:xfrm>
          <a:prstGeom prst="rect">
            <a:avLst/>
          </a:prstGeom>
          <a:noFill/>
          <a:ln w="38100">
            <a:solidFill>
              <a:schemeClr val="accent1">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7188FC3D-4AB1-484D-8CBF-F187B659944F}"/>
              </a:ext>
              <a:ext uri="{C183D7F6-B498-43B3-948B-1728B52AA6E4}">
                <adec:decorative xmlns:adec="http://schemas.microsoft.com/office/drawing/2017/decorative" val="1"/>
              </a:ext>
            </a:extLst>
          </p:cNvPr>
          <p:cNvSpPr/>
          <p:nvPr/>
        </p:nvSpPr>
        <p:spPr>
          <a:xfrm>
            <a:off x="6431540" y="1774647"/>
            <a:ext cx="591023" cy="340018"/>
          </a:xfrm>
          <a:prstGeom prst="rect">
            <a:avLst/>
          </a:prstGeom>
          <a:noFill/>
          <a:ln w="38100">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3FB94C00-1C84-41FA-A4C3-F27FEA0DF1CC}"/>
              </a:ext>
              <a:ext uri="{C183D7F6-B498-43B3-948B-1728B52AA6E4}">
                <adec:decorative xmlns:adec="http://schemas.microsoft.com/office/drawing/2017/decorative" val="1"/>
              </a:ext>
            </a:extLst>
          </p:cNvPr>
          <p:cNvSpPr/>
          <p:nvPr/>
        </p:nvSpPr>
        <p:spPr>
          <a:xfrm>
            <a:off x="7900157" y="1806714"/>
            <a:ext cx="1090162" cy="340018"/>
          </a:xfrm>
          <a:prstGeom prst="rect">
            <a:avLst/>
          </a:prstGeom>
          <a:noFill/>
          <a:ln w="38100">
            <a:solidFill>
              <a:schemeClr val="accent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0F12118D-211D-4F17-ABE2-D686A36CF3B7}"/>
              </a:ext>
            </a:extLst>
          </p:cNvPr>
          <p:cNvSpPr txBox="1"/>
          <p:nvPr/>
        </p:nvSpPr>
        <p:spPr>
          <a:xfrm>
            <a:off x="4040284" y="4814475"/>
            <a:ext cx="3488550" cy="369332"/>
          </a:xfrm>
          <a:prstGeom prst="rect">
            <a:avLst/>
          </a:prstGeom>
          <a:noFill/>
        </p:spPr>
        <p:txBody>
          <a:bodyPr wrap="square" rtlCol="0">
            <a:spAutoFit/>
          </a:bodyPr>
          <a:lstStyle/>
          <a:p>
            <a:r>
              <a:rPr lang="en-US" dirty="0"/>
              <a:t>Simplify syntax</a:t>
            </a:r>
          </a:p>
        </p:txBody>
      </p:sp>
      <p:sp>
        <p:nvSpPr>
          <p:cNvPr id="38" name="TextBox 37">
            <a:extLst>
              <a:ext uri="{FF2B5EF4-FFF2-40B4-BE49-F238E27FC236}">
                <a16:creationId xmlns:a16="http://schemas.microsoft.com/office/drawing/2014/main" id="{28CABCDD-BCB5-48E6-B5DA-FB540CCACF90}"/>
              </a:ext>
            </a:extLst>
          </p:cNvPr>
          <p:cNvSpPr txBox="1"/>
          <p:nvPr/>
        </p:nvSpPr>
        <p:spPr>
          <a:xfrm>
            <a:off x="4040284" y="4134853"/>
            <a:ext cx="4612010" cy="369332"/>
          </a:xfrm>
          <a:prstGeom prst="rect">
            <a:avLst/>
          </a:prstGeom>
          <a:noFill/>
        </p:spPr>
        <p:txBody>
          <a:bodyPr wrap="square" rtlCol="0">
            <a:spAutoFit/>
          </a:bodyPr>
          <a:lstStyle/>
          <a:p>
            <a:r>
              <a:rPr lang="en-US" dirty="0"/>
              <a:t>Use more precise discipline-specific vocabulary</a:t>
            </a:r>
          </a:p>
        </p:txBody>
      </p:sp>
      <p:sp>
        <p:nvSpPr>
          <p:cNvPr id="41" name="Oval 40">
            <a:extLst>
              <a:ext uri="{FF2B5EF4-FFF2-40B4-BE49-F238E27FC236}">
                <a16:creationId xmlns:a16="http://schemas.microsoft.com/office/drawing/2014/main" id="{38D89B82-176E-4530-96C7-30E0DBDAAEE8}"/>
              </a:ext>
              <a:ext uri="{C183D7F6-B498-43B3-948B-1728B52AA6E4}">
                <adec:decorative xmlns:adec="http://schemas.microsoft.com/office/drawing/2017/decorative" val="1"/>
              </a:ext>
            </a:extLst>
          </p:cNvPr>
          <p:cNvSpPr/>
          <p:nvPr/>
        </p:nvSpPr>
        <p:spPr>
          <a:xfrm>
            <a:off x="1672772" y="1745883"/>
            <a:ext cx="1014291" cy="382930"/>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44773BD1-0C4C-44B4-B1D6-0EBDE522CDD5}"/>
              </a:ext>
              <a:ext uri="{C183D7F6-B498-43B3-948B-1728B52AA6E4}">
                <adec:decorative xmlns:adec="http://schemas.microsoft.com/office/drawing/2017/decorative" val="1"/>
              </a:ext>
            </a:extLst>
          </p:cNvPr>
          <p:cNvSpPr/>
          <p:nvPr/>
        </p:nvSpPr>
        <p:spPr>
          <a:xfrm>
            <a:off x="4457379" y="1785258"/>
            <a:ext cx="1432434" cy="382930"/>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13049D45-B241-47AC-8EE8-BE4F7623E819}"/>
              </a:ext>
            </a:extLst>
          </p:cNvPr>
          <p:cNvSpPr txBox="1"/>
          <p:nvPr/>
        </p:nvSpPr>
        <p:spPr>
          <a:xfrm>
            <a:off x="4040284" y="5484071"/>
            <a:ext cx="4187794" cy="369332"/>
          </a:xfrm>
          <a:prstGeom prst="rect">
            <a:avLst/>
          </a:prstGeom>
          <a:noFill/>
        </p:spPr>
        <p:txBody>
          <a:bodyPr wrap="square" rtlCol="0">
            <a:spAutoFit/>
          </a:bodyPr>
          <a:lstStyle/>
          <a:p>
            <a:r>
              <a:rPr lang="en-US" dirty="0"/>
              <a:t>What else might we change?</a:t>
            </a:r>
          </a:p>
        </p:txBody>
      </p:sp>
    </p:spTree>
    <p:extLst>
      <p:ext uri="{BB962C8B-B14F-4D97-AF65-F5344CB8AC3E}">
        <p14:creationId xmlns:p14="http://schemas.microsoft.com/office/powerpoint/2010/main" val="287865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 grpId="0" animBg="1"/>
      <p:bldP spid="28" grpId="0" animBg="1"/>
      <p:bldP spid="32" grpId="0" animBg="1"/>
      <p:bldP spid="33" grpId="0" animBg="1"/>
      <p:bldP spid="34" grpId="0" animBg="1"/>
      <p:bldP spid="35" grpId="0" animBg="1"/>
      <p:bldP spid="37" grpId="0"/>
      <p:bldP spid="38" grpId="0"/>
      <p:bldP spid="41" grpId="0" animBg="1"/>
      <p:bldP spid="42" grpId="0" animBg="1"/>
      <p:bldP spid="4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8576BC-12F4-4C62-90E1-C60F0D3A0505}"/>
              </a:ext>
            </a:extLst>
          </p:cNvPr>
          <p:cNvSpPr>
            <a:spLocks noGrp="1"/>
          </p:cNvSpPr>
          <p:nvPr>
            <p:ph type="body" sz="quarter" idx="13"/>
          </p:nvPr>
        </p:nvSpPr>
        <p:spPr/>
        <p:txBody>
          <a:bodyPr/>
          <a:lstStyle/>
          <a:p>
            <a:r>
              <a:rPr lang="en-US" dirty="0"/>
              <a:t>Peer-Assisted Learning Strategies (PALS) partner reading strategy</a:t>
            </a:r>
          </a:p>
          <a:p>
            <a:pPr lvl="1"/>
            <a:r>
              <a:rPr lang="en-US" dirty="0"/>
              <a:t>Students work in pairs with a reader and a “coach” (other student)</a:t>
            </a:r>
          </a:p>
          <a:p>
            <a:pPr lvl="1"/>
            <a:r>
              <a:rPr lang="en-US" dirty="0"/>
              <a:t>If the reader makes a mistake, the coach uses a correction procedure</a:t>
            </a:r>
          </a:p>
          <a:p>
            <a:r>
              <a:rPr lang="en-US" dirty="0"/>
              <a:t>The procedure changed over time…</a:t>
            </a:r>
          </a:p>
          <a:p>
            <a:pPr lvl="1"/>
            <a:endParaRPr lang="en-US" dirty="0"/>
          </a:p>
          <a:p>
            <a:pPr lvl="1"/>
            <a:endParaRPr lang="en-US" dirty="0"/>
          </a:p>
        </p:txBody>
      </p:sp>
      <p:sp>
        <p:nvSpPr>
          <p:cNvPr id="3" name="Title 2">
            <a:extLst>
              <a:ext uri="{FF2B5EF4-FFF2-40B4-BE49-F238E27FC236}">
                <a16:creationId xmlns:a16="http://schemas.microsoft.com/office/drawing/2014/main" id="{19182F05-2996-43CA-BA69-B287EAB25AA8}"/>
              </a:ext>
            </a:extLst>
          </p:cNvPr>
          <p:cNvSpPr>
            <a:spLocks noGrp="1"/>
          </p:cNvSpPr>
          <p:nvPr>
            <p:ph type="title"/>
          </p:nvPr>
        </p:nvSpPr>
        <p:spPr/>
        <p:txBody>
          <a:bodyPr>
            <a:normAutofit fontScale="90000"/>
          </a:bodyPr>
          <a:lstStyle/>
          <a:p>
            <a:r>
              <a:rPr lang="en-US" dirty="0"/>
              <a:t>Adjust vocabulary</a:t>
            </a:r>
            <a:br>
              <a:rPr lang="en-US" dirty="0"/>
            </a:br>
            <a:r>
              <a:rPr lang="en-US" dirty="0"/>
              <a:t>Changing the PALS partner reading strategy</a:t>
            </a:r>
          </a:p>
        </p:txBody>
      </p:sp>
      <p:sp>
        <p:nvSpPr>
          <p:cNvPr id="4" name="Speech Bubble: Oval 3">
            <a:extLst>
              <a:ext uri="{FF2B5EF4-FFF2-40B4-BE49-F238E27FC236}">
                <a16:creationId xmlns:a16="http://schemas.microsoft.com/office/drawing/2014/main" id="{1BB63B61-C8D0-4324-A7C5-0A64E2780179}"/>
              </a:ext>
            </a:extLst>
          </p:cNvPr>
          <p:cNvSpPr/>
          <p:nvPr/>
        </p:nvSpPr>
        <p:spPr>
          <a:xfrm>
            <a:off x="1329730" y="3481724"/>
            <a:ext cx="2698595" cy="1382751"/>
          </a:xfrm>
          <a:prstGeom prst="wedgeEllipseCallout">
            <a:avLst>
              <a:gd name="adj1" fmla="val 67321"/>
              <a:gd name="adj2" fmla="val 4377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Stop. You missed a word. </a:t>
            </a:r>
            <a:r>
              <a:rPr lang="en-US" i="1" dirty="0"/>
              <a:t>Point at word. </a:t>
            </a:r>
            <a:r>
              <a:rPr lang="en-US" dirty="0"/>
              <a:t>Can you figure it out?</a:t>
            </a:r>
          </a:p>
        </p:txBody>
      </p:sp>
      <p:sp>
        <p:nvSpPr>
          <p:cNvPr id="5" name="Speech Bubble: Oval 4">
            <a:extLst>
              <a:ext uri="{FF2B5EF4-FFF2-40B4-BE49-F238E27FC236}">
                <a16:creationId xmlns:a16="http://schemas.microsoft.com/office/drawing/2014/main" id="{F205E1FA-8FF4-4757-A140-C72FAD837B5E}"/>
              </a:ext>
            </a:extLst>
          </p:cNvPr>
          <p:cNvSpPr/>
          <p:nvPr/>
        </p:nvSpPr>
        <p:spPr>
          <a:xfrm>
            <a:off x="6060635" y="3545998"/>
            <a:ext cx="2698595" cy="1382751"/>
          </a:xfrm>
          <a:prstGeom prst="wedgeEllipseCallout">
            <a:avLst>
              <a:gd name="adj1" fmla="val -69042"/>
              <a:gd name="adj2" fmla="val 4054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t>
            </a:r>
          </a:p>
        </p:txBody>
      </p:sp>
      <p:sp>
        <p:nvSpPr>
          <p:cNvPr id="6" name="TextBox 5">
            <a:extLst>
              <a:ext uri="{FF2B5EF4-FFF2-40B4-BE49-F238E27FC236}">
                <a16:creationId xmlns:a16="http://schemas.microsoft.com/office/drawing/2014/main" id="{870EC3FF-B869-4649-997E-EB530C8C0C7E}"/>
              </a:ext>
            </a:extLst>
          </p:cNvPr>
          <p:cNvSpPr txBox="1"/>
          <p:nvPr/>
        </p:nvSpPr>
        <p:spPr>
          <a:xfrm>
            <a:off x="1989575" y="4879998"/>
            <a:ext cx="1378904" cy="369332"/>
          </a:xfrm>
          <a:prstGeom prst="rect">
            <a:avLst/>
          </a:prstGeom>
          <a:noFill/>
        </p:spPr>
        <p:txBody>
          <a:bodyPr wrap="none" rtlCol="0">
            <a:spAutoFit/>
          </a:bodyPr>
          <a:lstStyle/>
          <a:p>
            <a:r>
              <a:rPr lang="en-US" dirty="0"/>
              <a:t>1997 edition</a:t>
            </a:r>
          </a:p>
        </p:txBody>
      </p:sp>
      <p:sp>
        <p:nvSpPr>
          <p:cNvPr id="7" name="TextBox 6">
            <a:extLst>
              <a:ext uri="{FF2B5EF4-FFF2-40B4-BE49-F238E27FC236}">
                <a16:creationId xmlns:a16="http://schemas.microsoft.com/office/drawing/2014/main" id="{A9DC7D6B-1427-4A17-868F-672C85ADF5F7}"/>
              </a:ext>
            </a:extLst>
          </p:cNvPr>
          <p:cNvSpPr txBox="1"/>
          <p:nvPr/>
        </p:nvSpPr>
        <p:spPr>
          <a:xfrm>
            <a:off x="6720481" y="4929957"/>
            <a:ext cx="1444626" cy="369332"/>
          </a:xfrm>
          <a:prstGeom prst="rect">
            <a:avLst/>
          </a:prstGeom>
          <a:noFill/>
        </p:spPr>
        <p:txBody>
          <a:bodyPr wrap="none" rtlCol="0">
            <a:spAutoFit/>
          </a:bodyPr>
          <a:lstStyle/>
          <a:p>
            <a:r>
              <a:rPr lang="en-US" dirty="0"/>
              <a:t>2008 revision</a:t>
            </a:r>
          </a:p>
        </p:txBody>
      </p:sp>
      <p:sp>
        <p:nvSpPr>
          <p:cNvPr id="8" name="TextBox 7">
            <a:extLst>
              <a:ext uri="{FF2B5EF4-FFF2-40B4-BE49-F238E27FC236}">
                <a16:creationId xmlns:a16="http://schemas.microsoft.com/office/drawing/2014/main" id="{2725FF52-9B2A-401C-A9B7-34787780784D}"/>
              </a:ext>
            </a:extLst>
          </p:cNvPr>
          <p:cNvSpPr txBox="1"/>
          <p:nvPr/>
        </p:nvSpPr>
        <p:spPr>
          <a:xfrm>
            <a:off x="4598140" y="4605452"/>
            <a:ext cx="892680" cy="461665"/>
          </a:xfrm>
          <a:prstGeom prst="rect">
            <a:avLst/>
          </a:prstGeom>
          <a:solidFill>
            <a:schemeClr val="accent6"/>
          </a:solidFill>
        </p:spPr>
        <p:txBody>
          <a:bodyPr wrap="none" rtlCol="0">
            <a:spAutoFit/>
          </a:bodyPr>
          <a:lstStyle/>
          <a:p>
            <a:r>
              <a:rPr lang="en-US" sz="2400" dirty="0"/>
              <a:t>coach</a:t>
            </a:r>
          </a:p>
        </p:txBody>
      </p:sp>
      <p:sp>
        <p:nvSpPr>
          <p:cNvPr id="9" name="TextBox 8">
            <a:extLst>
              <a:ext uri="{FF2B5EF4-FFF2-40B4-BE49-F238E27FC236}">
                <a16:creationId xmlns:a16="http://schemas.microsoft.com/office/drawing/2014/main" id="{B989AAD1-EFA5-4D59-ADFA-24CF0C9D1E69}"/>
              </a:ext>
            </a:extLst>
          </p:cNvPr>
          <p:cNvSpPr txBox="1"/>
          <p:nvPr/>
        </p:nvSpPr>
        <p:spPr>
          <a:xfrm>
            <a:off x="6290619" y="4071485"/>
            <a:ext cx="2271135" cy="369332"/>
          </a:xfrm>
          <a:prstGeom prst="rect">
            <a:avLst/>
          </a:prstGeom>
          <a:solidFill>
            <a:schemeClr val="accent1"/>
          </a:solidFill>
        </p:spPr>
        <p:txBody>
          <a:bodyPr wrap="none" rtlCol="0">
            <a:spAutoFit/>
          </a:bodyPr>
          <a:lstStyle/>
          <a:p>
            <a:r>
              <a:rPr lang="en-US" i="1" dirty="0"/>
              <a:t>Point at word. </a:t>
            </a:r>
            <a:r>
              <a:rPr lang="en-US" dirty="0"/>
              <a:t>Check it.</a:t>
            </a:r>
          </a:p>
        </p:txBody>
      </p:sp>
    </p:spTree>
    <p:extLst>
      <p:ext uri="{BB962C8B-B14F-4D97-AF65-F5344CB8AC3E}">
        <p14:creationId xmlns:p14="http://schemas.microsoft.com/office/powerpoint/2010/main" val="11845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5" grpId="0" animBg="1"/>
      <p:bldP spid="6" grpId="0"/>
      <p:bldP spid="7" grpId="0"/>
      <p:bldP spid="8" grpId="0" animBg="1"/>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A6FE86-5C5C-4AB4-A075-4D929CCE6E24}"/>
              </a:ext>
            </a:extLst>
          </p:cNvPr>
          <p:cNvSpPr>
            <a:spLocks noGrp="1"/>
          </p:cNvSpPr>
          <p:nvPr>
            <p:ph type="body" sz="quarter" idx="13"/>
          </p:nvPr>
        </p:nvSpPr>
        <p:spPr/>
        <p:txBody>
          <a:bodyPr/>
          <a:lstStyle/>
          <a:p>
            <a:r>
              <a:rPr lang="en-US" sz="1800" dirty="0"/>
              <a:t>Getting the Gist strategy is part of Collaborative Strategic Reading (CSR; </a:t>
            </a:r>
            <a:r>
              <a:rPr lang="en-US" sz="1800" dirty="0" err="1"/>
              <a:t>Klingner</a:t>
            </a:r>
            <a:r>
              <a:rPr lang="en-US" sz="1800" dirty="0"/>
              <a:t>, Vaughn, &amp; Boardman, 2005)</a:t>
            </a:r>
          </a:p>
          <a:p>
            <a:r>
              <a:rPr lang="en-US" sz="1800" dirty="0"/>
              <a:t>A </a:t>
            </a:r>
            <a:r>
              <a:rPr lang="en-US" sz="1800" i="1" dirty="0"/>
              <a:t>slight </a:t>
            </a:r>
            <a:r>
              <a:rPr lang="en-US" sz="1800" dirty="0"/>
              <a:t>adaptation was created for a content-area literacy instruction (CALI) project by Jade Wexler, me, and Christopher J. Lemons </a:t>
            </a:r>
          </a:p>
          <a:p>
            <a:r>
              <a:rPr lang="en-US" sz="1800" dirty="0"/>
              <a:t>How are these different? Are the changes in CALI improvements?</a:t>
            </a:r>
          </a:p>
          <a:p>
            <a:endParaRPr lang="en-US" dirty="0"/>
          </a:p>
        </p:txBody>
      </p:sp>
      <p:sp>
        <p:nvSpPr>
          <p:cNvPr id="3" name="Title 2">
            <a:extLst>
              <a:ext uri="{FF2B5EF4-FFF2-40B4-BE49-F238E27FC236}">
                <a16:creationId xmlns:a16="http://schemas.microsoft.com/office/drawing/2014/main" id="{CF6C17C8-2063-4BB5-AE0A-D494EB88946D}"/>
              </a:ext>
            </a:extLst>
          </p:cNvPr>
          <p:cNvSpPr>
            <a:spLocks noGrp="1"/>
          </p:cNvSpPr>
          <p:nvPr>
            <p:ph type="title"/>
          </p:nvPr>
        </p:nvSpPr>
        <p:spPr/>
        <p:txBody>
          <a:bodyPr>
            <a:normAutofit fontScale="90000"/>
          </a:bodyPr>
          <a:lstStyle/>
          <a:p>
            <a:r>
              <a:rPr lang="en-US" dirty="0"/>
              <a:t>Adjust vocabulary</a:t>
            </a:r>
            <a:br>
              <a:rPr lang="en-US" dirty="0"/>
            </a:br>
            <a:r>
              <a:rPr lang="en-US" dirty="0"/>
              <a:t>Getting the Gist </a:t>
            </a:r>
          </a:p>
        </p:txBody>
      </p:sp>
      <p:sp>
        <p:nvSpPr>
          <p:cNvPr id="4" name="Rectangle 3">
            <a:extLst>
              <a:ext uri="{FF2B5EF4-FFF2-40B4-BE49-F238E27FC236}">
                <a16:creationId xmlns:a16="http://schemas.microsoft.com/office/drawing/2014/main" id="{216875BB-7082-43A1-8CA6-74A55BBFADCD}"/>
              </a:ext>
            </a:extLst>
          </p:cNvPr>
          <p:cNvSpPr/>
          <p:nvPr/>
        </p:nvSpPr>
        <p:spPr>
          <a:xfrm>
            <a:off x="4799906" y="3797142"/>
            <a:ext cx="4097377" cy="1940008"/>
          </a:xfrm>
          <a:prstGeom prst="rect">
            <a:avLst/>
          </a:prstGeom>
          <a:solidFill>
            <a:schemeClr val="accent2">
              <a:lumMod val="75000"/>
            </a:schemeClr>
          </a:solidFill>
          <a:ln>
            <a:solidFill>
              <a:schemeClr val="tx1"/>
            </a:solidFill>
          </a:ln>
        </p:spPr>
        <p:txBody>
          <a:bodyPr wrap="square">
            <a:noAutofit/>
          </a:bodyPr>
          <a:lstStyle/>
          <a:p>
            <a:pPr marL="0" marR="0">
              <a:spcBef>
                <a:spcPts val="0"/>
              </a:spcBef>
              <a:spcAft>
                <a:spcPts val="0"/>
              </a:spcAft>
            </a:pPr>
            <a:r>
              <a:rPr lang="en-US" sz="2000" b="1" kern="12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Gist Steps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solidFill>
                  <a:srgbClr val="FFFFFF"/>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228600" algn="l"/>
              </a:tabLst>
            </a:pPr>
            <a:r>
              <a:rPr lang="en-US" sz="14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Identify </a:t>
            </a:r>
            <a:r>
              <a:rPr lang="en-US" sz="14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who</a:t>
            </a:r>
            <a:r>
              <a:rPr lang="en-US" sz="14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or </a:t>
            </a:r>
            <a:r>
              <a:rPr lang="en-US" sz="14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what</a:t>
            </a:r>
            <a:r>
              <a:rPr lang="en-US" sz="14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the section is mostly about.</a:t>
            </a:r>
            <a:r>
              <a:rPr lang="en-US" sz="7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228600" algn="l"/>
              </a:tabLst>
            </a:pPr>
            <a:r>
              <a:rPr lang="en-US" sz="14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Identify the most important information about the who or what.</a:t>
            </a:r>
            <a:r>
              <a:rPr lang="en-US" sz="7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228600" algn="l"/>
              </a:tabLst>
            </a:pPr>
            <a:r>
              <a:rPr lang="en-US" sz="14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Develop a Gist Statement that is </a:t>
            </a:r>
            <a:r>
              <a:rPr lang="en-US" sz="14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about</a:t>
            </a:r>
            <a:r>
              <a:rPr lang="en-US" sz="14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10 words.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CEDD4A99-4782-49BE-A40D-C6A47E80274E}"/>
              </a:ext>
            </a:extLst>
          </p:cNvPr>
          <p:cNvSpPr/>
          <p:nvPr/>
        </p:nvSpPr>
        <p:spPr>
          <a:xfrm>
            <a:off x="496925" y="3797142"/>
            <a:ext cx="4097377" cy="1940008"/>
          </a:xfrm>
          <a:prstGeom prst="rect">
            <a:avLst/>
          </a:prstGeom>
          <a:solidFill>
            <a:schemeClr val="accent2">
              <a:lumMod val="75000"/>
            </a:schemeClr>
          </a:solidFill>
          <a:ln>
            <a:solidFill>
              <a:schemeClr val="tx1"/>
            </a:solidFill>
          </a:ln>
        </p:spPr>
        <p:txBody>
          <a:bodyPr wrap="square">
            <a:noAutofit/>
          </a:bodyPr>
          <a:lstStyle/>
          <a:p>
            <a:pPr marL="0" marR="0">
              <a:spcBef>
                <a:spcPts val="0"/>
              </a:spcBef>
              <a:spcAft>
                <a:spcPts val="0"/>
              </a:spcAft>
            </a:pPr>
            <a:r>
              <a:rPr lang="en-US" sz="2000" b="1" kern="12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Gist Steps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solidFill>
                  <a:srgbClr val="FFFFFF"/>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228600" algn="l"/>
              </a:tabLst>
            </a:pPr>
            <a:r>
              <a:rPr lang="en-US" sz="14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Name the “who” or “what” the section of text is mostly about.</a:t>
            </a:r>
          </a:p>
          <a:p>
            <a:pPr marL="342900" marR="0" lvl="0" indent="-342900">
              <a:lnSpc>
                <a:spcPct val="107000"/>
              </a:lnSpc>
              <a:spcBef>
                <a:spcPts val="0"/>
              </a:spcBef>
              <a:spcAft>
                <a:spcPts val="0"/>
              </a:spcAft>
              <a:buFont typeface="+mj-lt"/>
              <a:buAutoNum type="arabicPeriod"/>
              <a:tabLst>
                <a:tab pos="228600" algn="l"/>
              </a:tabLst>
            </a:pPr>
            <a:r>
              <a:rPr lang="en-US" sz="1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What is the most important information about the “who” or “what”?</a:t>
            </a:r>
          </a:p>
          <a:p>
            <a:pPr marL="342900" marR="0" lvl="0" indent="-342900">
              <a:lnSpc>
                <a:spcPct val="107000"/>
              </a:lnSpc>
              <a:spcBef>
                <a:spcPts val="0"/>
              </a:spcBef>
              <a:spcAft>
                <a:spcPts val="0"/>
              </a:spcAft>
              <a:buFont typeface="+mj-lt"/>
              <a:buAutoNum type="arabicPeriod"/>
              <a:tabLst>
                <a:tab pos="228600" algn="l"/>
              </a:tabLst>
            </a:pPr>
            <a:r>
              <a:rPr lang="en-US" sz="1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Write the gist in approximately 10 words or less.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Box 5">
            <a:extLst>
              <a:ext uri="{FF2B5EF4-FFF2-40B4-BE49-F238E27FC236}">
                <a16:creationId xmlns:a16="http://schemas.microsoft.com/office/drawing/2014/main" id="{E95F9D4E-24BE-4FDF-B73C-3FD69D2698B5}"/>
              </a:ext>
            </a:extLst>
          </p:cNvPr>
          <p:cNvSpPr txBox="1"/>
          <p:nvPr/>
        </p:nvSpPr>
        <p:spPr>
          <a:xfrm>
            <a:off x="458937" y="3399539"/>
            <a:ext cx="1606787" cy="461665"/>
          </a:xfrm>
          <a:prstGeom prst="rect">
            <a:avLst/>
          </a:prstGeom>
          <a:noFill/>
        </p:spPr>
        <p:txBody>
          <a:bodyPr wrap="none" rtlCol="0">
            <a:spAutoFit/>
          </a:bodyPr>
          <a:lstStyle/>
          <a:p>
            <a:r>
              <a:rPr lang="en-US" sz="2400" dirty="0">
                <a:solidFill>
                  <a:schemeClr val="bg1"/>
                </a:solidFill>
              </a:rPr>
              <a:t>CSR version</a:t>
            </a:r>
          </a:p>
        </p:txBody>
      </p:sp>
      <p:sp>
        <p:nvSpPr>
          <p:cNvPr id="7" name="TextBox 6">
            <a:extLst>
              <a:ext uri="{FF2B5EF4-FFF2-40B4-BE49-F238E27FC236}">
                <a16:creationId xmlns:a16="http://schemas.microsoft.com/office/drawing/2014/main" id="{BC9C29AB-458D-49BB-AA0C-70CD4CF7669B}"/>
              </a:ext>
            </a:extLst>
          </p:cNvPr>
          <p:cNvSpPr txBox="1"/>
          <p:nvPr/>
        </p:nvSpPr>
        <p:spPr>
          <a:xfrm>
            <a:off x="4711098" y="3395697"/>
            <a:ext cx="1670907" cy="461665"/>
          </a:xfrm>
          <a:prstGeom prst="rect">
            <a:avLst/>
          </a:prstGeom>
          <a:noFill/>
        </p:spPr>
        <p:txBody>
          <a:bodyPr wrap="none" rtlCol="0">
            <a:spAutoFit/>
          </a:bodyPr>
          <a:lstStyle/>
          <a:p>
            <a:r>
              <a:rPr lang="en-US" sz="2400" dirty="0">
                <a:solidFill>
                  <a:schemeClr val="bg1"/>
                </a:solidFill>
              </a:rPr>
              <a:t>CALI version</a:t>
            </a:r>
          </a:p>
        </p:txBody>
      </p:sp>
    </p:spTree>
    <p:extLst>
      <p:ext uri="{BB962C8B-B14F-4D97-AF65-F5344CB8AC3E}">
        <p14:creationId xmlns:p14="http://schemas.microsoft.com/office/powerpoint/2010/main" val="35958352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ABE403-1816-4BA9-85EF-D02350DA0A94}"/>
              </a:ext>
            </a:extLst>
          </p:cNvPr>
          <p:cNvSpPr>
            <a:spLocks noGrp="1"/>
          </p:cNvSpPr>
          <p:nvPr>
            <p:ph type="body" sz="quarter" idx="13"/>
          </p:nvPr>
        </p:nvSpPr>
        <p:spPr/>
        <p:txBody>
          <a:bodyPr/>
          <a:lstStyle/>
          <a:p>
            <a:r>
              <a:rPr lang="en-US" dirty="0"/>
              <a:t>Contains words you can say again and again</a:t>
            </a:r>
          </a:p>
          <a:p>
            <a:r>
              <a:rPr lang="en-US" dirty="0"/>
              <a:t>Light and heavy: Light things are easy to pick up. Heavy things are hard to pick up.</a:t>
            </a:r>
          </a:p>
          <a:p>
            <a:r>
              <a:rPr lang="en-US" dirty="0"/>
              <a:t>Metaphor: a creative description</a:t>
            </a:r>
          </a:p>
          <a:p>
            <a:endParaRPr lang="en-US" dirty="0"/>
          </a:p>
          <a:p>
            <a:pPr lvl="1"/>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B6B6DD04-9DA5-47FE-A35D-ABCAA3CD8A13}"/>
              </a:ext>
            </a:extLst>
          </p:cNvPr>
          <p:cNvSpPr>
            <a:spLocks noGrp="1"/>
          </p:cNvSpPr>
          <p:nvPr>
            <p:ph type="title"/>
          </p:nvPr>
        </p:nvSpPr>
        <p:spPr/>
        <p:txBody>
          <a:bodyPr/>
          <a:lstStyle/>
          <a:p>
            <a:r>
              <a:rPr lang="en-US"/>
              <a:t>Clear: Is not awkward-sounding</a:t>
            </a:r>
            <a:endParaRPr lang="en-US" dirty="0"/>
          </a:p>
        </p:txBody>
      </p:sp>
      <p:sp>
        <p:nvSpPr>
          <p:cNvPr id="8" name="Rectangle 7">
            <a:extLst>
              <a:ext uri="{FF2B5EF4-FFF2-40B4-BE49-F238E27FC236}">
                <a16:creationId xmlns:a16="http://schemas.microsoft.com/office/drawing/2014/main" id="{C73FECC4-691A-4D5D-8F7A-E010DAB4A573}"/>
              </a:ext>
            </a:extLst>
          </p:cNvPr>
          <p:cNvSpPr/>
          <p:nvPr/>
        </p:nvSpPr>
        <p:spPr>
          <a:xfrm>
            <a:off x="1588120" y="3169657"/>
            <a:ext cx="6781179" cy="2862322"/>
          </a:xfrm>
          <a:prstGeom prst="rect">
            <a:avLst/>
          </a:prstGeom>
          <a:solidFill>
            <a:schemeClr val="accent2">
              <a:lumMod val="40000"/>
              <a:lumOff val="60000"/>
            </a:schemeClr>
          </a:solidFill>
        </p:spPr>
        <p:txBody>
          <a:bodyPr wrap="square">
            <a:spAutoFit/>
          </a:bodyPr>
          <a:lstStyle/>
          <a:p>
            <a:r>
              <a:rPr lang="en-US" altLang="en-US" dirty="0">
                <a:solidFill>
                  <a:schemeClr val="bg1"/>
                </a:solidFill>
              </a:rPr>
              <a:t>If I say, “That car is a dinosaur!  It’s time to get a new one,” that’s a metaphor, a creative description.  The car isn’t a dinosaur really. What am I saying about the car? Everyone?</a:t>
            </a:r>
          </a:p>
          <a:p>
            <a:endParaRPr lang="en-US" dirty="0">
              <a:solidFill>
                <a:schemeClr val="bg1"/>
              </a:solidFill>
            </a:endParaRPr>
          </a:p>
          <a:p>
            <a:r>
              <a:rPr lang="en-US" altLang="en-US" dirty="0">
                <a:solidFill>
                  <a:schemeClr val="bg1"/>
                </a:solidFill>
              </a:rPr>
              <a:t>Right, that’s a metaphor, a creative description to say the car is old. </a:t>
            </a:r>
          </a:p>
          <a:p>
            <a:endParaRPr lang="en-US" dirty="0">
              <a:solidFill>
                <a:schemeClr val="bg1"/>
              </a:solidFill>
            </a:endParaRPr>
          </a:p>
          <a:p>
            <a:r>
              <a:rPr lang="en-US" altLang="en-US" dirty="0">
                <a:solidFill>
                  <a:schemeClr val="bg1"/>
                </a:solidFill>
              </a:rPr>
              <a:t>Another metaphor is, “Our principal, Mr. González, is a walking encyclopedia.” What is this creative description saying about him?</a:t>
            </a:r>
          </a:p>
          <a:p>
            <a:endParaRPr lang="en-US" altLang="en-US" dirty="0">
              <a:solidFill>
                <a:schemeClr val="bg1"/>
              </a:solidFill>
            </a:endParaRPr>
          </a:p>
          <a:p>
            <a:r>
              <a:rPr lang="en-US" altLang="en-US" dirty="0">
                <a:solidFill>
                  <a:schemeClr val="bg1"/>
                </a:solidFill>
              </a:rPr>
              <a:t>The metaphor describes Mr. Gonzalez creatively. It tells you knows a lot.</a:t>
            </a:r>
          </a:p>
        </p:txBody>
      </p:sp>
      <p:sp>
        <p:nvSpPr>
          <p:cNvPr id="14" name="Rectangle 13">
            <a:extLst>
              <a:ext uri="{FF2B5EF4-FFF2-40B4-BE49-F238E27FC236}">
                <a16:creationId xmlns:a16="http://schemas.microsoft.com/office/drawing/2014/main" id="{FF39BC74-2238-4B4C-960C-1AB60E887FC5}"/>
              </a:ext>
            </a:extLst>
          </p:cNvPr>
          <p:cNvSpPr/>
          <p:nvPr/>
        </p:nvSpPr>
        <p:spPr>
          <a:xfrm>
            <a:off x="2745503" y="3441993"/>
            <a:ext cx="1960388" cy="369332"/>
          </a:xfrm>
          <a:prstGeom prst="rect">
            <a:avLst/>
          </a:prstGeom>
          <a:noFill/>
          <a:ln>
            <a:noFill/>
          </a:ln>
        </p:spPr>
        <p:txBody>
          <a:bodyPr wrap="square">
            <a:spAutoFit/>
          </a:bodyPr>
          <a:lstStyle/>
          <a:p>
            <a:r>
              <a:rPr lang="en-US" altLang="en-US" dirty="0"/>
              <a:t>creative description</a:t>
            </a:r>
          </a:p>
        </p:txBody>
      </p:sp>
      <p:sp>
        <p:nvSpPr>
          <p:cNvPr id="15" name="Rectangle 14">
            <a:extLst>
              <a:ext uri="{FF2B5EF4-FFF2-40B4-BE49-F238E27FC236}">
                <a16:creationId xmlns:a16="http://schemas.microsoft.com/office/drawing/2014/main" id="{D046B2E3-4968-403A-830F-2BD4D0C9924F}"/>
              </a:ext>
            </a:extLst>
          </p:cNvPr>
          <p:cNvSpPr/>
          <p:nvPr/>
        </p:nvSpPr>
        <p:spPr>
          <a:xfrm>
            <a:off x="4036615" y="4265512"/>
            <a:ext cx="1960388" cy="369332"/>
          </a:xfrm>
          <a:prstGeom prst="rect">
            <a:avLst/>
          </a:prstGeom>
          <a:noFill/>
          <a:ln>
            <a:noFill/>
          </a:ln>
        </p:spPr>
        <p:txBody>
          <a:bodyPr wrap="square">
            <a:spAutoFit/>
          </a:bodyPr>
          <a:lstStyle/>
          <a:p>
            <a:r>
              <a:rPr lang="en-US" altLang="en-US" dirty="0"/>
              <a:t>creative description</a:t>
            </a:r>
          </a:p>
        </p:txBody>
      </p:sp>
      <p:sp>
        <p:nvSpPr>
          <p:cNvPr id="16" name="Rectangle 15">
            <a:extLst>
              <a:ext uri="{FF2B5EF4-FFF2-40B4-BE49-F238E27FC236}">
                <a16:creationId xmlns:a16="http://schemas.microsoft.com/office/drawing/2014/main" id="{F101CE1F-4ED4-4239-B5AE-B58FACBB3EC2}"/>
              </a:ext>
            </a:extLst>
          </p:cNvPr>
          <p:cNvSpPr/>
          <p:nvPr/>
        </p:nvSpPr>
        <p:spPr>
          <a:xfrm>
            <a:off x="4106879" y="5087445"/>
            <a:ext cx="1960388" cy="369332"/>
          </a:xfrm>
          <a:prstGeom prst="rect">
            <a:avLst/>
          </a:prstGeom>
          <a:noFill/>
          <a:ln>
            <a:noFill/>
          </a:ln>
        </p:spPr>
        <p:txBody>
          <a:bodyPr wrap="square">
            <a:spAutoFit/>
          </a:bodyPr>
          <a:lstStyle/>
          <a:p>
            <a:r>
              <a:rPr lang="en-US" altLang="en-US" dirty="0"/>
              <a:t>creative description</a:t>
            </a:r>
          </a:p>
        </p:txBody>
      </p:sp>
      <p:sp>
        <p:nvSpPr>
          <p:cNvPr id="17" name="Rectangle 16">
            <a:extLst>
              <a:ext uri="{FF2B5EF4-FFF2-40B4-BE49-F238E27FC236}">
                <a16:creationId xmlns:a16="http://schemas.microsoft.com/office/drawing/2014/main" id="{047EF669-913F-4312-992A-0EAB0103704B}"/>
              </a:ext>
            </a:extLst>
          </p:cNvPr>
          <p:cNvSpPr/>
          <p:nvPr/>
        </p:nvSpPr>
        <p:spPr>
          <a:xfrm>
            <a:off x="2900362" y="5634993"/>
            <a:ext cx="3501947" cy="369332"/>
          </a:xfrm>
          <a:prstGeom prst="rect">
            <a:avLst/>
          </a:prstGeom>
          <a:noFill/>
          <a:ln>
            <a:noFill/>
          </a:ln>
        </p:spPr>
        <p:txBody>
          <a:bodyPr wrap="square">
            <a:spAutoFit/>
          </a:bodyPr>
          <a:lstStyle/>
          <a:p>
            <a:r>
              <a:rPr lang="en-US" altLang="en-US" dirty="0"/>
              <a:t>describes             </a:t>
            </a:r>
            <a:r>
              <a:rPr lang="en-US" altLang="en-US" sz="800" dirty="0"/>
              <a:t> </a:t>
            </a:r>
            <a:r>
              <a:rPr lang="en-US" altLang="en-US" dirty="0"/>
              <a:t>       </a:t>
            </a:r>
            <a:r>
              <a:rPr lang="en-US" altLang="en-US" sz="800" dirty="0"/>
              <a:t> </a:t>
            </a:r>
            <a:r>
              <a:rPr lang="en-US" altLang="en-US" sz="900" dirty="0"/>
              <a:t> </a:t>
            </a:r>
            <a:r>
              <a:rPr lang="en-US" altLang="en-US" dirty="0"/>
              <a:t>creatively</a:t>
            </a:r>
          </a:p>
        </p:txBody>
      </p:sp>
      <p:sp>
        <p:nvSpPr>
          <p:cNvPr id="7" name="Speech Bubble: Rectangle with Corners Rounded 6">
            <a:extLst>
              <a:ext uri="{FF2B5EF4-FFF2-40B4-BE49-F238E27FC236}">
                <a16:creationId xmlns:a16="http://schemas.microsoft.com/office/drawing/2014/main" id="{1FD18726-9110-4068-9FBE-8E51EB2544CE}"/>
              </a:ext>
            </a:extLst>
          </p:cNvPr>
          <p:cNvSpPr/>
          <p:nvPr/>
        </p:nvSpPr>
        <p:spPr>
          <a:xfrm>
            <a:off x="5573297" y="3877305"/>
            <a:ext cx="847412" cy="340519"/>
          </a:xfrm>
          <a:prstGeom prst="wedgeRoundRectCallout">
            <a:avLst>
              <a:gd name="adj1" fmla="val -98119"/>
              <a:gd name="adj2" fmla="val -43866"/>
              <a:gd name="adj3" fmla="val 16667"/>
            </a:avLst>
          </a:prstGeom>
          <a:solidFill>
            <a:schemeClr val="accent2"/>
          </a:solidFill>
        </p:spPr>
        <p:txBody>
          <a:bodyPr wrap="square">
            <a:spAutoFit/>
          </a:bodyPr>
          <a:lstStyle/>
          <a:p>
            <a:r>
              <a:rPr lang="en-US" altLang="en-US" sz="1400" dirty="0">
                <a:solidFill>
                  <a:schemeClr val="hlink"/>
                </a:solidFill>
              </a:rPr>
              <a:t>It’s old!</a:t>
            </a:r>
            <a:endParaRPr lang="en-US" sz="1400" dirty="0"/>
          </a:p>
        </p:txBody>
      </p:sp>
      <p:sp>
        <p:nvSpPr>
          <p:cNvPr id="9" name="Speech Bubble: Rectangle with Corners Rounded 8">
            <a:extLst>
              <a:ext uri="{FF2B5EF4-FFF2-40B4-BE49-F238E27FC236}">
                <a16:creationId xmlns:a16="http://schemas.microsoft.com/office/drawing/2014/main" id="{E595EC97-B972-4E0B-8445-D0FF1005EF8A}"/>
              </a:ext>
            </a:extLst>
          </p:cNvPr>
          <p:cNvSpPr/>
          <p:nvPr/>
        </p:nvSpPr>
        <p:spPr>
          <a:xfrm>
            <a:off x="8058092" y="5098456"/>
            <a:ext cx="769425" cy="578882"/>
          </a:xfrm>
          <a:prstGeom prst="wedgeRoundRectCallout">
            <a:avLst>
              <a:gd name="adj1" fmla="val -93142"/>
              <a:gd name="adj2" fmla="val -24999"/>
              <a:gd name="adj3" fmla="val 16667"/>
            </a:avLst>
          </a:prstGeom>
          <a:solidFill>
            <a:schemeClr val="accent2"/>
          </a:solidFill>
        </p:spPr>
        <p:txBody>
          <a:bodyPr wrap="square">
            <a:spAutoFit/>
          </a:bodyPr>
          <a:lstStyle/>
          <a:p>
            <a:r>
              <a:rPr lang="en-US" altLang="en-US" sz="1400" dirty="0">
                <a:solidFill>
                  <a:schemeClr val="hlink"/>
                </a:solidFill>
              </a:rPr>
              <a:t>He’s smart.</a:t>
            </a:r>
            <a:endParaRPr lang="en-US" sz="1400" dirty="0"/>
          </a:p>
        </p:txBody>
      </p:sp>
    </p:spTree>
    <p:extLst>
      <p:ext uri="{BB962C8B-B14F-4D97-AF65-F5344CB8AC3E}">
        <p14:creationId xmlns:p14="http://schemas.microsoft.com/office/powerpoint/2010/main" val="18562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A880BB-4945-4B54-8D32-8A9D4ED549F2}"/>
              </a:ext>
            </a:extLst>
          </p:cNvPr>
          <p:cNvSpPr>
            <a:spLocks noGrp="1"/>
          </p:cNvSpPr>
          <p:nvPr>
            <p:ph type="body" sz="quarter" idx="13"/>
          </p:nvPr>
        </p:nvSpPr>
        <p:spPr/>
        <p:txBody>
          <a:bodyPr/>
          <a:lstStyle/>
          <a:p>
            <a:r>
              <a:rPr lang="en-US" dirty="0">
                <a:latin typeface="Arial" panose="020B0604020202020204" pitchFamily="34" charset="0"/>
                <a:ea typeface="Calibri" panose="020F0502020204030204" pitchFamily="34" charset="0"/>
                <a:cs typeface="Arial" panose="020B0604020202020204" pitchFamily="34" charset="0"/>
              </a:rPr>
              <a:t>An influence is a person or event that motivates a                     person to become what they become.</a:t>
            </a:r>
          </a:p>
          <a:p>
            <a:pPr lvl="1"/>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3" name="Title 2">
            <a:extLst>
              <a:ext uri="{FF2B5EF4-FFF2-40B4-BE49-F238E27FC236}">
                <a16:creationId xmlns:a16="http://schemas.microsoft.com/office/drawing/2014/main" id="{DFFBF0F5-8FAE-4274-A048-C424CE45550A}"/>
              </a:ext>
            </a:extLst>
          </p:cNvPr>
          <p:cNvSpPr>
            <a:spLocks noGrp="1"/>
          </p:cNvSpPr>
          <p:nvPr>
            <p:ph type="title"/>
          </p:nvPr>
        </p:nvSpPr>
        <p:spPr/>
        <p:txBody>
          <a:bodyPr>
            <a:normAutofit/>
          </a:bodyPr>
          <a:lstStyle/>
          <a:p>
            <a:r>
              <a:rPr lang="en-US" dirty="0"/>
              <a:t>Clear: Is not awkward-sounding</a:t>
            </a:r>
          </a:p>
        </p:txBody>
      </p:sp>
      <p:sp>
        <p:nvSpPr>
          <p:cNvPr id="4" name="Speech Bubble: Rectangle with Corners Rounded 3">
            <a:extLst>
              <a:ext uri="{FF2B5EF4-FFF2-40B4-BE49-F238E27FC236}">
                <a16:creationId xmlns:a16="http://schemas.microsoft.com/office/drawing/2014/main" id="{199A82A0-3394-4E87-8501-00B7DF967217}"/>
              </a:ext>
            </a:extLst>
          </p:cNvPr>
          <p:cNvSpPr/>
          <p:nvPr/>
        </p:nvSpPr>
        <p:spPr>
          <a:xfrm>
            <a:off x="3864634" y="2416061"/>
            <a:ext cx="3630214" cy="1328023"/>
          </a:xfrm>
          <a:prstGeom prst="wedgeRoundRectCallout">
            <a:avLst>
              <a:gd name="adj1" fmla="val 77401"/>
              <a:gd name="adj2" fmla="val 72389"/>
              <a:gd name="adj3" fmla="val 16667"/>
            </a:avLst>
          </a:prstGeom>
          <a:solidFill>
            <a:schemeClr val="accent2"/>
          </a:solidFill>
        </p:spPr>
        <p:txBody>
          <a:bodyPr wrap="square">
            <a:spAutoFit/>
          </a:bodyPr>
          <a:lstStyle/>
          <a:p>
            <a:r>
              <a:rPr lang="en-US" altLang="en-US" dirty="0">
                <a:solidFill>
                  <a:schemeClr val="hlink"/>
                </a:solidFill>
              </a:rPr>
              <a:t>Martin Luther King was an important influence on many other civil rights leaders, he motivated them to become what they became.</a:t>
            </a:r>
            <a:endParaRPr lang="en-US" dirty="0"/>
          </a:p>
        </p:txBody>
      </p:sp>
      <p:sp>
        <p:nvSpPr>
          <p:cNvPr id="5" name="Speech Bubble: Rectangle with Corners Rounded 4">
            <a:extLst>
              <a:ext uri="{FF2B5EF4-FFF2-40B4-BE49-F238E27FC236}">
                <a16:creationId xmlns:a16="http://schemas.microsoft.com/office/drawing/2014/main" id="{DEC1FBB8-DC93-41E4-A650-D4910A8675E0}"/>
              </a:ext>
            </a:extLst>
          </p:cNvPr>
          <p:cNvSpPr/>
          <p:nvPr/>
        </p:nvSpPr>
        <p:spPr>
          <a:xfrm>
            <a:off x="4005463" y="3922423"/>
            <a:ext cx="3348556" cy="2247424"/>
          </a:xfrm>
          <a:prstGeom prst="wedgeRoundRectCallout">
            <a:avLst>
              <a:gd name="adj1" fmla="val 83240"/>
              <a:gd name="adj2" fmla="val -41574"/>
              <a:gd name="adj3" fmla="val 16667"/>
            </a:avLst>
          </a:prstGeom>
          <a:solidFill>
            <a:schemeClr val="accent2"/>
          </a:solidFill>
        </p:spPr>
        <p:txBody>
          <a:bodyPr wrap="square">
            <a:spAutoFit/>
          </a:bodyPr>
          <a:lstStyle/>
          <a:p>
            <a:r>
              <a:rPr lang="en-US" altLang="en-US" dirty="0">
                <a:solidFill>
                  <a:schemeClr val="hlink"/>
                </a:solidFill>
              </a:rPr>
              <a:t>The entire civil rights movement influenced later activists who campaigned for equal rights for many people. The civil rights movement motivated them to become what they became, civil rights activists.</a:t>
            </a:r>
            <a:endParaRPr lang="en-US" dirty="0"/>
          </a:p>
        </p:txBody>
      </p:sp>
      <p:sp>
        <p:nvSpPr>
          <p:cNvPr id="6" name="TextBox 5">
            <a:extLst>
              <a:ext uri="{FF2B5EF4-FFF2-40B4-BE49-F238E27FC236}">
                <a16:creationId xmlns:a16="http://schemas.microsoft.com/office/drawing/2014/main" id="{F721D549-92B7-4CA4-8CF1-32E320368303}"/>
              </a:ext>
            </a:extLst>
          </p:cNvPr>
          <p:cNvSpPr txBox="1"/>
          <p:nvPr/>
        </p:nvSpPr>
        <p:spPr>
          <a:xfrm rot="19824496">
            <a:off x="699622" y="3883928"/>
            <a:ext cx="3041124" cy="646331"/>
          </a:xfrm>
          <a:prstGeom prst="rect">
            <a:avLst/>
          </a:prstGeom>
          <a:solidFill>
            <a:schemeClr val="accent2">
              <a:lumMod val="50000"/>
            </a:schemeClr>
          </a:solidFill>
          <a:ln>
            <a:solidFill>
              <a:schemeClr val="accent2">
                <a:lumMod val="75000"/>
              </a:schemeClr>
            </a:solidFill>
          </a:ln>
        </p:spPr>
        <p:txBody>
          <a:bodyPr wrap="square" rtlCol="0">
            <a:spAutoFit/>
          </a:bodyPr>
          <a:lstStyle/>
          <a:p>
            <a:r>
              <a:rPr lang="en-US" dirty="0"/>
              <a:t>How many times could you say “</a:t>
            </a:r>
            <a:r>
              <a:rPr lang="en-US" dirty="0">
                <a:solidFill>
                  <a:srgbClr val="92D050"/>
                </a:solidFill>
              </a:rPr>
              <a:t>become what they became</a:t>
            </a:r>
            <a:r>
              <a:rPr lang="en-US" dirty="0"/>
              <a:t>”?</a:t>
            </a:r>
          </a:p>
        </p:txBody>
      </p:sp>
      <p:sp>
        <p:nvSpPr>
          <p:cNvPr id="7" name="Rectangle 6">
            <a:extLst>
              <a:ext uri="{FF2B5EF4-FFF2-40B4-BE49-F238E27FC236}">
                <a16:creationId xmlns:a16="http://schemas.microsoft.com/office/drawing/2014/main" id="{FF39BC74-2238-4B4C-960C-1AB60E887FC5}"/>
              </a:ext>
            </a:extLst>
          </p:cNvPr>
          <p:cNvSpPr/>
          <p:nvPr/>
        </p:nvSpPr>
        <p:spPr>
          <a:xfrm>
            <a:off x="3930571" y="3299417"/>
            <a:ext cx="2872674" cy="369332"/>
          </a:xfrm>
          <a:prstGeom prst="rect">
            <a:avLst/>
          </a:prstGeom>
          <a:noFill/>
          <a:ln>
            <a:noFill/>
          </a:ln>
        </p:spPr>
        <p:txBody>
          <a:bodyPr wrap="square">
            <a:spAutoFit/>
          </a:bodyPr>
          <a:lstStyle/>
          <a:p>
            <a:r>
              <a:rPr lang="en-US" altLang="en-US" dirty="0">
                <a:solidFill>
                  <a:srgbClr val="92D050"/>
                </a:solidFill>
              </a:rPr>
              <a:t>become what they became</a:t>
            </a:r>
          </a:p>
        </p:txBody>
      </p:sp>
      <p:sp>
        <p:nvSpPr>
          <p:cNvPr id="8" name="Rectangle 7">
            <a:extLst>
              <a:ext uri="{FF2B5EF4-FFF2-40B4-BE49-F238E27FC236}">
                <a16:creationId xmlns:a16="http://schemas.microsoft.com/office/drawing/2014/main" id="{FF39BC74-2238-4B4C-960C-1AB60E887FC5}"/>
              </a:ext>
            </a:extLst>
          </p:cNvPr>
          <p:cNvSpPr/>
          <p:nvPr/>
        </p:nvSpPr>
        <p:spPr>
          <a:xfrm>
            <a:off x="4115096" y="5403558"/>
            <a:ext cx="2872674" cy="369332"/>
          </a:xfrm>
          <a:prstGeom prst="rect">
            <a:avLst/>
          </a:prstGeom>
          <a:noFill/>
          <a:ln>
            <a:noFill/>
          </a:ln>
        </p:spPr>
        <p:txBody>
          <a:bodyPr wrap="square">
            <a:spAutoFit/>
          </a:bodyPr>
          <a:lstStyle/>
          <a:p>
            <a:r>
              <a:rPr lang="en-US" altLang="en-US" dirty="0">
                <a:solidFill>
                  <a:srgbClr val="92D050"/>
                </a:solidFill>
              </a:rPr>
              <a:t>become what they became</a:t>
            </a:r>
          </a:p>
        </p:txBody>
      </p:sp>
    </p:spTree>
    <p:extLst>
      <p:ext uri="{BB962C8B-B14F-4D97-AF65-F5344CB8AC3E}">
        <p14:creationId xmlns:p14="http://schemas.microsoft.com/office/powerpoint/2010/main" val="347374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6711CC-1797-445D-83BA-CBEC37B4180D}"/>
              </a:ext>
            </a:extLst>
          </p:cNvPr>
          <p:cNvSpPr>
            <a:spLocks noGrp="1"/>
          </p:cNvSpPr>
          <p:nvPr>
            <p:ph type="title"/>
          </p:nvPr>
        </p:nvSpPr>
        <p:spPr/>
        <p:txBody>
          <a:bodyPr/>
          <a:lstStyle/>
          <a:p>
            <a:r>
              <a:rPr lang="en-US" dirty="0"/>
              <a:t>A non-awkward explanation: </a:t>
            </a:r>
            <a:r>
              <a:rPr lang="en-US" i="1" dirty="0">
                <a:solidFill>
                  <a:schemeClr val="accent4">
                    <a:lumMod val="75000"/>
                  </a:schemeClr>
                </a:solidFill>
              </a:rPr>
              <a:t>ambivalent</a:t>
            </a:r>
            <a:endParaRPr lang="en-US" dirty="0">
              <a:solidFill>
                <a:schemeClr val="accent4">
                  <a:lumMod val="75000"/>
                </a:schemeClr>
              </a:solidFill>
            </a:endParaRPr>
          </a:p>
        </p:txBody>
      </p:sp>
      <p:sp>
        <p:nvSpPr>
          <p:cNvPr id="4" name="TextBox 3">
            <a:extLst>
              <a:ext uri="{FF2B5EF4-FFF2-40B4-BE49-F238E27FC236}">
                <a16:creationId xmlns:a16="http://schemas.microsoft.com/office/drawing/2014/main" id="{B3451E47-B040-4A13-BC33-F75A1F70F80E}"/>
              </a:ext>
            </a:extLst>
          </p:cNvPr>
          <p:cNvSpPr txBox="1"/>
          <p:nvPr/>
        </p:nvSpPr>
        <p:spPr>
          <a:xfrm>
            <a:off x="1923631" y="4572385"/>
            <a:ext cx="6432657" cy="707886"/>
          </a:xfrm>
          <a:prstGeom prst="rect">
            <a:avLst/>
          </a:prstGeom>
          <a:noFill/>
        </p:spPr>
        <p:txBody>
          <a:bodyPr wrap="square" rtlCol="0">
            <a:spAutoFit/>
          </a:bodyPr>
          <a:lstStyle/>
          <a:p>
            <a:r>
              <a:rPr lang="en-US" sz="2000" dirty="0"/>
              <a:t>“If you are ambivalent about something, you have two opposite opinions and cannot decide on one.”</a:t>
            </a:r>
          </a:p>
        </p:txBody>
      </p:sp>
      <p:sp>
        <p:nvSpPr>
          <p:cNvPr id="6" name="TextBox 5">
            <a:extLst>
              <a:ext uri="{FF2B5EF4-FFF2-40B4-BE49-F238E27FC236}">
                <a16:creationId xmlns:a16="http://schemas.microsoft.com/office/drawing/2014/main" id="{4021D7C9-A15C-41AF-AF7F-EBFF51CB929E}"/>
              </a:ext>
            </a:extLst>
          </p:cNvPr>
          <p:cNvSpPr txBox="1"/>
          <p:nvPr/>
        </p:nvSpPr>
        <p:spPr>
          <a:xfrm>
            <a:off x="1923631" y="5415561"/>
            <a:ext cx="6644636" cy="707886"/>
          </a:xfrm>
          <a:prstGeom prst="rect">
            <a:avLst/>
          </a:prstGeom>
          <a:noFill/>
        </p:spPr>
        <p:txBody>
          <a:bodyPr wrap="square" rtlCol="0">
            <a:spAutoFit/>
          </a:bodyPr>
          <a:lstStyle/>
          <a:p>
            <a:r>
              <a:rPr lang="en-US" sz="2000" dirty="0"/>
              <a:t>“Some citizens are ambivalent about universal healthcare—they have two opposite opinions, so they cannot decide on one.” </a:t>
            </a:r>
          </a:p>
        </p:txBody>
      </p:sp>
      <p:sp>
        <p:nvSpPr>
          <p:cNvPr id="7" name="TextBox 6">
            <a:extLst>
              <a:ext uri="{FF2B5EF4-FFF2-40B4-BE49-F238E27FC236}">
                <a16:creationId xmlns:a16="http://schemas.microsoft.com/office/drawing/2014/main" id="{92D5A548-AD84-4DD9-B93B-0CEBE1F07D43}"/>
              </a:ext>
            </a:extLst>
          </p:cNvPr>
          <p:cNvSpPr txBox="1"/>
          <p:nvPr/>
        </p:nvSpPr>
        <p:spPr>
          <a:xfrm>
            <a:off x="617939" y="4741662"/>
            <a:ext cx="1263487" cy="369332"/>
          </a:xfrm>
          <a:prstGeom prst="rect">
            <a:avLst/>
          </a:prstGeom>
          <a:solidFill>
            <a:schemeClr val="accent2"/>
          </a:solidFill>
        </p:spPr>
        <p:txBody>
          <a:bodyPr wrap="none" rtlCol="0">
            <a:spAutoFit/>
          </a:bodyPr>
          <a:lstStyle/>
          <a:p>
            <a:r>
              <a:rPr lang="en-US" dirty="0"/>
              <a:t>Explanation</a:t>
            </a:r>
          </a:p>
        </p:txBody>
      </p:sp>
      <p:sp>
        <p:nvSpPr>
          <p:cNvPr id="8" name="TextBox 7">
            <a:extLst>
              <a:ext uri="{FF2B5EF4-FFF2-40B4-BE49-F238E27FC236}">
                <a16:creationId xmlns:a16="http://schemas.microsoft.com/office/drawing/2014/main" id="{EDE042AD-B37E-4E40-96E2-15FF693834E0}"/>
              </a:ext>
            </a:extLst>
          </p:cNvPr>
          <p:cNvSpPr txBox="1"/>
          <p:nvPr/>
        </p:nvSpPr>
        <p:spPr>
          <a:xfrm>
            <a:off x="1300038" y="5584838"/>
            <a:ext cx="522066" cy="369332"/>
          </a:xfrm>
          <a:prstGeom prst="rect">
            <a:avLst/>
          </a:prstGeom>
          <a:solidFill>
            <a:schemeClr val="accent2"/>
          </a:solidFill>
        </p:spPr>
        <p:txBody>
          <a:bodyPr wrap="none" rtlCol="0">
            <a:spAutoFit/>
          </a:bodyPr>
          <a:lstStyle/>
          <a:p>
            <a:r>
              <a:rPr lang="en-US" dirty="0"/>
              <a:t>Test</a:t>
            </a:r>
          </a:p>
        </p:txBody>
      </p:sp>
      <p:sp>
        <p:nvSpPr>
          <p:cNvPr id="9" name="Flowchart: Document 8">
            <a:extLst>
              <a:ext uri="{FF2B5EF4-FFF2-40B4-BE49-F238E27FC236}">
                <a16:creationId xmlns:a16="http://schemas.microsoft.com/office/drawing/2014/main" id="{514DD833-9C61-4CA7-9486-D788E12D5469}"/>
              </a:ext>
            </a:extLst>
          </p:cNvPr>
          <p:cNvSpPr/>
          <p:nvPr/>
        </p:nvSpPr>
        <p:spPr>
          <a:xfrm>
            <a:off x="719466" y="1033934"/>
            <a:ext cx="6854526" cy="3258175"/>
          </a:xfrm>
          <a:prstGeom prst="flowChartDocument">
            <a:avLst/>
          </a:prstGeom>
          <a:solidFill>
            <a:schemeClr val="accent4">
              <a:lumMod val="50000"/>
            </a:schemeClr>
          </a:solidFill>
          <a:ln>
            <a:solidFill>
              <a:schemeClr val="accent4">
                <a:lumMod val="75000"/>
              </a:schemeClr>
            </a:solidFill>
          </a:ln>
        </p:spPr>
        <p:txBody>
          <a:bodyPr wrap="square">
            <a:spAutoFit/>
          </a:bodyPr>
          <a:lstStyle/>
          <a:p>
            <a:pPr marL="2514600" indent="-2514600">
              <a:buNone/>
              <a:tabLst>
                <a:tab pos="2514600" algn="l"/>
              </a:tabLst>
            </a:pPr>
            <a:r>
              <a:rPr lang="en-US" dirty="0"/>
              <a:t>Google Dictionary: 	having mixed feelings or contradictory ideas about something or someone.</a:t>
            </a:r>
          </a:p>
          <a:p>
            <a:pPr marL="2514600" indent="-2514600">
              <a:buNone/>
              <a:tabLst>
                <a:tab pos="2514600" algn="l"/>
              </a:tabLst>
            </a:pPr>
            <a:endParaRPr lang="en-US" sz="1050" dirty="0"/>
          </a:p>
          <a:p>
            <a:pPr marL="2514600" indent="-2514600">
              <a:buNone/>
              <a:tabLst>
                <a:tab pos="2514600" algn="l"/>
              </a:tabLst>
            </a:pPr>
            <a:r>
              <a:rPr lang="en-US" dirty="0"/>
              <a:t>Dictionary.com: 	having mixed feelings about someone or something; being unable to choose between two (usually opposing) courses of action</a:t>
            </a:r>
          </a:p>
          <a:p>
            <a:pPr marL="2514600" indent="-2514600">
              <a:buNone/>
              <a:tabLst>
                <a:tab pos="2514600" algn="l"/>
              </a:tabLst>
            </a:pPr>
            <a:endParaRPr lang="en-US" sz="1000" dirty="0"/>
          </a:p>
          <a:p>
            <a:pPr marL="2514600" indent="-2514600">
              <a:buNone/>
              <a:tabLst>
                <a:tab pos="2514600" algn="l"/>
              </a:tabLst>
            </a:pPr>
            <a:r>
              <a:rPr lang="en-US" dirty="0"/>
              <a:t>Merriam-Webster Online: 	having or showing simultaneous and contradictory attitudes or feelings toward something or someone</a:t>
            </a:r>
          </a:p>
        </p:txBody>
      </p:sp>
      <p:sp>
        <p:nvSpPr>
          <p:cNvPr id="12" name="Rectangle 11">
            <a:extLst>
              <a:ext uri="{FF2B5EF4-FFF2-40B4-BE49-F238E27FC236}">
                <a16:creationId xmlns:a16="http://schemas.microsoft.com/office/drawing/2014/main" id="{FC9BA4EC-C56F-4D6C-B13E-707ECA1A42E0}"/>
              </a:ext>
            </a:extLst>
          </p:cNvPr>
          <p:cNvSpPr/>
          <p:nvPr/>
        </p:nvSpPr>
        <p:spPr>
          <a:xfrm>
            <a:off x="4780177" y="3943086"/>
            <a:ext cx="4363823" cy="369332"/>
          </a:xfrm>
          <a:prstGeom prst="rect">
            <a:avLst/>
          </a:prstGeom>
        </p:spPr>
        <p:txBody>
          <a:bodyPr wrap="none">
            <a:spAutoFit/>
          </a:bodyPr>
          <a:lstStyle/>
          <a:p>
            <a:r>
              <a:rPr lang="en-US" dirty="0"/>
              <a:t>What would be a non-awkward explanation?</a:t>
            </a:r>
          </a:p>
        </p:txBody>
      </p:sp>
      <p:cxnSp>
        <p:nvCxnSpPr>
          <p:cNvPr id="5" name="Straight Connector 4">
            <a:extLst>
              <a:ext uri="{C183D7F6-B498-43B3-948B-1728B52AA6E4}">
                <adec:decorative xmlns:adec="http://schemas.microsoft.com/office/drawing/2017/decorative" val="1"/>
              </a:ext>
            </a:extLst>
          </p:cNvPr>
          <p:cNvCxnSpPr/>
          <p:nvPr/>
        </p:nvCxnSpPr>
        <p:spPr>
          <a:xfrm>
            <a:off x="1457864" y="1691278"/>
            <a:ext cx="5056168" cy="51179"/>
          </a:xfrm>
          <a:prstGeom prst="line">
            <a:avLst/>
          </a:prstGeom>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C183D7F6-B498-43B3-948B-1728B52AA6E4}">
                <adec:decorative xmlns:adec="http://schemas.microsoft.com/office/drawing/2017/decorative" val="1"/>
              </a:ext>
            </a:extLst>
          </p:cNvPr>
          <p:cNvCxnSpPr/>
          <p:nvPr/>
        </p:nvCxnSpPr>
        <p:spPr>
          <a:xfrm>
            <a:off x="1457864" y="2663021"/>
            <a:ext cx="5056168" cy="51179"/>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0367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P spid="9" grpId="0" animBg="1"/>
      <p:bldP spid="1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C3F00C-0E17-45DE-9E96-389C9CD404FF}"/>
              </a:ext>
            </a:extLst>
          </p:cNvPr>
          <p:cNvSpPr>
            <a:spLocks noGrp="1"/>
          </p:cNvSpPr>
          <p:nvPr>
            <p:ph type="title"/>
          </p:nvPr>
        </p:nvSpPr>
        <p:spPr/>
        <p:txBody>
          <a:bodyPr/>
          <a:lstStyle/>
          <a:p>
            <a:r>
              <a:rPr lang="en-US" dirty="0"/>
              <a:t>Activity 5.18</a:t>
            </a:r>
            <a:br>
              <a:rPr lang="en-US" dirty="0"/>
            </a:br>
            <a:r>
              <a:rPr lang="en-US" i="1" dirty="0"/>
              <a:t>Analyze a Video Example</a:t>
            </a:r>
          </a:p>
        </p:txBody>
      </p:sp>
      <p:sp>
        <p:nvSpPr>
          <p:cNvPr id="6" name="Text Placeholder 5">
            <a:extLst>
              <a:ext uri="{FF2B5EF4-FFF2-40B4-BE49-F238E27FC236}">
                <a16:creationId xmlns:a16="http://schemas.microsoft.com/office/drawing/2014/main" id="{03E672C4-0B0F-4475-8B77-6DF6C4FE4D58}"/>
              </a:ext>
            </a:extLst>
          </p:cNvPr>
          <p:cNvSpPr>
            <a:spLocks noGrp="1"/>
          </p:cNvSpPr>
          <p:nvPr>
            <p:ph type="body" sz="quarter" idx="14"/>
          </p:nvPr>
        </p:nvSpPr>
        <p:spPr/>
        <p:txBody>
          <a:bodyPr/>
          <a:lstStyle/>
          <a:p>
            <a:r>
              <a:rPr lang="en-US" dirty="0"/>
              <a:t>Dr. Archer teaches a lesson on cause and effect</a:t>
            </a:r>
          </a:p>
          <a:p>
            <a:pPr lvl="1"/>
            <a:r>
              <a:rPr lang="en-US" dirty="0"/>
              <a:t>Her objective is for students to correctly identify causes and effects in a recently read text</a:t>
            </a:r>
          </a:p>
          <a:p>
            <a:r>
              <a:rPr lang="en-US" dirty="0"/>
              <a:t>What is her explanation of cause and effect?</a:t>
            </a:r>
          </a:p>
          <a:p>
            <a:r>
              <a:rPr lang="en-US" dirty="0"/>
              <a:t>Is it smooth and not awkward-sounding?</a:t>
            </a:r>
          </a:p>
        </p:txBody>
      </p:sp>
      <p:pic>
        <p:nvPicPr>
          <p:cNvPr id="7" name="Picture Placeholder 6" descr="Dr. Archer video screenshot">
            <a:extLst>
              <a:ext uri="{FF2B5EF4-FFF2-40B4-BE49-F238E27FC236}">
                <a16:creationId xmlns:a16="http://schemas.microsoft.com/office/drawing/2014/main" id="{51966B25-1419-4BB2-87A0-067B4147DA9F}"/>
              </a:ext>
            </a:extLst>
          </p:cNvPr>
          <p:cNvPicPr>
            <a:picLocks noGrp="1" noChangeAspect="1"/>
          </p:cNvPicPr>
          <p:nvPr>
            <p:ph type="pic" sz="quarter" idx="11"/>
          </p:nvPr>
        </p:nvPicPr>
        <p:blipFill>
          <a:blip r:embed="rId2"/>
          <a:srcRect t="358" b="358"/>
          <a:stretch>
            <a:fillRect/>
          </a:stretch>
        </p:blipFill>
        <p:spPr>
          <a:prstGeom prst="rect">
            <a:avLst/>
          </a:prstGeom>
        </p:spPr>
      </p:pic>
      <p:sp>
        <p:nvSpPr>
          <p:cNvPr id="5" name="Content Placeholder 4">
            <a:extLst>
              <a:ext uri="{FF2B5EF4-FFF2-40B4-BE49-F238E27FC236}">
                <a16:creationId xmlns:a16="http://schemas.microsoft.com/office/drawing/2014/main" id="{ABC7C6DD-83BB-4769-BDFE-2CFBD138CBC5}"/>
              </a:ext>
            </a:extLst>
          </p:cNvPr>
          <p:cNvSpPr>
            <a:spLocks noGrp="1"/>
          </p:cNvSpPr>
          <p:nvPr>
            <p:ph idx="12"/>
          </p:nvPr>
        </p:nvSpPr>
        <p:spPr/>
        <p:txBody>
          <a:bodyPr/>
          <a:lstStyle/>
          <a:p>
            <a:endParaRPr lang="en-US" dirty="0"/>
          </a:p>
        </p:txBody>
      </p:sp>
    </p:spTree>
    <p:extLst>
      <p:ext uri="{BB962C8B-B14F-4D97-AF65-F5344CB8AC3E}">
        <p14:creationId xmlns:p14="http://schemas.microsoft.com/office/powerpoint/2010/main" val="19734336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652A937-4DA6-4694-8C42-8F6659DF9B66}"/>
              </a:ext>
            </a:extLst>
          </p:cNvPr>
          <p:cNvSpPr>
            <a:spLocks noGrp="1"/>
          </p:cNvSpPr>
          <p:nvPr>
            <p:ph type="title"/>
          </p:nvPr>
        </p:nvSpPr>
        <p:spPr/>
        <p:txBody>
          <a:bodyPr/>
          <a:lstStyle/>
          <a:p>
            <a:r>
              <a:rPr lang="en-US" dirty="0"/>
              <a:t>Activity 5.18</a:t>
            </a:r>
            <a:br>
              <a:rPr lang="en-US" dirty="0"/>
            </a:br>
            <a:r>
              <a:rPr lang="en-US" i="1" dirty="0"/>
              <a:t>Analyze a Video Example</a:t>
            </a:r>
          </a:p>
        </p:txBody>
      </p:sp>
      <p:sp>
        <p:nvSpPr>
          <p:cNvPr id="2" name="Rectangle 1"/>
          <p:cNvSpPr/>
          <p:nvPr/>
        </p:nvSpPr>
        <p:spPr>
          <a:xfrm>
            <a:off x="292442" y="1433555"/>
            <a:ext cx="8719751" cy="954107"/>
          </a:xfrm>
          <a:prstGeom prst="rect">
            <a:avLst/>
          </a:prstGeom>
        </p:spPr>
        <p:txBody>
          <a:bodyPr wrap="square">
            <a:spAutoFit/>
          </a:bodyPr>
          <a:lstStyle/>
          <a:p>
            <a:r>
              <a:rPr lang="en-US" sz="2800" b="1" dirty="0">
                <a:solidFill>
                  <a:schemeClr val="accent2"/>
                </a:solidFill>
              </a:rPr>
              <a:t>Link to Video: </a:t>
            </a:r>
            <a:r>
              <a:rPr lang="en-US" sz="2800" dirty="0">
                <a:hlinkClick r:id="rId2"/>
              </a:rPr>
              <a:t>https://explicitinstruction.org/video-elementary/elementary-video-9/</a:t>
            </a:r>
            <a:endParaRPr lang="en-US" sz="2800" dirty="0"/>
          </a:p>
        </p:txBody>
      </p:sp>
      <p:pic>
        <p:nvPicPr>
          <p:cNvPr id="4" name="Picture 3"/>
          <p:cNvPicPr>
            <a:picLocks noChangeAspect="1"/>
          </p:cNvPicPr>
          <p:nvPr/>
        </p:nvPicPr>
        <p:blipFill>
          <a:blip r:embed="rId3"/>
          <a:stretch>
            <a:fillRect/>
          </a:stretch>
        </p:blipFill>
        <p:spPr>
          <a:xfrm>
            <a:off x="1824533" y="2387662"/>
            <a:ext cx="5655568" cy="3664808"/>
          </a:xfrm>
          <a:prstGeom prst="rect">
            <a:avLst/>
          </a:prstGeom>
        </p:spPr>
      </p:pic>
    </p:spTree>
    <p:extLst>
      <p:ext uri="{BB962C8B-B14F-4D97-AF65-F5344CB8AC3E}">
        <p14:creationId xmlns:p14="http://schemas.microsoft.com/office/powerpoint/2010/main" val="28664693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Dr. Archer video screenshot">
            <a:extLst>
              <a:ext uri="{FF2B5EF4-FFF2-40B4-BE49-F238E27FC236}">
                <a16:creationId xmlns:a16="http://schemas.microsoft.com/office/drawing/2014/main" id="{A39A7AAD-CDDB-4222-8B3F-233E5408E231}"/>
              </a:ext>
            </a:extLst>
          </p:cNvPr>
          <p:cNvPicPr>
            <a:picLocks noGrp="1" noChangeAspect="1"/>
          </p:cNvPicPr>
          <p:nvPr>
            <p:ph sz="quarter" idx="14"/>
          </p:nvPr>
        </p:nvPicPr>
        <p:blipFill>
          <a:blip r:embed="rId2"/>
          <a:stretch>
            <a:fillRect/>
          </a:stretch>
        </p:blipFill>
        <p:spPr>
          <a:xfrm>
            <a:off x="5177281" y="1674813"/>
            <a:ext cx="3478914" cy="3549650"/>
          </a:xfrm>
          <a:prstGeom prst="rect">
            <a:avLst/>
          </a:prstGeom>
        </p:spPr>
      </p:pic>
      <p:sp>
        <p:nvSpPr>
          <p:cNvPr id="5" name="Title 4">
            <a:extLst>
              <a:ext uri="{FF2B5EF4-FFF2-40B4-BE49-F238E27FC236}">
                <a16:creationId xmlns:a16="http://schemas.microsoft.com/office/drawing/2014/main" id="{4D271017-16F6-452A-8C52-951286856D91}"/>
              </a:ext>
            </a:extLst>
          </p:cNvPr>
          <p:cNvSpPr>
            <a:spLocks noGrp="1"/>
          </p:cNvSpPr>
          <p:nvPr>
            <p:ph type="title"/>
          </p:nvPr>
        </p:nvSpPr>
        <p:spPr/>
        <p:txBody>
          <a:bodyPr>
            <a:normAutofit fontScale="90000"/>
          </a:bodyPr>
          <a:lstStyle/>
          <a:p>
            <a:r>
              <a:rPr lang="en-US" dirty="0"/>
              <a:t>Activity 5.18</a:t>
            </a:r>
            <a:br>
              <a:rPr lang="en-US" dirty="0"/>
            </a:br>
            <a:r>
              <a:rPr lang="en-US" i="1" dirty="0"/>
              <a:t>Review</a:t>
            </a:r>
          </a:p>
        </p:txBody>
      </p:sp>
      <p:sp>
        <p:nvSpPr>
          <p:cNvPr id="6" name="Content Placeholder 5">
            <a:extLst>
              <a:ext uri="{FF2B5EF4-FFF2-40B4-BE49-F238E27FC236}">
                <a16:creationId xmlns:a16="http://schemas.microsoft.com/office/drawing/2014/main" id="{B15AB7E1-04A5-4651-9547-C76B5F1452F3}"/>
              </a:ext>
            </a:extLst>
          </p:cNvPr>
          <p:cNvSpPr>
            <a:spLocks noGrp="1"/>
          </p:cNvSpPr>
          <p:nvPr>
            <p:ph idx="12"/>
          </p:nvPr>
        </p:nvSpPr>
        <p:spPr/>
        <p:txBody>
          <a:bodyPr/>
          <a:lstStyle/>
          <a:p>
            <a:endParaRPr lang="en-US"/>
          </a:p>
        </p:txBody>
      </p:sp>
      <p:sp>
        <p:nvSpPr>
          <p:cNvPr id="8" name="Text Placeholder 7">
            <a:extLst>
              <a:ext uri="{FF2B5EF4-FFF2-40B4-BE49-F238E27FC236}">
                <a16:creationId xmlns:a16="http://schemas.microsoft.com/office/drawing/2014/main" id="{CDECAD34-76AC-41DC-B9A6-ED8B20917F89}"/>
              </a:ext>
            </a:extLst>
          </p:cNvPr>
          <p:cNvSpPr>
            <a:spLocks noGrp="1"/>
          </p:cNvSpPr>
          <p:nvPr>
            <p:ph type="body" sz="quarter" idx="15"/>
          </p:nvPr>
        </p:nvSpPr>
        <p:spPr/>
        <p:txBody>
          <a:bodyPr>
            <a:normAutofit/>
          </a:bodyPr>
          <a:lstStyle/>
          <a:p>
            <a:r>
              <a:rPr lang="en-US" dirty="0"/>
              <a:t>What is her explanation?</a:t>
            </a:r>
          </a:p>
          <a:p>
            <a:pPr lvl="1"/>
            <a:r>
              <a:rPr lang="en-US" dirty="0"/>
              <a:t>She mostly focuses on the terms “</a:t>
            </a:r>
            <a:r>
              <a:rPr lang="en-US" dirty="0">
                <a:solidFill>
                  <a:schemeClr val="accent5"/>
                </a:solidFill>
              </a:rPr>
              <a:t>then</a:t>
            </a:r>
            <a:r>
              <a:rPr lang="en-US" dirty="0"/>
              <a:t>” and “</a:t>
            </a:r>
            <a:r>
              <a:rPr lang="en-US" dirty="0">
                <a:solidFill>
                  <a:schemeClr val="accent5"/>
                </a:solidFill>
              </a:rPr>
              <a:t>because</a:t>
            </a:r>
            <a:r>
              <a:rPr lang="en-US" dirty="0"/>
              <a:t>” </a:t>
            </a:r>
          </a:p>
          <a:p>
            <a:r>
              <a:rPr lang="en-US" dirty="0"/>
              <a:t>Is it smooth and not awkward-sounding?</a:t>
            </a:r>
          </a:p>
          <a:p>
            <a:pPr lvl="1"/>
            <a:r>
              <a:rPr lang="en-US" dirty="0"/>
              <a:t>The word “</a:t>
            </a:r>
            <a:r>
              <a:rPr lang="en-US" dirty="0">
                <a:solidFill>
                  <a:schemeClr val="accent5"/>
                </a:solidFill>
              </a:rPr>
              <a:t>then</a:t>
            </a:r>
            <a:r>
              <a:rPr lang="en-US" dirty="0"/>
              <a:t>” ends up being kind of awkward because it seems to get mixed up with sequence</a:t>
            </a:r>
          </a:p>
          <a:p>
            <a:pPr lvl="1"/>
            <a:r>
              <a:rPr lang="en-US" dirty="0"/>
              <a:t>Dr. Archer says “</a:t>
            </a:r>
            <a:r>
              <a:rPr lang="en-US" dirty="0">
                <a:solidFill>
                  <a:schemeClr val="accent5"/>
                </a:solidFill>
              </a:rPr>
              <a:t>so</a:t>
            </a:r>
            <a:r>
              <a:rPr lang="en-US" dirty="0"/>
              <a:t>” and “</a:t>
            </a:r>
            <a:r>
              <a:rPr lang="en-US" dirty="0">
                <a:solidFill>
                  <a:schemeClr val="accent5"/>
                </a:solidFill>
              </a:rPr>
              <a:t>as a result</a:t>
            </a:r>
            <a:r>
              <a:rPr lang="en-US" dirty="0"/>
              <a:t>” at certain points but does not focus on those</a:t>
            </a:r>
          </a:p>
          <a:p>
            <a:pPr lvl="1"/>
            <a:r>
              <a:rPr lang="en-US" dirty="0"/>
              <a:t>It also seemed like she was stuck in a cause-effect loop</a:t>
            </a:r>
          </a:p>
          <a:p>
            <a:pPr lvl="1"/>
            <a:endParaRPr lang="en-US" dirty="0"/>
          </a:p>
        </p:txBody>
      </p:sp>
      <p:sp>
        <p:nvSpPr>
          <p:cNvPr id="10" name="Speech Bubble: Oval 9">
            <a:extLst>
              <a:ext uri="{FF2B5EF4-FFF2-40B4-BE49-F238E27FC236}">
                <a16:creationId xmlns:a16="http://schemas.microsoft.com/office/drawing/2014/main" id="{6B03D48E-5F65-4164-81D5-7CFB3C12B9EA}"/>
              </a:ext>
            </a:extLst>
          </p:cNvPr>
          <p:cNvSpPr/>
          <p:nvPr/>
        </p:nvSpPr>
        <p:spPr>
          <a:xfrm>
            <a:off x="5082062" y="724618"/>
            <a:ext cx="2371161" cy="1193829"/>
          </a:xfrm>
          <a:prstGeom prst="wedgeEllipseCallout">
            <a:avLst>
              <a:gd name="adj1" fmla="val -105562"/>
              <a:gd name="adj2" fmla="val 44473"/>
            </a:avLst>
          </a:prstGeom>
          <a:solidFill>
            <a:schemeClr val="accent5">
              <a:lumMod val="5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When we have a cause, is always something that happens first.</a:t>
            </a:r>
          </a:p>
        </p:txBody>
      </p:sp>
      <p:sp>
        <p:nvSpPr>
          <p:cNvPr id="2" name="TextBox 1"/>
          <p:cNvSpPr txBox="1"/>
          <p:nvPr/>
        </p:nvSpPr>
        <p:spPr>
          <a:xfrm>
            <a:off x="4218915" y="5142645"/>
            <a:ext cx="644728" cy="584775"/>
          </a:xfrm>
          <a:prstGeom prst="rect">
            <a:avLst/>
          </a:prstGeom>
          <a:noFill/>
        </p:spPr>
        <p:txBody>
          <a:bodyPr wrap="none" rtlCol="0">
            <a:spAutoFit/>
          </a:bodyPr>
          <a:lstStyle/>
          <a:p>
            <a:r>
              <a:rPr lang="en-US" sz="3200" dirty="0">
                <a:solidFill>
                  <a:schemeClr val="accent5">
                    <a:lumMod val="60000"/>
                    <a:lumOff val="40000"/>
                  </a:schemeClr>
                </a:solidFill>
                <a:sym typeface="Wingdings" panose="05000000000000000000" pitchFamily="2" charset="2"/>
              </a:rPr>
              <a:t> </a:t>
            </a:r>
            <a:endParaRPr lang="en-US" sz="3200" dirty="0">
              <a:solidFill>
                <a:schemeClr val="accent5">
                  <a:lumMod val="60000"/>
                  <a:lumOff val="40000"/>
                </a:schemeClr>
              </a:solidFill>
            </a:endParaRPr>
          </a:p>
        </p:txBody>
      </p:sp>
    </p:spTree>
    <p:extLst>
      <p:ext uri="{BB962C8B-B14F-4D97-AF65-F5344CB8AC3E}">
        <p14:creationId xmlns:p14="http://schemas.microsoft.com/office/powerpoint/2010/main" val="429194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D7F6A2-8FFC-4C35-9C61-2456866DB0A8}"/>
              </a:ext>
            </a:extLst>
          </p:cNvPr>
          <p:cNvSpPr txBox="1"/>
          <p:nvPr/>
        </p:nvSpPr>
        <p:spPr>
          <a:xfrm>
            <a:off x="101602" y="67733"/>
            <a:ext cx="3522132" cy="1384995"/>
          </a:xfrm>
          <a:prstGeom prst="rect">
            <a:avLst/>
          </a:prstGeom>
          <a:noFill/>
        </p:spPr>
        <p:txBody>
          <a:bodyPr wrap="square" rtlCol="0">
            <a:spAutoFit/>
          </a:bodyPr>
          <a:lstStyle/>
          <a:p>
            <a:pPr algn="ctr"/>
            <a:r>
              <a:rPr lang="en-US" sz="2800" dirty="0">
                <a:solidFill>
                  <a:schemeClr val="accent5">
                    <a:lumMod val="75000"/>
                  </a:schemeClr>
                </a:solidFill>
                <a:latin typeface="Arial" panose="020B0604020202020204" pitchFamily="34" charset="0"/>
                <a:cs typeface="Arial" panose="020B0604020202020204" pitchFamily="34" charset="0"/>
              </a:rPr>
              <a:t>students who need intensive intervention</a:t>
            </a:r>
          </a:p>
        </p:txBody>
      </p:sp>
      <p:pic>
        <p:nvPicPr>
          <p:cNvPr id="5" name="Picture 4" descr="Vase">
            <a:extLst>
              <a:ext uri="{FF2B5EF4-FFF2-40B4-BE49-F238E27FC236}">
                <a16:creationId xmlns:a16="http://schemas.microsoft.com/office/drawing/2014/main" id="{5C3C90CB-0883-4131-A257-D73C81D4495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0972" y1="89444" x2="50972" y2="89444"/>
                      </a14:backgroundRemoval>
                    </a14:imgEffect>
                  </a14:imgLayer>
                </a14:imgProps>
              </a:ext>
            </a:extLst>
          </a:blip>
          <a:stretch>
            <a:fillRect/>
          </a:stretch>
        </p:blipFill>
        <p:spPr>
          <a:xfrm>
            <a:off x="3445168" y="834054"/>
            <a:ext cx="6030613" cy="6030613"/>
          </a:xfrm>
          <a:prstGeom prst="rect">
            <a:avLst/>
          </a:prstGeom>
        </p:spPr>
      </p:pic>
      <p:pic>
        <p:nvPicPr>
          <p:cNvPr id="6" name="Picture 5" descr="stone">
            <a:extLst>
              <a:ext uri="{FF2B5EF4-FFF2-40B4-BE49-F238E27FC236}">
                <a16:creationId xmlns:a16="http://schemas.microsoft.com/office/drawing/2014/main" id="{D3A27709-9091-4DED-A49E-ED9C2255418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20330409">
            <a:off x="1729902" y="3057343"/>
            <a:ext cx="1457005" cy="1457005"/>
          </a:xfrm>
          <a:prstGeom prst="rect">
            <a:avLst/>
          </a:prstGeom>
        </p:spPr>
      </p:pic>
      <p:sp>
        <p:nvSpPr>
          <p:cNvPr id="4" name="Arc 3">
            <a:extLst>
              <a:ext uri="{FF2B5EF4-FFF2-40B4-BE49-F238E27FC236}">
                <a16:creationId xmlns:a16="http://schemas.microsoft.com/office/drawing/2014/main" id="{9770055F-278B-4104-85D0-B9D95A5D1C37}"/>
              </a:ext>
              <a:ext uri="{C183D7F6-B498-43B3-948B-1728B52AA6E4}">
                <adec:decorative xmlns:adec="http://schemas.microsoft.com/office/drawing/2017/decorative" val="1"/>
              </a:ext>
            </a:extLst>
          </p:cNvPr>
          <p:cNvSpPr/>
          <p:nvPr/>
        </p:nvSpPr>
        <p:spPr>
          <a:xfrm rot="19973251">
            <a:off x="1236405" y="2629328"/>
            <a:ext cx="4028030" cy="1275737"/>
          </a:xfrm>
          <a:prstGeom prst="arc">
            <a:avLst>
              <a:gd name="adj1" fmla="val 16200000"/>
              <a:gd name="adj2" fmla="val 21198422"/>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454A5745-07D3-47DC-A734-C95C32F56EE3}"/>
              </a:ext>
              <a:ext uri="{C183D7F6-B498-43B3-948B-1728B52AA6E4}">
                <adec:decorative xmlns:adec="http://schemas.microsoft.com/office/drawing/2017/decorative" val="1"/>
              </a:ext>
            </a:extLst>
          </p:cNvPr>
          <p:cNvSpPr/>
          <p:nvPr/>
        </p:nvSpPr>
        <p:spPr>
          <a:xfrm rot="20170222">
            <a:off x="1386743" y="2798324"/>
            <a:ext cx="4028030" cy="1275737"/>
          </a:xfrm>
          <a:prstGeom prst="arc">
            <a:avLst>
              <a:gd name="adj1" fmla="val 16200000"/>
              <a:gd name="adj2" fmla="val 21198422"/>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FC579454-A7B8-4860-8402-F2B28229B566}"/>
              </a:ext>
              <a:ext uri="{C183D7F6-B498-43B3-948B-1728B52AA6E4}">
                <adec:decorative xmlns:adec="http://schemas.microsoft.com/office/drawing/2017/decorative" val="1"/>
              </a:ext>
            </a:extLst>
          </p:cNvPr>
          <p:cNvSpPr/>
          <p:nvPr/>
        </p:nvSpPr>
        <p:spPr>
          <a:xfrm rot="20574742">
            <a:off x="1541205" y="2934128"/>
            <a:ext cx="4028030" cy="1275737"/>
          </a:xfrm>
          <a:prstGeom prst="arc">
            <a:avLst>
              <a:gd name="adj1" fmla="val 16200000"/>
              <a:gd name="adj2" fmla="val 21198422"/>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descr="stone">
            <a:extLst>
              <a:ext uri="{FF2B5EF4-FFF2-40B4-BE49-F238E27FC236}">
                <a16:creationId xmlns:a16="http://schemas.microsoft.com/office/drawing/2014/main" id="{44996F10-7416-49EE-A111-D63D02C637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a:off x="1793415" y="2114991"/>
            <a:ext cx="1457005" cy="1457005"/>
          </a:xfrm>
          <a:prstGeom prst="rect">
            <a:avLst/>
          </a:prstGeom>
        </p:spPr>
      </p:pic>
      <p:pic>
        <p:nvPicPr>
          <p:cNvPr id="14" name="Picture 13" descr="stone">
            <a:extLst>
              <a:ext uri="{FF2B5EF4-FFF2-40B4-BE49-F238E27FC236}">
                <a16:creationId xmlns:a16="http://schemas.microsoft.com/office/drawing/2014/main" id="{B95A9724-54B4-4E64-9285-CD970B5E8D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8655203">
            <a:off x="5319132" y="5581437"/>
            <a:ext cx="1457005" cy="1457005"/>
          </a:xfrm>
          <a:prstGeom prst="rect">
            <a:avLst/>
          </a:prstGeom>
        </p:spPr>
      </p:pic>
      <p:pic>
        <p:nvPicPr>
          <p:cNvPr id="15" name="Picture 14" descr="stone">
            <a:extLst>
              <a:ext uri="{FF2B5EF4-FFF2-40B4-BE49-F238E27FC236}">
                <a16:creationId xmlns:a16="http://schemas.microsoft.com/office/drawing/2014/main" id="{91C65A9B-AABA-4222-AD95-D5A4D5CF11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9592290">
            <a:off x="6819115" y="5511773"/>
            <a:ext cx="1457005" cy="1457005"/>
          </a:xfrm>
          <a:prstGeom prst="rect">
            <a:avLst/>
          </a:prstGeom>
        </p:spPr>
      </p:pic>
      <p:pic>
        <p:nvPicPr>
          <p:cNvPr id="16" name="Picture 15" descr="stone">
            <a:extLst>
              <a:ext uri="{FF2B5EF4-FFF2-40B4-BE49-F238E27FC236}">
                <a16:creationId xmlns:a16="http://schemas.microsoft.com/office/drawing/2014/main" id="{AC98DB57-267C-4A7B-8B3B-5212411499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4901354">
            <a:off x="4164278" y="4199292"/>
            <a:ext cx="1457005" cy="1457005"/>
          </a:xfrm>
          <a:prstGeom prst="rect">
            <a:avLst/>
          </a:prstGeom>
        </p:spPr>
      </p:pic>
      <p:pic>
        <p:nvPicPr>
          <p:cNvPr id="17" name="Picture 16" descr="stone">
            <a:extLst>
              <a:ext uri="{FF2B5EF4-FFF2-40B4-BE49-F238E27FC236}">
                <a16:creationId xmlns:a16="http://schemas.microsoft.com/office/drawing/2014/main" id="{99517F1E-B5B2-4B7A-8109-E1D9412DA3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7331190">
            <a:off x="3855524" y="5204668"/>
            <a:ext cx="1457005" cy="1457005"/>
          </a:xfrm>
          <a:prstGeom prst="rect">
            <a:avLst/>
          </a:prstGeom>
        </p:spPr>
      </p:pic>
      <p:pic>
        <p:nvPicPr>
          <p:cNvPr id="19" name="Picture 18" descr="stone">
            <a:extLst>
              <a:ext uri="{FF2B5EF4-FFF2-40B4-BE49-F238E27FC236}">
                <a16:creationId xmlns:a16="http://schemas.microsoft.com/office/drawing/2014/main" id="{5DC711C8-4CCF-433F-B992-E69538076E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9592290">
            <a:off x="7617244" y="2509185"/>
            <a:ext cx="1457005" cy="1457005"/>
          </a:xfrm>
          <a:prstGeom prst="rect">
            <a:avLst/>
          </a:prstGeom>
        </p:spPr>
      </p:pic>
      <p:pic>
        <p:nvPicPr>
          <p:cNvPr id="20" name="Picture 19" descr="stone">
            <a:extLst>
              <a:ext uri="{FF2B5EF4-FFF2-40B4-BE49-F238E27FC236}">
                <a16:creationId xmlns:a16="http://schemas.microsoft.com/office/drawing/2014/main" id="{757E68C3-2FCE-4AA6-818D-FEB0014B28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290083">
            <a:off x="7618244" y="4284944"/>
            <a:ext cx="1457005" cy="1457005"/>
          </a:xfrm>
          <a:prstGeom prst="rect">
            <a:avLst/>
          </a:prstGeom>
        </p:spPr>
      </p:pic>
      <p:sp>
        <p:nvSpPr>
          <p:cNvPr id="2" name="Title 1" hidden="1">
            <a:extLst>
              <a:ext uri="{FF2B5EF4-FFF2-40B4-BE49-F238E27FC236}">
                <a16:creationId xmlns:a16="http://schemas.microsoft.com/office/drawing/2014/main" id="{B5C30FFE-327A-49C5-B449-010C915BF348}"/>
              </a:ext>
            </a:extLst>
          </p:cNvPr>
          <p:cNvSpPr>
            <a:spLocks noGrp="1"/>
          </p:cNvSpPr>
          <p:nvPr>
            <p:ph type="title"/>
          </p:nvPr>
        </p:nvSpPr>
        <p:spPr/>
        <p:txBody>
          <a:bodyPr/>
          <a:lstStyle/>
          <a:p>
            <a:r>
              <a:rPr lang="en-US" dirty="0"/>
              <a:t>Slide 13</a:t>
            </a:r>
          </a:p>
        </p:txBody>
      </p:sp>
    </p:spTree>
    <p:extLst>
      <p:ext uri="{BB962C8B-B14F-4D97-AF65-F5344CB8AC3E}">
        <p14:creationId xmlns:p14="http://schemas.microsoft.com/office/powerpoint/2010/main" val="24180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26D6F-1EF7-47F2-87DE-457D71238DF3}"/>
              </a:ext>
            </a:extLst>
          </p:cNvPr>
          <p:cNvSpPr>
            <a:spLocks noGrp="1"/>
          </p:cNvSpPr>
          <p:nvPr>
            <p:ph type="title"/>
          </p:nvPr>
        </p:nvSpPr>
        <p:spPr/>
        <p:txBody>
          <a:bodyPr/>
          <a:lstStyle/>
          <a:p>
            <a:r>
              <a:rPr lang="en-US" dirty="0"/>
              <a:t>Curriculum Example: Is this clear?</a:t>
            </a:r>
          </a:p>
        </p:txBody>
      </p:sp>
      <p:sp>
        <p:nvSpPr>
          <p:cNvPr id="3" name="Text Placeholder 2">
            <a:extLst>
              <a:ext uri="{FF2B5EF4-FFF2-40B4-BE49-F238E27FC236}">
                <a16:creationId xmlns:a16="http://schemas.microsoft.com/office/drawing/2014/main" id="{773993CB-45D6-43DA-971E-60A09BA55EE2}"/>
              </a:ext>
            </a:extLst>
          </p:cNvPr>
          <p:cNvSpPr>
            <a:spLocks noGrp="1"/>
          </p:cNvSpPr>
          <p:nvPr>
            <p:ph type="body" sz="quarter" idx="14"/>
          </p:nvPr>
        </p:nvSpPr>
        <p:spPr>
          <a:xfrm>
            <a:off x="429785" y="1649233"/>
            <a:ext cx="4073204" cy="4302993"/>
          </a:xfrm>
        </p:spPr>
        <p:txBody>
          <a:bodyPr>
            <a:normAutofit fontScale="70000" lnSpcReduction="20000"/>
          </a:bodyPr>
          <a:lstStyle/>
          <a:p>
            <a:pPr>
              <a:lnSpc>
                <a:spcPct val="120000"/>
              </a:lnSpc>
            </a:pPr>
            <a:r>
              <a:rPr lang="en-US" b="1" dirty="0"/>
              <a:t>Today we’re going to learn a secret letter team. A secret letter team is two letters working together as a team, but they are not next to each other. Here’s our secret letter team </a:t>
            </a:r>
            <a:r>
              <a:rPr lang="en-US" dirty="0"/>
              <a:t>(point to I_E box on sound page).</a:t>
            </a:r>
            <a:r>
              <a:rPr lang="en-US" b="1" dirty="0"/>
              <a:t> In this secret letter team, the letters I</a:t>
            </a:r>
            <a:r>
              <a:rPr lang="en-US" dirty="0"/>
              <a:t> (point to I) </a:t>
            </a:r>
            <a:r>
              <a:rPr lang="en-US" b="1" dirty="0"/>
              <a:t>and E</a:t>
            </a:r>
            <a:r>
              <a:rPr lang="en-US" dirty="0"/>
              <a:t> (point to E) </a:t>
            </a:r>
            <a:r>
              <a:rPr lang="en-US" b="1" dirty="0"/>
              <a:t>work together. They say /ī/. What does the letter team say? </a:t>
            </a:r>
          </a:p>
          <a:p>
            <a:pPr>
              <a:lnSpc>
                <a:spcPct val="120000"/>
              </a:lnSpc>
            </a:pPr>
            <a:r>
              <a:rPr lang="en-US" dirty="0"/>
              <a:t>Student: /ī/.</a:t>
            </a:r>
          </a:p>
          <a:p>
            <a:pPr>
              <a:lnSpc>
                <a:spcPct val="120000"/>
              </a:lnSpc>
            </a:pPr>
            <a:r>
              <a:rPr lang="en-US" b="1" dirty="0"/>
              <a:t>Yes, /ī/. But, there is also this blank space </a:t>
            </a:r>
            <a:r>
              <a:rPr lang="en-US" dirty="0"/>
              <a:t>(point to blank). </a:t>
            </a:r>
            <a:r>
              <a:rPr lang="en-US" b="1" dirty="0"/>
              <a:t>In a word, a letter goes here. I and E work as a team to say /ī/, but it’s a secret letter team because they are separated! This secret letter team is I-BLANK-E. </a:t>
            </a:r>
          </a:p>
        </p:txBody>
      </p:sp>
      <p:sp>
        <p:nvSpPr>
          <p:cNvPr id="10" name="Rectangle 9">
            <a:extLst>
              <a:ext uri="{FF2B5EF4-FFF2-40B4-BE49-F238E27FC236}">
                <a16:creationId xmlns:a16="http://schemas.microsoft.com/office/drawing/2014/main" id="{A074916C-D640-415C-ACC9-66AB3B7B5FC1}"/>
              </a:ext>
            </a:extLst>
          </p:cNvPr>
          <p:cNvSpPr/>
          <p:nvPr/>
        </p:nvSpPr>
        <p:spPr>
          <a:xfrm>
            <a:off x="4751755" y="1649233"/>
            <a:ext cx="3464908" cy="1877437"/>
          </a:xfrm>
          <a:prstGeom prst="rect">
            <a:avLst/>
          </a:prstGeom>
          <a:solidFill>
            <a:schemeClr val="accent6">
              <a:lumMod val="75000"/>
            </a:schemeClr>
          </a:solidFill>
          <a:ln>
            <a:solidFill>
              <a:schemeClr val="accent6">
                <a:lumMod val="60000"/>
                <a:lumOff val="40000"/>
              </a:schemeClr>
            </a:solidFill>
          </a:ln>
        </p:spPr>
        <p:txBody>
          <a:bodyPr wrap="square">
            <a:spAutoFit/>
          </a:bodyPr>
          <a:lstStyle/>
          <a:p>
            <a:r>
              <a:rPr lang="en-US" sz="1400" dirty="0"/>
              <a:t>The explanation</a:t>
            </a:r>
          </a:p>
          <a:p>
            <a:pPr marL="285750" indent="-285750">
              <a:buFont typeface="Arial" panose="020B0604020202020204" pitchFamily="34" charset="0"/>
              <a:buChar char="•"/>
            </a:pPr>
            <a:r>
              <a:rPr lang="en-US" sz="1400" dirty="0"/>
              <a:t>is correct (accurate and complete)</a:t>
            </a:r>
          </a:p>
          <a:p>
            <a:pPr marL="285750" indent="-285750">
              <a:buFont typeface="Arial" panose="020B0604020202020204" pitchFamily="34" charset="0"/>
              <a:buChar char="•"/>
            </a:pPr>
            <a:r>
              <a:rPr lang="en-US" sz="1400" dirty="0"/>
              <a:t>is immediately comprehensible, concrete, focused, and easy to follow</a:t>
            </a:r>
            <a:endParaRPr lang="en-US" sz="1200" dirty="0"/>
          </a:p>
          <a:p>
            <a:pPr marL="285750" indent="-285750">
              <a:buFont typeface="Arial" panose="020B0604020202020204" pitchFamily="34" charset="0"/>
              <a:buChar char="•"/>
            </a:pPr>
            <a:r>
              <a:rPr lang="en-US" sz="1400" dirty="0"/>
              <a:t>has the simplest possible student- and discipline-appropriate vocabulary and syntax</a:t>
            </a:r>
            <a:endParaRPr lang="en-US" sz="1200" dirty="0"/>
          </a:p>
          <a:p>
            <a:pPr marL="285750" indent="-285750">
              <a:buFont typeface="Arial" panose="020B0604020202020204" pitchFamily="34" charset="0"/>
              <a:buChar char="•"/>
            </a:pPr>
            <a:r>
              <a:rPr lang="en-US" sz="1400" dirty="0"/>
              <a:t>is not awkward-sounding</a:t>
            </a:r>
            <a:r>
              <a:rPr lang="en-US" dirty="0"/>
              <a:t>?</a:t>
            </a:r>
            <a:endParaRPr lang="en-US" sz="1600" dirty="0"/>
          </a:p>
        </p:txBody>
      </p:sp>
      <p:sp>
        <p:nvSpPr>
          <p:cNvPr id="12" name="Rectangle 11">
            <a:extLst>
              <a:ext uri="{FF2B5EF4-FFF2-40B4-BE49-F238E27FC236}">
                <a16:creationId xmlns:a16="http://schemas.microsoft.com/office/drawing/2014/main" id="{819E74DE-16D9-45CF-B868-BCCFCB5C4718}"/>
              </a:ext>
            </a:extLst>
          </p:cNvPr>
          <p:cNvSpPr/>
          <p:nvPr/>
        </p:nvSpPr>
        <p:spPr>
          <a:xfrm>
            <a:off x="4751755" y="3602503"/>
            <a:ext cx="3464908" cy="1200329"/>
          </a:xfrm>
          <a:prstGeom prst="rect">
            <a:avLst/>
          </a:prstGeom>
        </p:spPr>
        <p:txBody>
          <a:bodyPr wrap="square">
            <a:spAutoFit/>
          </a:bodyPr>
          <a:lstStyle/>
          <a:p>
            <a:pPr marL="285750" indent="-285750">
              <a:buFont typeface="Arial" panose="020B0604020202020204" pitchFamily="34" charset="0"/>
              <a:buChar char="•"/>
            </a:pPr>
            <a:r>
              <a:rPr lang="en-US" dirty="0"/>
              <a:t>yes (if you think “secret” is OK)</a:t>
            </a:r>
          </a:p>
          <a:p>
            <a:pPr marL="285750" indent="-285750">
              <a:buFont typeface="Arial" panose="020B0604020202020204" pitchFamily="34" charset="0"/>
              <a:buChar char="•"/>
            </a:pPr>
            <a:r>
              <a:rPr lang="en-US" dirty="0"/>
              <a:t>sort of (maybe with the visual)</a:t>
            </a:r>
          </a:p>
          <a:p>
            <a:pPr marL="285750" indent="-285750">
              <a:buFont typeface="Arial" panose="020B0604020202020204" pitchFamily="34" charset="0"/>
              <a:buChar char="•"/>
            </a:pPr>
            <a:r>
              <a:rPr lang="en-US" dirty="0"/>
              <a:t>yes</a:t>
            </a:r>
          </a:p>
          <a:p>
            <a:pPr marL="285750" indent="-285750">
              <a:buFont typeface="Arial" panose="020B0604020202020204" pitchFamily="34" charset="0"/>
              <a:buChar char="•"/>
            </a:pPr>
            <a:r>
              <a:rPr lang="en-US" dirty="0"/>
              <a:t>yes (if you don’t mind “secret”)</a:t>
            </a:r>
            <a:endParaRPr lang="en-US" sz="1600" dirty="0"/>
          </a:p>
        </p:txBody>
      </p:sp>
    </p:spTree>
    <p:extLst>
      <p:ext uri="{BB962C8B-B14F-4D97-AF65-F5344CB8AC3E}">
        <p14:creationId xmlns:p14="http://schemas.microsoft.com/office/powerpoint/2010/main" val="324326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The explanation is designed so it is </a:t>
            </a:r>
          </a:p>
          <a:p>
            <a:pPr lvl="1"/>
            <a:r>
              <a:rPr lang="en-US" dirty="0"/>
              <a:t>correct</a:t>
            </a:r>
          </a:p>
          <a:p>
            <a:pPr lvl="2"/>
            <a:r>
              <a:rPr lang="en-US" dirty="0"/>
              <a:t>accurate</a:t>
            </a:r>
          </a:p>
          <a:p>
            <a:pPr lvl="2"/>
            <a:r>
              <a:rPr lang="en-US" dirty="0"/>
              <a:t>complete</a:t>
            </a:r>
          </a:p>
          <a:p>
            <a:pPr lvl="1"/>
            <a:r>
              <a:rPr lang="en-US" dirty="0"/>
              <a:t>clear</a:t>
            </a:r>
          </a:p>
          <a:p>
            <a:pPr lvl="2"/>
            <a:r>
              <a:rPr lang="en-US" dirty="0"/>
              <a:t>is immediately comprehensible</a:t>
            </a:r>
            <a:endParaRPr lang="en-US" sz="1400" dirty="0"/>
          </a:p>
          <a:p>
            <a:pPr lvl="2"/>
            <a:r>
              <a:rPr lang="en-US" dirty="0"/>
              <a:t>has the simplest possible student- and discipline-appropriate vocabulary and syntax</a:t>
            </a:r>
            <a:endParaRPr lang="en-US" sz="1400" dirty="0"/>
          </a:p>
          <a:p>
            <a:pPr lvl="2"/>
            <a:r>
              <a:rPr lang="en-US" dirty="0"/>
              <a:t>is not awkward-sounding</a:t>
            </a:r>
            <a:endParaRPr lang="en-US" sz="1400" dirty="0"/>
          </a:p>
          <a:p>
            <a:pPr lvl="1"/>
            <a:r>
              <a:rPr lang="en-US" b="1" dirty="0">
                <a:solidFill>
                  <a:schemeClr val="accent5">
                    <a:lumMod val="75000"/>
                  </a:schemeClr>
                </a:solidFill>
              </a:rPr>
              <a:t>concise</a:t>
            </a:r>
          </a:p>
          <a:p>
            <a:pPr lvl="1"/>
            <a:endParaRPr lang="en-US" dirty="0"/>
          </a:p>
        </p:txBody>
      </p:sp>
      <p:sp>
        <p:nvSpPr>
          <p:cNvPr id="3" name="Title 2"/>
          <p:cNvSpPr>
            <a:spLocks noGrp="1"/>
          </p:cNvSpPr>
          <p:nvPr>
            <p:ph type="title"/>
          </p:nvPr>
        </p:nvSpPr>
        <p:spPr/>
        <p:txBody>
          <a:bodyPr>
            <a:normAutofit fontScale="90000"/>
          </a:bodyPr>
          <a:lstStyle/>
          <a:p>
            <a:r>
              <a:rPr lang="en-US" dirty="0"/>
              <a:t>Checklist: Modeling</a:t>
            </a:r>
            <a:br>
              <a:rPr lang="en-US" dirty="0"/>
            </a:br>
            <a:r>
              <a:rPr lang="en-US" dirty="0">
                <a:solidFill>
                  <a:schemeClr val="accent5">
                    <a:lumMod val="75000"/>
                  </a:schemeClr>
                </a:solidFill>
              </a:rPr>
              <a:t>Give clear explanations—concise </a:t>
            </a:r>
            <a:endParaRPr lang="en-US" dirty="0"/>
          </a:p>
        </p:txBody>
      </p:sp>
    </p:spTree>
    <p:extLst>
      <p:ext uri="{BB962C8B-B14F-4D97-AF65-F5344CB8AC3E}">
        <p14:creationId xmlns:p14="http://schemas.microsoft.com/office/powerpoint/2010/main" val="27092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255CA-0D6A-4E68-8C3A-92528DA817D6}"/>
              </a:ext>
            </a:extLst>
          </p:cNvPr>
          <p:cNvSpPr>
            <a:spLocks noGrp="1"/>
          </p:cNvSpPr>
          <p:nvPr>
            <p:ph type="body" sz="quarter" idx="13"/>
          </p:nvPr>
        </p:nvSpPr>
        <p:spPr/>
        <p:txBody>
          <a:bodyPr/>
          <a:lstStyle/>
          <a:p>
            <a:r>
              <a:rPr lang="en-US" dirty="0"/>
              <a:t>Include only details needed for this objective</a:t>
            </a:r>
          </a:p>
          <a:p>
            <a:r>
              <a:rPr lang="en-US" dirty="0"/>
              <a:t>Make it as short as possible</a:t>
            </a:r>
          </a:p>
          <a:p>
            <a:r>
              <a:rPr lang="en-US" dirty="0"/>
              <a:t>Eliminate information that is </a:t>
            </a:r>
          </a:p>
          <a:p>
            <a:pPr lvl="1"/>
            <a:r>
              <a:rPr lang="en-US" dirty="0"/>
              <a:t>extra (interesting but non-essential)</a:t>
            </a:r>
          </a:p>
          <a:p>
            <a:pPr lvl="1"/>
            <a:r>
              <a:rPr lang="en-US" dirty="0"/>
              <a:t>useful—but not now</a:t>
            </a:r>
          </a:p>
          <a:p>
            <a:pPr lvl="1"/>
            <a:r>
              <a:rPr lang="en-US" dirty="0"/>
              <a:t>easy to infer if absent</a:t>
            </a:r>
          </a:p>
          <a:p>
            <a:pPr lvl="1"/>
            <a:endParaRPr lang="en-US" dirty="0"/>
          </a:p>
          <a:p>
            <a:pPr lvl="1"/>
            <a:endParaRPr lang="en-US" dirty="0"/>
          </a:p>
        </p:txBody>
      </p:sp>
      <p:sp>
        <p:nvSpPr>
          <p:cNvPr id="6" name="Title 5">
            <a:extLst>
              <a:ext uri="{FF2B5EF4-FFF2-40B4-BE49-F238E27FC236}">
                <a16:creationId xmlns:a16="http://schemas.microsoft.com/office/drawing/2014/main" id="{695CF610-2D1B-4194-A8B3-25CB3BA6A60C}"/>
              </a:ext>
            </a:extLst>
          </p:cNvPr>
          <p:cNvSpPr>
            <a:spLocks noGrp="1"/>
          </p:cNvSpPr>
          <p:nvPr>
            <p:ph type="title"/>
          </p:nvPr>
        </p:nvSpPr>
        <p:spPr/>
        <p:txBody>
          <a:bodyPr/>
          <a:lstStyle/>
          <a:p>
            <a:r>
              <a:rPr lang="en-US" dirty="0"/>
              <a:t>Concise</a:t>
            </a:r>
          </a:p>
        </p:txBody>
      </p:sp>
      <p:sp>
        <p:nvSpPr>
          <p:cNvPr id="8" name="Rectangle 7">
            <a:extLst>
              <a:ext uri="{FF2B5EF4-FFF2-40B4-BE49-F238E27FC236}">
                <a16:creationId xmlns:a16="http://schemas.microsoft.com/office/drawing/2014/main" id="{00E21228-1795-4241-9F75-C4F6E1CBDA64}"/>
              </a:ext>
            </a:extLst>
          </p:cNvPr>
          <p:cNvSpPr/>
          <p:nvPr/>
        </p:nvSpPr>
        <p:spPr>
          <a:xfrm>
            <a:off x="5417177" y="438658"/>
            <a:ext cx="3342053" cy="575995"/>
          </a:xfrm>
          <a:prstGeom prst="rect">
            <a:avLst/>
          </a:prstGeom>
          <a:solidFill>
            <a:schemeClr val="accent1">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Omit needless words!</a:t>
            </a:r>
          </a:p>
        </p:txBody>
      </p:sp>
    </p:spTree>
    <p:extLst>
      <p:ext uri="{BB962C8B-B14F-4D97-AF65-F5344CB8AC3E}">
        <p14:creationId xmlns:p14="http://schemas.microsoft.com/office/powerpoint/2010/main" val="36367914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we became more concise…</a:t>
            </a:r>
          </a:p>
        </p:txBody>
      </p:sp>
      <p:sp>
        <p:nvSpPr>
          <p:cNvPr id="4" name="Rectangle 3">
            <a:extLst>
              <a:ext uri="{FF2B5EF4-FFF2-40B4-BE49-F238E27FC236}">
                <a16:creationId xmlns:a16="http://schemas.microsoft.com/office/drawing/2014/main" id="{9D6D7F5D-7989-446E-8B84-AC74EA35389A}"/>
              </a:ext>
            </a:extLst>
          </p:cNvPr>
          <p:cNvSpPr/>
          <p:nvPr/>
        </p:nvSpPr>
        <p:spPr>
          <a:xfrm>
            <a:off x="3094319" y="1482947"/>
            <a:ext cx="2858460" cy="2031325"/>
          </a:xfrm>
          <a:prstGeom prst="rect">
            <a:avLst/>
          </a:prstGeom>
        </p:spPr>
        <p:txBody>
          <a:bodyPr wrap="square">
            <a:spAutoFit/>
          </a:bodyPr>
          <a:lstStyle/>
          <a:p>
            <a:pPr marL="342900" indent="-342900">
              <a:buFont typeface="+mj-lt"/>
              <a:buAutoNum type="arabicPeriod"/>
            </a:pPr>
            <a:r>
              <a:rPr lang="en-US" dirty="0"/>
              <a:t>Peel</a:t>
            </a:r>
          </a:p>
          <a:p>
            <a:pPr marL="342900" indent="-342900">
              <a:buFont typeface="+mj-lt"/>
              <a:buAutoNum type="arabicPeriod"/>
            </a:pPr>
            <a:r>
              <a:rPr lang="en-US" dirty="0"/>
              <a:t>Chop in ½ from the ends</a:t>
            </a:r>
          </a:p>
          <a:p>
            <a:pPr marL="342900" indent="-342900">
              <a:buFont typeface="+mj-lt"/>
              <a:buAutoNum type="arabicPeriod"/>
            </a:pPr>
            <a:r>
              <a:rPr lang="en-US" dirty="0"/>
              <a:t>Place flat</a:t>
            </a:r>
          </a:p>
          <a:p>
            <a:pPr marL="342900" indent="-342900">
              <a:buFont typeface="+mj-lt"/>
              <a:buAutoNum type="arabicPeriod"/>
            </a:pPr>
            <a:r>
              <a:rPr lang="en-US" dirty="0"/>
              <a:t>Cut off one end</a:t>
            </a:r>
          </a:p>
          <a:p>
            <a:pPr marL="342900" indent="-342900">
              <a:buFont typeface="+mj-lt"/>
              <a:buAutoNum type="arabicPeriod"/>
            </a:pPr>
            <a:r>
              <a:rPr lang="en-US" dirty="0"/>
              <a:t>Slice on grain</a:t>
            </a:r>
          </a:p>
          <a:p>
            <a:pPr marL="342900" indent="-342900">
              <a:buFont typeface="+mj-lt"/>
              <a:buAutoNum type="arabicPeriod"/>
            </a:pPr>
            <a:r>
              <a:rPr lang="en-US" dirty="0"/>
              <a:t>Turn 90 degrees</a:t>
            </a:r>
          </a:p>
          <a:p>
            <a:pPr marL="342900" indent="-342900">
              <a:buFont typeface="+mj-lt"/>
              <a:buAutoNum type="arabicPeriod"/>
            </a:pPr>
            <a:r>
              <a:rPr lang="en-US" dirty="0"/>
              <a:t>Chop to other end</a:t>
            </a:r>
          </a:p>
        </p:txBody>
      </p:sp>
      <p:sp>
        <p:nvSpPr>
          <p:cNvPr id="5" name="Rectangle 4">
            <a:extLst>
              <a:ext uri="{FF2B5EF4-FFF2-40B4-BE49-F238E27FC236}">
                <a16:creationId xmlns:a16="http://schemas.microsoft.com/office/drawing/2014/main" id="{DCBA1125-D7BC-43A0-9A85-FEF93282BE09}"/>
              </a:ext>
            </a:extLst>
          </p:cNvPr>
          <p:cNvSpPr/>
          <p:nvPr/>
        </p:nvSpPr>
        <p:spPr>
          <a:xfrm>
            <a:off x="308857" y="1454325"/>
            <a:ext cx="2785462" cy="1477328"/>
          </a:xfrm>
          <a:prstGeom prst="rect">
            <a:avLst/>
          </a:prstGeom>
        </p:spPr>
        <p:txBody>
          <a:bodyPr wrap="square">
            <a:spAutoFit/>
          </a:bodyPr>
          <a:lstStyle/>
          <a:p>
            <a:pPr marL="342900" indent="-342900">
              <a:buFont typeface="+mj-lt"/>
              <a:buAutoNum type="arabicPeriod"/>
            </a:pPr>
            <a:r>
              <a:rPr lang="en-US" dirty="0"/>
              <a:t>Peel</a:t>
            </a:r>
          </a:p>
          <a:p>
            <a:pPr marL="342900" indent="-342900">
              <a:buFont typeface="+mj-lt"/>
              <a:buAutoNum type="arabicPeriod"/>
            </a:pPr>
            <a:r>
              <a:rPr lang="en-US" dirty="0"/>
              <a:t>Chop in ½ from ends</a:t>
            </a:r>
          </a:p>
          <a:p>
            <a:pPr marL="342900" indent="-342900">
              <a:buFont typeface="+mj-lt"/>
              <a:buAutoNum type="arabicPeriod"/>
            </a:pPr>
            <a:r>
              <a:rPr lang="en-US" dirty="0"/>
              <a:t>Slice on grain</a:t>
            </a:r>
          </a:p>
          <a:p>
            <a:pPr marL="342900" indent="-342900">
              <a:buFont typeface="+mj-lt"/>
              <a:buAutoNum type="arabicPeriod"/>
            </a:pPr>
            <a:r>
              <a:rPr lang="en-US" dirty="0"/>
              <a:t>Turn 90 degrees</a:t>
            </a:r>
          </a:p>
          <a:p>
            <a:pPr marL="342900" indent="-342900">
              <a:buFont typeface="+mj-lt"/>
              <a:buAutoNum type="arabicPeriod"/>
            </a:pPr>
            <a:r>
              <a:rPr lang="en-US" dirty="0"/>
              <a:t>Chop</a:t>
            </a:r>
          </a:p>
        </p:txBody>
      </p:sp>
      <p:sp>
        <p:nvSpPr>
          <p:cNvPr id="7" name="Rectangle 6">
            <a:extLst>
              <a:ext uri="{FF2B5EF4-FFF2-40B4-BE49-F238E27FC236}">
                <a16:creationId xmlns:a16="http://schemas.microsoft.com/office/drawing/2014/main" id="{E71D2B65-E561-429F-8C62-EE1806302A4B}"/>
              </a:ext>
            </a:extLst>
          </p:cNvPr>
          <p:cNvSpPr/>
          <p:nvPr/>
        </p:nvSpPr>
        <p:spPr>
          <a:xfrm>
            <a:off x="6070388" y="1482947"/>
            <a:ext cx="3012140" cy="1477328"/>
          </a:xfrm>
          <a:prstGeom prst="rect">
            <a:avLst/>
          </a:prstGeom>
        </p:spPr>
        <p:txBody>
          <a:bodyPr wrap="square">
            <a:spAutoFit/>
          </a:bodyPr>
          <a:lstStyle/>
          <a:p>
            <a:pPr marL="342900" indent="-342900">
              <a:buFont typeface="+mj-lt"/>
              <a:buAutoNum type="arabicPeriod"/>
            </a:pPr>
            <a:r>
              <a:rPr lang="en-US" dirty="0"/>
              <a:t>Peel the onion</a:t>
            </a:r>
          </a:p>
          <a:p>
            <a:pPr marL="342900" indent="-342900">
              <a:buFont typeface="+mj-lt"/>
              <a:buAutoNum type="arabicPeriod"/>
            </a:pPr>
            <a:r>
              <a:rPr lang="en-US" dirty="0"/>
              <a:t>Slice in ½ from end to end</a:t>
            </a:r>
          </a:p>
          <a:p>
            <a:pPr marL="342900" indent="-342900">
              <a:buFont typeface="+mj-lt"/>
              <a:buAutoNum type="arabicPeriod"/>
            </a:pPr>
            <a:r>
              <a:rPr lang="en-US" dirty="0"/>
              <a:t>Cut off one end</a:t>
            </a:r>
          </a:p>
          <a:p>
            <a:pPr marL="342900" indent="-342900">
              <a:buFont typeface="+mj-lt"/>
              <a:buAutoNum type="arabicPeriod"/>
            </a:pPr>
            <a:r>
              <a:rPr lang="en-US" dirty="0"/>
              <a:t>Slice grains to middle</a:t>
            </a:r>
          </a:p>
          <a:p>
            <a:pPr marL="342900" indent="-342900">
              <a:buFont typeface="+mj-lt"/>
              <a:buAutoNum type="arabicPeriod"/>
            </a:pPr>
            <a:r>
              <a:rPr lang="en-US" dirty="0"/>
              <a:t>Chop</a:t>
            </a:r>
          </a:p>
        </p:txBody>
      </p:sp>
      <p:pic>
        <p:nvPicPr>
          <p:cNvPr id="10" name="Picture 9" descr="explict instruction video screenshot">
            <a:extLst>
              <a:ext uri="{FF2B5EF4-FFF2-40B4-BE49-F238E27FC236}">
                <a16:creationId xmlns:a16="http://schemas.microsoft.com/office/drawing/2014/main" id="{840A92B9-F2ED-408A-8BB1-E4CC172D4EBA}"/>
              </a:ext>
            </a:extLst>
          </p:cNvPr>
          <p:cNvPicPr>
            <a:picLocks noChangeAspect="1"/>
          </p:cNvPicPr>
          <p:nvPr/>
        </p:nvPicPr>
        <p:blipFill>
          <a:blip r:embed="rId2"/>
          <a:stretch>
            <a:fillRect/>
          </a:stretch>
        </p:blipFill>
        <p:spPr>
          <a:xfrm>
            <a:off x="450222" y="3940709"/>
            <a:ext cx="3379413" cy="2703530"/>
          </a:xfrm>
          <a:prstGeom prst="rect">
            <a:avLst/>
          </a:prstGeom>
        </p:spPr>
      </p:pic>
      <p:cxnSp>
        <p:nvCxnSpPr>
          <p:cNvPr id="13" name="Straight Connector 12">
            <a:extLst>
              <a:ext uri="{FF2B5EF4-FFF2-40B4-BE49-F238E27FC236}">
                <a16:creationId xmlns:a16="http://schemas.microsoft.com/office/drawing/2014/main" id="{733AFD33-1CD7-4A35-B29D-A5067BB2F076}"/>
              </a:ext>
              <a:ext uri="{C183D7F6-B498-43B3-948B-1728B52AA6E4}">
                <adec:decorative xmlns:adec="http://schemas.microsoft.com/office/drawing/2017/decorative" val="1"/>
              </a:ext>
            </a:extLst>
          </p:cNvPr>
          <p:cNvCxnSpPr>
            <a:cxnSpLocks/>
          </p:cNvCxnSpPr>
          <p:nvPr/>
        </p:nvCxnSpPr>
        <p:spPr>
          <a:xfrm flipH="1">
            <a:off x="3457818" y="3031545"/>
            <a:ext cx="1667432" cy="0"/>
          </a:xfrm>
          <a:prstGeom prst="line">
            <a:avLst/>
          </a:prstGeom>
          <a:ln w="38100">
            <a:solidFill>
              <a:schemeClr val="accent2">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88908E2F-3F69-4EFB-8B48-7D3858BB5A9C}"/>
              </a:ext>
              <a:ext uri="{C183D7F6-B498-43B3-948B-1728B52AA6E4}">
                <adec:decorative xmlns:adec="http://schemas.microsoft.com/office/drawing/2017/decorative" val="1"/>
              </a:ext>
            </a:extLst>
          </p:cNvPr>
          <p:cNvCxnSpPr>
            <a:cxnSpLocks/>
          </p:cNvCxnSpPr>
          <p:nvPr/>
        </p:nvCxnSpPr>
        <p:spPr>
          <a:xfrm flipH="1">
            <a:off x="4070976" y="3329855"/>
            <a:ext cx="1207955" cy="0"/>
          </a:xfrm>
          <a:prstGeom prst="line">
            <a:avLst/>
          </a:prstGeom>
          <a:ln w="38100">
            <a:solidFill>
              <a:schemeClr val="accent2">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5FFD958A-9255-4BD6-9590-A3E11647BA08}"/>
              </a:ext>
              <a:ext uri="{C183D7F6-B498-43B3-948B-1728B52AA6E4}">
                <adec:decorative xmlns:adec="http://schemas.microsoft.com/office/drawing/2017/decorative" val="1"/>
              </a:ext>
            </a:extLst>
          </p:cNvPr>
          <p:cNvCxnSpPr>
            <a:cxnSpLocks/>
          </p:cNvCxnSpPr>
          <p:nvPr/>
        </p:nvCxnSpPr>
        <p:spPr>
          <a:xfrm flipH="1">
            <a:off x="3547182" y="2222074"/>
            <a:ext cx="932610" cy="0"/>
          </a:xfrm>
          <a:prstGeom prst="line">
            <a:avLst/>
          </a:prstGeom>
          <a:ln w="38100">
            <a:solidFill>
              <a:schemeClr val="accent2">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36" name="Straight Connector 35">
            <a:extLst>
              <a:ext uri="{FF2B5EF4-FFF2-40B4-BE49-F238E27FC236}">
                <a16:creationId xmlns:a16="http://schemas.microsoft.com/office/drawing/2014/main" id="{AD8F5698-517F-4BE5-A2EB-75790477181B}"/>
              </a:ext>
              <a:ext uri="{C183D7F6-B498-43B3-948B-1728B52AA6E4}">
                <adec:decorative xmlns:adec="http://schemas.microsoft.com/office/drawing/2017/decorative" val="1"/>
              </a:ext>
            </a:extLst>
          </p:cNvPr>
          <p:cNvCxnSpPr>
            <a:cxnSpLocks/>
          </p:cNvCxnSpPr>
          <p:nvPr/>
        </p:nvCxnSpPr>
        <p:spPr>
          <a:xfrm flipH="1">
            <a:off x="636497" y="2484698"/>
            <a:ext cx="1667432" cy="0"/>
          </a:xfrm>
          <a:prstGeom prst="line">
            <a:avLst/>
          </a:prstGeom>
          <a:ln w="38100">
            <a:solidFill>
              <a:schemeClr val="accent2">
                <a:lumMod val="60000"/>
                <a:lumOff val="40000"/>
              </a:schemeClr>
            </a:solidFill>
          </a:ln>
        </p:spPr>
        <p:style>
          <a:lnRef idx="3">
            <a:schemeClr val="accent1"/>
          </a:lnRef>
          <a:fillRef idx="0">
            <a:schemeClr val="accent1"/>
          </a:fillRef>
          <a:effectRef idx="2">
            <a:schemeClr val="accent1"/>
          </a:effectRef>
          <a:fontRef idx="minor">
            <a:schemeClr val="tx1"/>
          </a:fontRef>
        </p:style>
      </p:cxnSp>
      <p:sp>
        <p:nvSpPr>
          <p:cNvPr id="37" name="TextBox 36">
            <a:extLst>
              <a:ext uri="{FF2B5EF4-FFF2-40B4-BE49-F238E27FC236}">
                <a16:creationId xmlns:a16="http://schemas.microsoft.com/office/drawing/2014/main" id="{0F12118D-211D-4F17-ABE2-D686A36CF3B7}"/>
              </a:ext>
            </a:extLst>
          </p:cNvPr>
          <p:cNvSpPr txBox="1"/>
          <p:nvPr/>
        </p:nvSpPr>
        <p:spPr>
          <a:xfrm>
            <a:off x="4291534" y="4253399"/>
            <a:ext cx="4360984" cy="369332"/>
          </a:xfrm>
          <a:prstGeom prst="rect">
            <a:avLst/>
          </a:prstGeom>
          <a:noFill/>
        </p:spPr>
        <p:txBody>
          <a:bodyPr wrap="square" rtlCol="0">
            <a:spAutoFit/>
          </a:bodyPr>
          <a:lstStyle/>
          <a:p>
            <a:pPr algn="ctr"/>
            <a:r>
              <a:rPr lang="en-US" dirty="0"/>
              <a:t>Eliminating information that is easy to infer</a:t>
            </a:r>
          </a:p>
        </p:txBody>
      </p:sp>
    </p:spTree>
    <p:extLst>
      <p:ext uri="{BB962C8B-B14F-4D97-AF65-F5344CB8AC3E}">
        <p14:creationId xmlns:p14="http://schemas.microsoft.com/office/powerpoint/2010/main" val="50380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0452DB-58A4-4E06-9283-976EAE2C75A2}"/>
              </a:ext>
            </a:extLst>
          </p:cNvPr>
          <p:cNvSpPr>
            <a:spLocks noGrp="1"/>
          </p:cNvSpPr>
          <p:nvPr>
            <p:ph type="body" sz="quarter" idx="13"/>
          </p:nvPr>
        </p:nvSpPr>
        <p:spPr/>
        <p:txBody>
          <a:bodyPr>
            <a:normAutofit/>
          </a:bodyPr>
          <a:lstStyle/>
          <a:p>
            <a:r>
              <a:rPr lang="en-US" sz="1800" dirty="0"/>
              <a:t>Examine these explanations for the different pronunciations of the letter C.</a:t>
            </a:r>
          </a:p>
          <a:p>
            <a:r>
              <a:rPr lang="en-US" sz="1800" dirty="0"/>
              <a:t>In what ways are they not clear or concise?</a:t>
            </a:r>
          </a:p>
          <a:p>
            <a:r>
              <a:rPr lang="en-US" sz="1800" dirty="0"/>
              <a:t>What explanation would you give?</a:t>
            </a:r>
          </a:p>
          <a:p>
            <a:endParaRPr lang="en-US" sz="1800" dirty="0"/>
          </a:p>
        </p:txBody>
      </p:sp>
      <p:sp>
        <p:nvSpPr>
          <p:cNvPr id="4" name="Title 3">
            <a:extLst>
              <a:ext uri="{FF2B5EF4-FFF2-40B4-BE49-F238E27FC236}">
                <a16:creationId xmlns:a16="http://schemas.microsoft.com/office/drawing/2014/main" id="{65199F1C-D596-4267-A0F2-A7E83ED3717C}"/>
              </a:ext>
            </a:extLst>
          </p:cNvPr>
          <p:cNvSpPr>
            <a:spLocks noGrp="1"/>
          </p:cNvSpPr>
          <p:nvPr>
            <p:ph type="title"/>
          </p:nvPr>
        </p:nvSpPr>
        <p:spPr/>
        <p:txBody>
          <a:bodyPr/>
          <a:lstStyle/>
          <a:p>
            <a:r>
              <a:rPr lang="en-US" dirty="0"/>
              <a:t>Activity 5.19</a:t>
            </a:r>
            <a:br>
              <a:rPr lang="en-US" dirty="0"/>
            </a:br>
            <a:r>
              <a:rPr lang="en-US" dirty="0"/>
              <a:t>Pause &amp; Process: </a:t>
            </a:r>
          </a:p>
        </p:txBody>
      </p:sp>
      <p:sp>
        <p:nvSpPr>
          <p:cNvPr id="6" name="Rounded Rectangular Callout 10">
            <a:extLst>
              <a:ext uri="{FF2B5EF4-FFF2-40B4-BE49-F238E27FC236}">
                <a16:creationId xmlns:a16="http://schemas.microsoft.com/office/drawing/2014/main" id="{CC4F763E-1900-4118-B778-16D5FEA2913D}"/>
              </a:ext>
            </a:extLst>
          </p:cNvPr>
          <p:cNvSpPr/>
          <p:nvPr/>
        </p:nvSpPr>
        <p:spPr>
          <a:xfrm>
            <a:off x="803730" y="5057114"/>
            <a:ext cx="2346428" cy="916925"/>
          </a:xfrm>
          <a:prstGeom prst="wedgeRoundRectCallout">
            <a:avLst>
              <a:gd name="adj1" fmla="val 76760"/>
              <a:gd name="adj2" fmla="val -53785"/>
              <a:gd name="adj3" fmla="val 16667"/>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So, when C comes before A, O, or U, it says /k/. When it comes before E, I, and Y, it says /s/.  </a:t>
            </a:r>
            <a:endParaRPr lang="en-US" sz="1400" dirty="0">
              <a:solidFill>
                <a:schemeClr val="tx1"/>
              </a:solidFill>
              <a:ea typeface="Calibri" panose="020F0502020204030204" pitchFamily="34" charset="0"/>
              <a:cs typeface="Times New Roman" panose="02020603050405020304" pitchFamily="18" charset="0"/>
            </a:endParaRPr>
          </a:p>
        </p:txBody>
      </p:sp>
      <p:sp>
        <p:nvSpPr>
          <p:cNvPr id="7" name="Rounded Rectangular Callout 11">
            <a:extLst>
              <a:ext uri="{FF2B5EF4-FFF2-40B4-BE49-F238E27FC236}">
                <a16:creationId xmlns:a16="http://schemas.microsoft.com/office/drawing/2014/main" id="{32239CBE-F997-4A59-A740-4126B138F0F5}"/>
              </a:ext>
            </a:extLst>
          </p:cNvPr>
          <p:cNvSpPr/>
          <p:nvPr/>
        </p:nvSpPr>
        <p:spPr>
          <a:xfrm>
            <a:off x="829414" y="4511522"/>
            <a:ext cx="2320744" cy="472060"/>
          </a:xfrm>
          <a:prstGeom prst="wedgeRoundRectCallout">
            <a:avLst>
              <a:gd name="adj1" fmla="val 80187"/>
              <a:gd name="adj2" fmla="val -8966"/>
              <a:gd name="adj3" fmla="val 16667"/>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 says /s/ before E, I, and Y. </a:t>
            </a:r>
          </a:p>
        </p:txBody>
      </p:sp>
      <p:sp>
        <p:nvSpPr>
          <p:cNvPr id="8" name="Rounded Rectangular Callout 13">
            <a:extLst>
              <a:ext uri="{FF2B5EF4-FFF2-40B4-BE49-F238E27FC236}">
                <a16:creationId xmlns:a16="http://schemas.microsoft.com/office/drawing/2014/main" id="{93380EC5-E36B-43A9-BBAA-BDF4D8D32EFC}"/>
              </a:ext>
            </a:extLst>
          </p:cNvPr>
          <p:cNvSpPr/>
          <p:nvPr/>
        </p:nvSpPr>
        <p:spPr>
          <a:xfrm>
            <a:off x="829414" y="3225695"/>
            <a:ext cx="2320744" cy="1212295"/>
          </a:xfrm>
          <a:prstGeom prst="wedgeRoundRectCallout">
            <a:avLst>
              <a:gd name="adj1" fmla="val 81881"/>
              <a:gd name="adj2" fmla="val 55879"/>
              <a:gd name="adj3" fmla="val 16667"/>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 In </a:t>
            </a:r>
            <a:r>
              <a:rPr lang="en-US" sz="1400" i="1" dirty="0">
                <a:solidFill>
                  <a:schemeClr val="tx1"/>
                </a:solidFill>
              </a:rPr>
              <a:t>circle, C</a:t>
            </a:r>
            <a:r>
              <a:rPr lang="en-US" sz="1400" dirty="0">
                <a:solidFill>
                  <a:schemeClr val="tx1"/>
                </a:solidFill>
              </a:rPr>
              <a:t> that says /k/ as we know.  But the other </a:t>
            </a:r>
            <a:r>
              <a:rPr lang="en-US" sz="1400" i="1" dirty="0">
                <a:solidFill>
                  <a:schemeClr val="tx1"/>
                </a:solidFill>
              </a:rPr>
              <a:t>C</a:t>
            </a:r>
            <a:r>
              <a:rPr lang="en-US" sz="1400" dirty="0">
                <a:solidFill>
                  <a:schemeClr val="tx1"/>
                </a:solidFill>
              </a:rPr>
              <a:t> says /s/, and that’s because of the </a:t>
            </a:r>
            <a:r>
              <a:rPr lang="en-US" sz="1400" i="1" dirty="0">
                <a:solidFill>
                  <a:schemeClr val="tx1"/>
                </a:solidFill>
              </a:rPr>
              <a:t>I</a:t>
            </a:r>
            <a:r>
              <a:rPr lang="en-US" sz="1400" dirty="0">
                <a:solidFill>
                  <a:schemeClr val="tx1"/>
                </a:solidFill>
              </a:rPr>
              <a:t>. </a:t>
            </a:r>
            <a:r>
              <a:rPr lang="en-US" sz="1400" i="1" dirty="0">
                <a:solidFill>
                  <a:schemeClr val="tx1"/>
                </a:solidFill>
              </a:rPr>
              <a:t>E</a:t>
            </a:r>
            <a:r>
              <a:rPr lang="en-US" sz="1400" dirty="0">
                <a:solidFill>
                  <a:schemeClr val="tx1"/>
                </a:solidFill>
              </a:rPr>
              <a:t> and </a:t>
            </a:r>
            <a:r>
              <a:rPr lang="en-US" sz="1400" i="1" dirty="0">
                <a:solidFill>
                  <a:schemeClr val="tx1"/>
                </a:solidFill>
              </a:rPr>
              <a:t>Y</a:t>
            </a:r>
            <a:r>
              <a:rPr lang="en-US" sz="1400" dirty="0">
                <a:solidFill>
                  <a:schemeClr val="tx1"/>
                </a:solidFill>
              </a:rPr>
              <a:t> work the same way. </a:t>
            </a:r>
          </a:p>
        </p:txBody>
      </p:sp>
      <p:sp>
        <p:nvSpPr>
          <p:cNvPr id="9" name="Rounded Rectangular Callout 3">
            <a:extLst>
              <a:ext uri="{FF2B5EF4-FFF2-40B4-BE49-F238E27FC236}">
                <a16:creationId xmlns:a16="http://schemas.microsoft.com/office/drawing/2014/main" id="{D97DB62D-AF77-4439-B481-B4C67CD3AD9E}"/>
              </a:ext>
            </a:extLst>
          </p:cNvPr>
          <p:cNvSpPr/>
          <p:nvPr/>
        </p:nvSpPr>
        <p:spPr>
          <a:xfrm>
            <a:off x="6636248" y="5258691"/>
            <a:ext cx="2346429" cy="633264"/>
          </a:xfrm>
          <a:prstGeom prst="wedgeRoundRectCallout">
            <a:avLst>
              <a:gd name="adj1" fmla="val -76217"/>
              <a:gd name="adj2" fmla="val -48876"/>
              <a:gd name="adj3" fmla="val 16667"/>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We’ll try /s/ for C when it comes before E, I, and Y.</a:t>
            </a:r>
            <a:endParaRPr lang="en-US" sz="1400" dirty="0">
              <a:solidFill>
                <a:schemeClr val="tx1"/>
              </a:solidFill>
              <a:ea typeface="Calibri" panose="020F0502020204030204" pitchFamily="34" charset="0"/>
              <a:cs typeface="Times New Roman" panose="02020603050405020304" pitchFamily="18" charset="0"/>
            </a:endParaRPr>
          </a:p>
        </p:txBody>
      </p:sp>
      <p:sp>
        <p:nvSpPr>
          <p:cNvPr id="10" name="Rounded Rectangular Callout 5">
            <a:extLst>
              <a:ext uri="{FF2B5EF4-FFF2-40B4-BE49-F238E27FC236}">
                <a16:creationId xmlns:a16="http://schemas.microsoft.com/office/drawing/2014/main" id="{F59BE572-1243-4419-BC87-F1EE72919C7A}"/>
              </a:ext>
            </a:extLst>
          </p:cNvPr>
          <p:cNvSpPr/>
          <p:nvPr/>
        </p:nvSpPr>
        <p:spPr>
          <a:xfrm>
            <a:off x="6636249" y="4289811"/>
            <a:ext cx="2346428" cy="895350"/>
          </a:xfrm>
          <a:prstGeom prst="wedgeRoundRectCallout">
            <a:avLst>
              <a:gd name="adj1" fmla="val -81270"/>
              <a:gd name="adj2" fmla="val 13711"/>
              <a:gd name="adj3" fmla="val 16667"/>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C has a hard sound /k/ and a soft sound /s/ while it says the soft sound /s/ when it comes before E, I, and Y.</a:t>
            </a:r>
            <a:endParaRPr lang="en-US" sz="1400" dirty="0">
              <a:solidFill>
                <a:schemeClr val="tx1"/>
              </a:solidFill>
              <a:ea typeface="Calibri" panose="020F0502020204030204" pitchFamily="34" charset="0"/>
              <a:cs typeface="Times New Roman" panose="02020603050405020304" pitchFamily="18" charset="0"/>
            </a:endParaRPr>
          </a:p>
        </p:txBody>
      </p:sp>
      <p:sp>
        <p:nvSpPr>
          <p:cNvPr id="11" name="Rounded Rectangular Callout 7">
            <a:extLst>
              <a:ext uri="{FF2B5EF4-FFF2-40B4-BE49-F238E27FC236}">
                <a16:creationId xmlns:a16="http://schemas.microsoft.com/office/drawing/2014/main" id="{C067C186-55F3-4C99-914F-44E75685B247}"/>
              </a:ext>
            </a:extLst>
          </p:cNvPr>
          <p:cNvSpPr/>
          <p:nvPr/>
        </p:nvSpPr>
        <p:spPr>
          <a:xfrm>
            <a:off x="6636249" y="3301609"/>
            <a:ext cx="2346428" cy="914670"/>
          </a:xfrm>
          <a:prstGeom prst="wedgeRoundRectCallout">
            <a:avLst>
              <a:gd name="adj1" fmla="val -79077"/>
              <a:gd name="adj2" fmla="val 67845"/>
              <a:gd name="adj3" fmla="val 16667"/>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ea typeface="Calibri" panose="020F0502020204030204" pitchFamily="34" charset="0"/>
                <a:cs typeface="Times New Roman" panose="02020603050405020304" pitchFamily="18" charset="0"/>
              </a:rPr>
              <a:t>C is a letter switcher. Letter switcher C usually says /k/ but when it comes before E, I, and Y, it says /s/.</a:t>
            </a:r>
          </a:p>
        </p:txBody>
      </p:sp>
      <p:sp>
        <p:nvSpPr>
          <p:cNvPr id="13" name="TextBox 12">
            <a:extLst>
              <a:ext uri="{FF2B5EF4-FFF2-40B4-BE49-F238E27FC236}">
                <a16:creationId xmlns:a16="http://schemas.microsoft.com/office/drawing/2014/main" id="{CB7194A3-448B-4906-BB63-6D786BFF1A86}"/>
              </a:ext>
            </a:extLst>
          </p:cNvPr>
          <p:cNvSpPr txBox="1"/>
          <p:nvPr/>
        </p:nvSpPr>
        <p:spPr>
          <a:xfrm>
            <a:off x="3588771" y="3301609"/>
            <a:ext cx="2543196" cy="2677656"/>
          </a:xfrm>
          <a:prstGeom prst="rect">
            <a:avLst/>
          </a:prstGeom>
          <a:solidFill>
            <a:schemeClr val="accent5">
              <a:lumMod val="50000"/>
            </a:schemeClr>
          </a:solidFill>
          <a:ln>
            <a:solidFill>
              <a:schemeClr val="tx1"/>
            </a:solidFill>
          </a:ln>
        </p:spPr>
        <p:txBody>
          <a:bodyPr wrap="square" rtlCol="0">
            <a:spAutoFit/>
          </a:bodyPr>
          <a:lstStyle/>
          <a:p>
            <a:r>
              <a:rPr lang="en-US" sz="1400" dirty="0">
                <a:cs typeface="Courier New" panose="02070309020205020404" pitchFamily="49" charset="0"/>
              </a:rPr>
              <a:t>A clear, concise explanation </a:t>
            </a:r>
          </a:p>
          <a:p>
            <a:r>
              <a:rPr lang="en-US" sz="1400" i="1" dirty="0">
                <a:cs typeface="Courier New" panose="02070309020205020404" pitchFamily="49" charset="0"/>
              </a:rPr>
              <a:t>Clear</a:t>
            </a:r>
          </a:p>
          <a:p>
            <a:pPr marL="285750" indent="-285750">
              <a:buFont typeface="Arial" panose="020B0604020202020204" pitchFamily="34" charset="0"/>
              <a:buChar char="•"/>
            </a:pPr>
            <a:r>
              <a:rPr lang="en-US" sz="1400" dirty="0">
                <a:cs typeface="Courier New" panose="02070309020205020404" pitchFamily="49" charset="0"/>
              </a:rPr>
              <a:t>is immediately comprehensible</a:t>
            </a:r>
          </a:p>
          <a:p>
            <a:pPr marL="285750" indent="-285750">
              <a:buFont typeface="Arial" panose="020B0604020202020204" pitchFamily="34" charset="0"/>
              <a:buChar char="•"/>
            </a:pPr>
            <a:r>
              <a:rPr lang="en-US" sz="1400" dirty="0">
                <a:cs typeface="Courier New" panose="02070309020205020404" pitchFamily="49" charset="0"/>
              </a:rPr>
              <a:t>has the simplest possible level-appropriate vocabulary and syntax</a:t>
            </a:r>
          </a:p>
          <a:p>
            <a:pPr marL="285750" indent="-285750">
              <a:buFont typeface="Arial" panose="020B0604020202020204" pitchFamily="34" charset="0"/>
              <a:buChar char="•"/>
            </a:pPr>
            <a:r>
              <a:rPr lang="en-US" sz="1400" dirty="0">
                <a:cs typeface="Courier New" panose="02070309020205020404" pitchFamily="49" charset="0"/>
              </a:rPr>
              <a:t>is not awkward-sounding</a:t>
            </a:r>
          </a:p>
          <a:p>
            <a:r>
              <a:rPr lang="en-US" sz="1400" i="1" dirty="0">
                <a:cs typeface="Courier New" panose="02070309020205020404" pitchFamily="49" charset="0"/>
              </a:rPr>
              <a:t>Concise</a:t>
            </a:r>
          </a:p>
          <a:p>
            <a:pPr marL="285750" indent="-285750">
              <a:buFont typeface="Arial" panose="020B0604020202020204" pitchFamily="34" charset="0"/>
              <a:buChar char="•"/>
            </a:pPr>
            <a:r>
              <a:rPr lang="en-US" sz="1400" dirty="0">
                <a:cs typeface="Courier New" panose="02070309020205020404" pitchFamily="49" charset="0"/>
              </a:rPr>
              <a:t>has only the details needed for the objective</a:t>
            </a:r>
          </a:p>
          <a:p>
            <a:pPr marL="285750" indent="-285750">
              <a:buFont typeface="Arial" panose="020B0604020202020204" pitchFamily="34" charset="0"/>
              <a:buChar char="•"/>
            </a:pPr>
            <a:r>
              <a:rPr lang="en-US" sz="1400" dirty="0">
                <a:cs typeface="Courier New" panose="02070309020205020404" pitchFamily="49" charset="0"/>
              </a:rPr>
              <a:t>is as short as possible</a:t>
            </a:r>
          </a:p>
        </p:txBody>
      </p:sp>
    </p:spTree>
    <p:extLst>
      <p:ext uri="{BB962C8B-B14F-4D97-AF65-F5344CB8AC3E}">
        <p14:creationId xmlns:p14="http://schemas.microsoft.com/office/powerpoint/2010/main" val="33587136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199F1C-D596-4267-A0F2-A7E83ED3717C}"/>
              </a:ext>
            </a:extLst>
          </p:cNvPr>
          <p:cNvSpPr>
            <a:spLocks noGrp="1"/>
          </p:cNvSpPr>
          <p:nvPr>
            <p:ph type="title"/>
          </p:nvPr>
        </p:nvSpPr>
        <p:spPr/>
        <p:txBody>
          <a:bodyPr/>
          <a:lstStyle/>
          <a:p>
            <a:r>
              <a:rPr lang="en-US" dirty="0"/>
              <a:t>Activity 5.19</a:t>
            </a:r>
            <a:br>
              <a:rPr lang="en-US" dirty="0"/>
            </a:br>
            <a:r>
              <a:rPr lang="en-US" i="1" dirty="0"/>
              <a:t>Review</a:t>
            </a:r>
          </a:p>
        </p:txBody>
      </p:sp>
      <p:sp>
        <p:nvSpPr>
          <p:cNvPr id="6" name="Rounded Rectangular Callout 10">
            <a:extLst>
              <a:ext uri="{FF2B5EF4-FFF2-40B4-BE49-F238E27FC236}">
                <a16:creationId xmlns:a16="http://schemas.microsoft.com/office/drawing/2014/main" id="{CC4F763E-1900-4118-B778-16D5FEA2913D}"/>
              </a:ext>
            </a:extLst>
          </p:cNvPr>
          <p:cNvSpPr/>
          <p:nvPr/>
        </p:nvSpPr>
        <p:spPr>
          <a:xfrm>
            <a:off x="376675" y="4132665"/>
            <a:ext cx="1701296" cy="1052496"/>
          </a:xfrm>
          <a:prstGeom prst="wedgeRoundRectCallout">
            <a:avLst>
              <a:gd name="adj1" fmla="val 76760"/>
              <a:gd name="adj2" fmla="val -53785"/>
              <a:gd name="adj3" fmla="val 16667"/>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So, when C comes before A, O, or U, it says /k/. When it comes before E, I, and Y, it says /s/.  </a:t>
            </a:r>
            <a:endParaRPr lang="en-US" sz="1200" dirty="0">
              <a:solidFill>
                <a:schemeClr val="tx1"/>
              </a:solidFill>
              <a:ea typeface="Calibri" panose="020F0502020204030204" pitchFamily="34" charset="0"/>
              <a:cs typeface="Times New Roman" panose="02020603050405020304" pitchFamily="18" charset="0"/>
            </a:endParaRPr>
          </a:p>
        </p:txBody>
      </p:sp>
      <p:sp>
        <p:nvSpPr>
          <p:cNvPr id="7" name="Rounded Rectangular Callout 11">
            <a:extLst>
              <a:ext uri="{FF2B5EF4-FFF2-40B4-BE49-F238E27FC236}">
                <a16:creationId xmlns:a16="http://schemas.microsoft.com/office/drawing/2014/main" id="{32239CBE-F997-4A59-A740-4126B138F0F5}"/>
              </a:ext>
            </a:extLst>
          </p:cNvPr>
          <p:cNvSpPr/>
          <p:nvPr/>
        </p:nvSpPr>
        <p:spPr>
          <a:xfrm>
            <a:off x="402359" y="3587073"/>
            <a:ext cx="1682674" cy="472060"/>
          </a:xfrm>
          <a:prstGeom prst="wedgeRoundRectCallout">
            <a:avLst>
              <a:gd name="adj1" fmla="val 80187"/>
              <a:gd name="adj2" fmla="val -8966"/>
              <a:gd name="adj3" fmla="val 16667"/>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 says /s/ before E, I, and Y. </a:t>
            </a:r>
          </a:p>
        </p:txBody>
      </p:sp>
      <p:sp>
        <p:nvSpPr>
          <p:cNvPr id="8" name="Rounded Rectangular Callout 13">
            <a:extLst>
              <a:ext uri="{FF2B5EF4-FFF2-40B4-BE49-F238E27FC236}">
                <a16:creationId xmlns:a16="http://schemas.microsoft.com/office/drawing/2014/main" id="{93380EC5-E36B-43A9-BBAA-BDF4D8D32EFC}"/>
              </a:ext>
            </a:extLst>
          </p:cNvPr>
          <p:cNvSpPr/>
          <p:nvPr/>
        </p:nvSpPr>
        <p:spPr>
          <a:xfrm>
            <a:off x="402359" y="2301246"/>
            <a:ext cx="1682674" cy="1212295"/>
          </a:xfrm>
          <a:prstGeom prst="wedgeRoundRectCallout">
            <a:avLst>
              <a:gd name="adj1" fmla="val 81881"/>
              <a:gd name="adj2" fmla="val 55879"/>
              <a:gd name="adj3" fmla="val 16667"/>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 In </a:t>
            </a:r>
            <a:r>
              <a:rPr lang="en-US" sz="1200" i="1" dirty="0">
                <a:solidFill>
                  <a:schemeClr val="tx1"/>
                </a:solidFill>
              </a:rPr>
              <a:t>circle, C</a:t>
            </a:r>
            <a:r>
              <a:rPr lang="en-US" sz="1200" dirty="0">
                <a:solidFill>
                  <a:schemeClr val="tx1"/>
                </a:solidFill>
              </a:rPr>
              <a:t> says /k/ as we know.  But the other </a:t>
            </a:r>
            <a:r>
              <a:rPr lang="en-US" sz="1200" i="1" dirty="0">
                <a:solidFill>
                  <a:schemeClr val="tx1"/>
                </a:solidFill>
              </a:rPr>
              <a:t>C</a:t>
            </a:r>
            <a:r>
              <a:rPr lang="en-US" sz="1200" dirty="0">
                <a:solidFill>
                  <a:schemeClr val="tx1"/>
                </a:solidFill>
              </a:rPr>
              <a:t> says /s/, and that’s because of the </a:t>
            </a:r>
            <a:r>
              <a:rPr lang="en-US" sz="1200" i="1" dirty="0">
                <a:solidFill>
                  <a:schemeClr val="tx1"/>
                </a:solidFill>
              </a:rPr>
              <a:t>I</a:t>
            </a:r>
            <a:r>
              <a:rPr lang="en-US" sz="1200" dirty="0">
                <a:solidFill>
                  <a:schemeClr val="tx1"/>
                </a:solidFill>
              </a:rPr>
              <a:t>. </a:t>
            </a:r>
            <a:r>
              <a:rPr lang="en-US" sz="1200" i="1" dirty="0">
                <a:solidFill>
                  <a:schemeClr val="tx1"/>
                </a:solidFill>
              </a:rPr>
              <a:t>E</a:t>
            </a:r>
            <a:r>
              <a:rPr lang="en-US" sz="1200" dirty="0">
                <a:solidFill>
                  <a:schemeClr val="tx1"/>
                </a:solidFill>
              </a:rPr>
              <a:t> and </a:t>
            </a:r>
            <a:r>
              <a:rPr lang="en-US" sz="1200" i="1" dirty="0">
                <a:solidFill>
                  <a:schemeClr val="tx1"/>
                </a:solidFill>
              </a:rPr>
              <a:t>Y</a:t>
            </a:r>
            <a:r>
              <a:rPr lang="en-US" sz="1200" dirty="0">
                <a:solidFill>
                  <a:schemeClr val="tx1"/>
                </a:solidFill>
              </a:rPr>
              <a:t> work the same way. </a:t>
            </a:r>
          </a:p>
        </p:txBody>
      </p:sp>
      <p:sp>
        <p:nvSpPr>
          <p:cNvPr id="9" name="Rounded Rectangular Callout 3">
            <a:extLst>
              <a:ext uri="{FF2B5EF4-FFF2-40B4-BE49-F238E27FC236}">
                <a16:creationId xmlns:a16="http://schemas.microsoft.com/office/drawing/2014/main" id="{D97DB62D-AF77-4439-B481-B4C67CD3AD9E}"/>
              </a:ext>
            </a:extLst>
          </p:cNvPr>
          <p:cNvSpPr/>
          <p:nvPr/>
        </p:nvSpPr>
        <p:spPr>
          <a:xfrm>
            <a:off x="7006342" y="4328542"/>
            <a:ext cx="1953856" cy="633264"/>
          </a:xfrm>
          <a:prstGeom prst="wedgeRoundRectCallout">
            <a:avLst>
              <a:gd name="adj1" fmla="val -76217"/>
              <a:gd name="adj2" fmla="val -48876"/>
              <a:gd name="adj3" fmla="val 16667"/>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We’ll try /s/ for C when it comes before E, I, and Y..</a:t>
            </a:r>
            <a:r>
              <a:rPr lang="en-US" sz="1200" dirty="0">
                <a:solidFill>
                  <a:schemeClr val="tx1"/>
                </a:solidFill>
                <a:cs typeface="Times New Roman" panose="02020603050405020304" pitchFamily="18" charset="0"/>
              </a:rPr>
              <a:t> </a:t>
            </a:r>
            <a:endParaRPr lang="en-US" sz="1200" dirty="0">
              <a:solidFill>
                <a:schemeClr val="tx1"/>
              </a:solidFill>
              <a:ea typeface="Calibri" panose="020F0502020204030204" pitchFamily="34" charset="0"/>
              <a:cs typeface="Times New Roman" panose="02020603050405020304" pitchFamily="18" charset="0"/>
            </a:endParaRPr>
          </a:p>
        </p:txBody>
      </p:sp>
      <p:sp>
        <p:nvSpPr>
          <p:cNvPr id="10" name="Rounded Rectangular Callout 5">
            <a:extLst>
              <a:ext uri="{FF2B5EF4-FFF2-40B4-BE49-F238E27FC236}">
                <a16:creationId xmlns:a16="http://schemas.microsoft.com/office/drawing/2014/main" id="{F59BE572-1243-4419-BC87-F1EE72919C7A}"/>
              </a:ext>
            </a:extLst>
          </p:cNvPr>
          <p:cNvSpPr/>
          <p:nvPr/>
        </p:nvSpPr>
        <p:spPr>
          <a:xfrm>
            <a:off x="7006342" y="3359662"/>
            <a:ext cx="1953855" cy="895350"/>
          </a:xfrm>
          <a:prstGeom prst="wedgeRoundRectCallout">
            <a:avLst>
              <a:gd name="adj1" fmla="val -81270"/>
              <a:gd name="adj2" fmla="val 13711"/>
              <a:gd name="adj3" fmla="val 16667"/>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 has a hard sound /k/ and a soft sound /s/ while it says the soft sound /s/ when it comes before E, I, and Y.</a:t>
            </a:r>
            <a:endParaRPr lang="en-US" sz="1200" dirty="0">
              <a:solidFill>
                <a:schemeClr val="tx1"/>
              </a:solidFill>
              <a:ea typeface="Calibri" panose="020F0502020204030204" pitchFamily="34" charset="0"/>
              <a:cs typeface="Times New Roman" panose="02020603050405020304" pitchFamily="18" charset="0"/>
            </a:endParaRPr>
          </a:p>
        </p:txBody>
      </p:sp>
      <p:sp>
        <p:nvSpPr>
          <p:cNvPr id="11" name="Rounded Rectangular Callout 7">
            <a:extLst>
              <a:ext uri="{FF2B5EF4-FFF2-40B4-BE49-F238E27FC236}">
                <a16:creationId xmlns:a16="http://schemas.microsoft.com/office/drawing/2014/main" id="{C067C186-55F3-4C99-914F-44E75685B247}"/>
              </a:ext>
            </a:extLst>
          </p:cNvPr>
          <p:cNvSpPr/>
          <p:nvPr/>
        </p:nvSpPr>
        <p:spPr>
          <a:xfrm>
            <a:off x="7006342" y="2371460"/>
            <a:ext cx="1953855" cy="914670"/>
          </a:xfrm>
          <a:prstGeom prst="wedgeRoundRectCallout">
            <a:avLst>
              <a:gd name="adj1" fmla="val -79077"/>
              <a:gd name="adj2" fmla="val 67845"/>
              <a:gd name="adj3" fmla="val 16667"/>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ea typeface="Calibri" panose="020F0502020204030204" pitchFamily="34" charset="0"/>
                <a:cs typeface="Times New Roman" panose="02020603050405020304" pitchFamily="18" charset="0"/>
              </a:rPr>
              <a:t>C is a letter switcher. Letter switcher C usually says /k/ but when it comes before E, I, and Y, it says /s/.</a:t>
            </a:r>
          </a:p>
        </p:txBody>
      </p:sp>
      <p:sp>
        <p:nvSpPr>
          <p:cNvPr id="12" name="TextBox 11">
            <a:extLst>
              <a:ext uri="{FF2B5EF4-FFF2-40B4-BE49-F238E27FC236}">
                <a16:creationId xmlns:a16="http://schemas.microsoft.com/office/drawing/2014/main" id="{AF6C51E9-E9C3-4A50-88D7-B3917B0C47DA}"/>
              </a:ext>
            </a:extLst>
          </p:cNvPr>
          <p:cNvSpPr txBox="1"/>
          <p:nvPr/>
        </p:nvSpPr>
        <p:spPr>
          <a:xfrm>
            <a:off x="2380904" y="4216279"/>
            <a:ext cx="2075533" cy="1015663"/>
          </a:xfrm>
          <a:prstGeom prst="rect">
            <a:avLst/>
          </a:prstGeom>
          <a:noFill/>
        </p:spPr>
        <p:txBody>
          <a:bodyPr wrap="square" rtlCol="0">
            <a:spAutoFit/>
          </a:bodyPr>
          <a:lstStyle/>
          <a:p>
            <a:r>
              <a:rPr lang="en-US" sz="1200" dirty="0">
                <a:latin typeface="+mj-lt"/>
                <a:cs typeface="Courier New" panose="02070309020205020404" pitchFamily="49" charset="0"/>
              </a:rPr>
              <a:t>Has unnecessary details. It is technically accurate.  However, /k/ is the “default” pronunciation, the one they already know.</a:t>
            </a:r>
          </a:p>
        </p:txBody>
      </p:sp>
      <p:sp>
        <p:nvSpPr>
          <p:cNvPr id="14" name="TextBox 13">
            <a:extLst>
              <a:ext uri="{FF2B5EF4-FFF2-40B4-BE49-F238E27FC236}">
                <a16:creationId xmlns:a16="http://schemas.microsoft.com/office/drawing/2014/main" id="{1441FFE2-EB8B-4D8C-8367-053F944A3BDF}"/>
              </a:ext>
            </a:extLst>
          </p:cNvPr>
          <p:cNvSpPr txBox="1"/>
          <p:nvPr/>
        </p:nvSpPr>
        <p:spPr>
          <a:xfrm>
            <a:off x="2380903" y="3341396"/>
            <a:ext cx="2075534" cy="830997"/>
          </a:xfrm>
          <a:prstGeom prst="rect">
            <a:avLst/>
          </a:prstGeom>
          <a:noFill/>
        </p:spPr>
        <p:txBody>
          <a:bodyPr wrap="square" rtlCol="0">
            <a:spAutoFit/>
          </a:bodyPr>
          <a:lstStyle/>
          <a:p>
            <a:r>
              <a:rPr lang="en-US" sz="1200" dirty="0">
                <a:latin typeface="+mj-lt"/>
                <a:cs typeface="Courier New" panose="02070309020205020404" pitchFamily="49" charset="0"/>
              </a:rPr>
              <a:t>Not immediately comprehensible. “Before” has a meaning related to time and a meaning related to place.</a:t>
            </a:r>
          </a:p>
        </p:txBody>
      </p:sp>
      <p:sp>
        <p:nvSpPr>
          <p:cNvPr id="15" name="TextBox 14">
            <a:extLst>
              <a:ext uri="{FF2B5EF4-FFF2-40B4-BE49-F238E27FC236}">
                <a16:creationId xmlns:a16="http://schemas.microsoft.com/office/drawing/2014/main" id="{DD05D4B8-5880-456C-BB27-B485E7580C98}"/>
              </a:ext>
            </a:extLst>
          </p:cNvPr>
          <p:cNvSpPr txBox="1"/>
          <p:nvPr/>
        </p:nvSpPr>
        <p:spPr>
          <a:xfrm>
            <a:off x="2380903" y="2421047"/>
            <a:ext cx="2009776" cy="646331"/>
          </a:xfrm>
          <a:prstGeom prst="rect">
            <a:avLst/>
          </a:prstGeom>
          <a:noFill/>
        </p:spPr>
        <p:txBody>
          <a:bodyPr wrap="square" rtlCol="0">
            <a:spAutoFit/>
          </a:bodyPr>
          <a:lstStyle/>
          <a:p>
            <a:r>
              <a:rPr lang="en-US" sz="1200" dirty="0">
                <a:latin typeface="+mj-lt"/>
                <a:cs typeface="Courier New" panose="02070309020205020404" pitchFamily="49" charset="0"/>
              </a:rPr>
              <a:t>Not an explanation. It is an example that sort of describes the pattern. Too long.</a:t>
            </a:r>
          </a:p>
        </p:txBody>
      </p:sp>
      <p:sp>
        <p:nvSpPr>
          <p:cNvPr id="16" name="TextBox 15">
            <a:extLst>
              <a:ext uri="{FF2B5EF4-FFF2-40B4-BE49-F238E27FC236}">
                <a16:creationId xmlns:a16="http://schemas.microsoft.com/office/drawing/2014/main" id="{BFE91D36-3292-445C-B21B-E86027E00946}"/>
              </a:ext>
            </a:extLst>
          </p:cNvPr>
          <p:cNvSpPr txBox="1"/>
          <p:nvPr/>
        </p:nvSpPr>
        <p:spPr>
          <a:xfrm>
            <a:off x="4563673" y="4216279"/>
            <a:ext cx="2173748" cy="1200329"/>
          </a:xfrm>
          <a:prstGeom prst="rect">
            <a:avLst/>
          </a:prstGeom>
          <a:noFill/>
        </p:spPr>
        <p:txBody>
          <a:bodyPr wrap="square" rtlCol="0">
            <a:spAutoFit/>
          </a:bodyPr>
          <a:lstStyle/>
          <a:p>
            <a:r>
              <a:rPr lang="en-US" sz="1200" dirty="0">
                <a:latin typeface="+mj-lt"/>
                <a:cs typeface="Courier New" panose="02070309020205020404" pitchFamily="49" charset="0"/>
              </a:rPr>
              <a:t>Is awkward-sounding: “Try /s/ for C” might be hard to say many times.  Has inappropriate vocabulary: “Try” is too vague to make clear /s/ should definitely do this. </a:t>
            </a:r>
          </a:p>
        </p:txBody>
      </p:sp>
      <p:sp>
        <p:nvSpPr>
          <p:cNvPr id="17" name="TextBox 16">
            <a:extLst>
              <a:ext uri="{FF2B5EF4-FFF2-40B4-BE49-F238E27FC236}">
                <a16:creationId xmlns:a16="http://schemas.microsoft.com/office/drawing/2014/main" id="{8EF754D5-0122-4B12-B3A9-957B2D922FF7}"/>
              </a:ext>
            </a:extLst>
          </p:cNvPr>
          <p:cNvSpPr txBox="1"/>
          <p:nvPr/>
        </p:nvSpPr>
        <p:spPr>
          <a:xfrm>
            <a:off x="4572000" y="3374984"/>
            <a:ext cx="2075534" cy="830997"/>
          </a:xfrm>
          <a:prstGeom prst="rect">
            <a:avLst/>
          </a:prstGeom>
          <a:noFill/>
        </p:spPr>
        <p:txBody>
          <a:bodyPr wrap="square" rtlCol="0">
            <a:spAutoFit/>
          </a:bodyPr>
          <a:lstStyle/>
          <a:p>
            <a:r>
              <a:rPr lang="en-US" sz="1200" dirty="0">
                <a:latin typeface="+mj-lt"/>
                <a:cs typeface="Courier New" panose="02070309020205020404" pitchFamily="49" charset="0"/>
              </a:rPr>
              <a:t>Has unnecessary details (hard” and “soft”) and complex syntax (with “</a:t>
            </a:r>
            <a:r>
              <a:rPr lang="en-US" sz="1200" dirty="0" err="1">
                <a:latin typeface="+mj-lt"/>
                <a:cs typeface="Courier New" panose="02070309020205020404" pitchFamily="49" charset="0"/>
              </a:rPr>
              <a:t>whle</a:t>
            </a:r>
            <a:r>
              <a:rPr lang="en-US" sz="1200" dirty="0">
                <a:latin typeface="+mj-lt"/>
                <a:cs typeface="Courier New" panose="02070309020205020404" pitchFamily="49" charset="0"/>
              </a:rPr>
              <a:t>” and “when” clauses). Too long.</a:t>
            </a:r>
          </a:p>
        </p:txBody>
      </p:sp>
      <p:sp>
        <p:nvSpPr>
          <p:cNvPr id="18" name="TextBox 17">
            <a:extLst>
              <a:ext uri="{FF2B5EF4-FFF2-40B4-BE49-F238E27FC236}">
                <a16:creationId xmlns:a16="http://schemas.microsoft.com/office/drawing/2014/main" id="{C9356265-C454-4B07-B525-DEF6B06C26E3}"/>
              </a:ext>
            </a:extLst>
          </p:cNvPr>
          <p:cNvSpPr txBox="1"/>
          <p:nvPr/>
        </p:nvSpPr>
        <p:spPr>
          <a:xfrm>
            <a:off x="4572000" y="2421047"/>
            <a:ext cx="2434342" cy="830997"/>
          </a:xfrm>
          <a:prstGeom prst="rect">
            <a:avLst/>
          </a:prstGeom>
          <a:noFill/>
        </p:spPr>
        <p:txBody>
          <a:bodyPr wrap="square" rtlCol="0">
            <a:spAutoFit/>
          </a:bodyPr>
          <a:lstStyle/>
          <a:p>
            <a:r>
              <a:rPr lang="en-US" sz="1200" dirty="0">
                <a:latin typeface="+mj-lt"/>
                <a:cs typeface="Courier New" panose="02070309020205020404" pitchFamily="49" charset="0"/>
              </a:rPr>
              <a:t>Has inappropriate vocabulary, namely a made-up word (“letter switcher”) that requires high-effort explicit thinking to use. Too long.</a:t>
            </a:r>
          </a:p>
        </p:txBody>
      </p:sp>
      <p:sp>
        <p:nvSpPr>
          <p:cNvPr id="19" name="Rounded Rectangular Callout 15">
            <a:extLst>
              <a:ext uri="{FF2B5EF4-FFF2-40B4-BE49-F238E27FC236}">
                <a16:creationId xmlns:a16="http://schemas.microsoft.com/office/drawing/2014/main" id="{303D0792-A72A-4D13-B077-6187C47A9E5B}"/>
              </a:ext>
            </a:extLst>
          </p:cNvPr>
          <p:cNvSpPr/>
          <p:nvPr/>
        </p:nvSpPr>
        <p:spPr>
          <a:xfrm>
            <a:off x="2197244" y="5680521"/>
            <a:ext cx="2668495" cy="853121"/>
          </a:xfrm>
          <a:prstGeom prst="wedgeRoundRectCallout">
            <a:avLst>
              <a:gd name="adj1" fmla="val 29479"/>
              <a:gd name="adj2" fmla="val -125959"/>
              <a:gd name="adj3" fmla="val 16667"/>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chemeClr val="tx1"/>
                </a:solidFill>
              </a:rPr>
              <a:t>C</a:t>
            </a:r>
            <a:r>
              <a:rPr lang="en-US" dirty="0">
                <a:solidFill>
                  <a:schemeClr val="tx1"/>
                </a:solidFill>
              </a:rPr>
              <a:t> says /s/ when followed by </a:t>
            </a:r>
            <a:r>
              <a:rPr lang="en-US" i="1" dirty="0">
                <a:solidFill>
                  <a:schemeClr val="tx1"/>
                </a:solidFill>
              </a:rPr>
              <a:t>E, I, </a:t>
            </a:r>
            <a:r>
              <a:rPr lang="en-US" dirty="0">
                <a:solidFill>
                  <a:schemeClr val="tx1"/>
                </a:solidFill>
              </a:rPr>
              <a:t>or </a:t>
            </a:r>
            <a:r>
              <a:rPr lang="en-US" i="1" dirty="0">
                <a:solidFill>
                  <a:schemeClr val="tx1"/>
                </a:solidFill>
              </a:rPr>
              <a:t>Y</a:t>
            </a:r>
            <a:r>
              <a:rPr lang="en-US" dirty="0">
                <a:solidFill>
                  <a:schemeClr val="tx1"/>
                </a:solidFill>
              </a:rPr>
              <a:t>.</a:t>
            </a:r>
            <a:r>
              <a:rPr lang="en-US" dirty="0">
                <a:solidFill>
                  <a:schemeClr val="tx1"/>
                </a:solidFill>
                <a:cs typeface="Times New Roman" panose="02020603050405020304" pitchFamily="18" charset="0"/>
              </a:rPr>
              <a:t> </a:t>
            </a:r>
            <a:endParaRPr lang="en-US" dirty="0">
              <a:solidFill>
                <a:schemeClr val="tx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310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1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35F354-0F06-416C-8939-A8E940875526}"/>
              </a:ext>
            </a:extLst>
          </p:cNvPr>
          <p:cNvSpPr>
            <a:spLocks noGrp="1"/>
          </p:cNvSpPr>
          <p:nvPr>
            <p:ph type="body" sz="quarter" idx="14"/>
          </p:nvPr>
        </p:nvSpPr>
        <p:spPr/>
        <p:txBody>
          <a:bodyPr>
            <a:normAutofit/>
          </a:bodyPr>
          <a:lstStyle/>
          <a:p>
            <a:r>
              <a:rPr lang="en-US" sz="1600" dirty="0"/>
              <a:t>Write an explanation for how to send a text message from a smart phone</a:t>
            </a:r>
          </a:p>
          <a:p>
            <a:pPr lvl="1"/>
            <a:r>
              <a:rPr lang="en-US" sz="1400" dirty="0"/>
              <a:t>Design it for an older person who does not know how to use a cell phone very well</a:t>
            </a:r>
          </a:p>
          <a:p>
            <a:pPr lvl="1"/>
            <a:r>
              <a:rPr lang="en-US" sz="1400" dirty="0"/>
              <a:t>Begin with the phone set to the home screen</a:t>
            </a:r>
          </a:p>
          <a:p>
            <a:r>
              <a:rPr lang="en-US" sz="1600" dirty="0"/>
              <a:t>Rewrite the explanation</a:t>
            </a:r>
          </a:p>
          <a:p>
            <a:r>
              <a:rPr lang="en-US" sz="1600" dirty="0"/>
              <a:t>Share both and discuss how yours and  others’ align with the checklist</a:t>
            </a:r>
          </a:p>
          <a:p>
            <a:endParaRPr lang="en-US" sz="1600" dirty="0"/>
          </a:p>
        </p:txBody>
      </p:sp>
      <p:sp>
        <p:nvSpPr>
          <p:cNvPr id="4" name="Title 3">
            <a:extLst>
              <a:ext uri="{FF2B5EF4-FFF2-40B4-BE49-F238E27FC236}">
                <a16:creationId xmlns:a16="http://schemas.microsoft.com/office/drawing/2014/main" id="{06E51B99-4B03-4651-BA01-622FA7117139}"/>
              </a:ext>
            </a:extLst>
          </p:cNvPr>
          <p:cNvSpPr>
            <a:spLocks noGrp="1"/>
          </p:cNvSpPr>
          <p:nvPr>
            <p:ph type="title"/>
          </p:nvPr>
        </p:nvSpPr>
        <p:spPr/>
        <p:txBody>
          <a:bodyPr/>
          <a:lstStyle/>
          <a:p>
            <a:r>
              <a:rPr lang="en-US" dirty="0"/>
              <a:t>Activity 5.20 </a:t>
            </a:r>
            <a:br>
              <a:rPr lang="en-US" dirty="0"/>
            </a:br>
            <a:r>
              <a:rPr lang="en-US" dirty="0"/>
              <a:t>Discussion Board (to help our elders)</a:t>
            </a:r>
          </a:p>
        </p:txBody>
      </p:sp>
      <p:sp>
        <p:nvSpPr>
          <p:cNvPr id="8" name="TextBox 7">
            <a:extLst>
              <a:ext uri="{FF2B5EF4-FFF2-40B4-BE49-F238E27FC236}">
                <a16:creationId xmlns:a16="http://schemas.microsoft.com/office/drawing/2014/main" id="{7F473B97-BC90-47FE-AC9F-635B4FDBF777}"/>
              </a:ext>
            </a:extLst>
          </p:cNvPr>
          <p:cNvSpPr txBox="1"/>
          <p:nvPr/>
        </p:nvSpPr>
        <p:spPr>
          <a:xfrm>
            <a:off x="691563" y="4498004"/>
            <a:ext cx="3880437" cy="1661993"/>
          </a:xfrm>
          <a:prstGeom prst="rect">
            <a:avLst/>
          </a:prstGeom>
          <a:solidFill>
            <a:schemeClr val="accent5">
              <a:lumMod val="50000"/>
            </a:schemeClr>
          </a:solidFill>
          <a:ln>
            <a:solidFill>
              <a:schemeClr val="tx1"/>
            </a:solidFill>
          </a:ln>
        </p:spPr>
        <p:txBody>
          <a:bodyPr wrap="square" rtlCol="0">
            <a:spAutoFit/>
          </a:bodyPr>
          <a:lstStyle/>
          <a:p>
            <a:r>
              <a:rPr lang="en-US" sz="1400" dirty="0"/>
              <a:t>The explanation</a:t>
            </a:r>
          </a:p>
          <a:p>
            <a:pPr marL="285750" indent="-285750">
              <a:buFont typeface="Arial" panose="020B0604020202020204" pitchFamily="34" charset="0"/>
              <a:buChar char="•"/>
            </a:pPr>
            <a:r>
              <a:rPr lang="en-US" sz="1400" dirty="0"/>
              <a:t>is correct (accurate and complete)</a:t>
            </a:r>
          </a:p>
          <a:p>
            <a:pPr marL="285750" indent="-285750">
              <a:buFont typeface="Arial" panose="020B0604020202020204" pitchFamily="34" charset="0"/>
              <a:buChar char="•"/>
            </a:pPr>
            <a:r>
              <a:rPr lang="en-US" sz="1400" dirty="0"/>
              <a:t>is immediately comprehensible, concrete, focused, and easy to follow</a:t>
            </a:r>
            <a:endParaRPr lang="en-US" sz="1200" dirty="0"/>
          </a:p>
          <a:p>
            <a:pPr marL="285750" indent="-285750">
              <a:buFont typeface="Arial" panose="020B0604020202020204" pitchFamily="34" charset="0"/>
              <a:buChar char="•"/>
            </a:pPr>
            <a:r>
              <a:rPr lang="en-US" sz="1400" dirty="0"/>
              <a:t>has the simplest possible student- and discipline-appropriate vocabulary and syntax</a:t>
            </a:r>
            <a:endParaRPr lang="en-US" sz="1200" dirty="0"/>
          </a:p>
          <a:p>
            <a:pPr marL="285750" indent="-285750">
              <a:buFont typeface="Arial" panose="020B0604020202020204" pitchFamily="34" charset="0"/>
              <a:buChar char="•"/>
            </a:pPr>
            <a:r>
              <a:rPr lang="en-US" sz="1400" dirty="0"/>
              <a:t>is not awkward-sounding?</a:t>
            </a:r>
            <a:endParaRPr lang="en-US" sz="1600" dirty="0"/>
          </a:p>
        </p:txBody>
      </p:sp>
    </p:spTree>
    <p:extLst>
      <p:ext uri="{BB962C8B-B14F-4D97-AF65-F5344CB8AC3E}">
        <p14:creationId xmlns:p14="http://schemas.microsoft.com/office/powerpoint/2010/main" val="36948309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35F354-0F06-416C-8939-A8E940875526}"/>
              </a:ext>
            </a:extLst>
          </p:cNvPr>
          <p:cNvSpPr>
            <a:spLocks noGrp="1"/>
          </p:cNvSpPr>
          <p:nvPr>
            <p:ph type="body" sz="quarter" idx="14"/>
          </p:nvPr>
        </p:nvSpPr>
        <p:spPr/>
        <p:txBody>
          <a:bodyPr>
            <a:normAutofit fontScale="92500" lnSpcReduction="20000"/>
          </a:bodyPr>
          <a:lstStyle/>
          <a:p>
            <a:pPr marL="0" indent="0">
              <a:buNone/>
            </a:pPr>
            <a:r>
              <a:rPr lang="en-US" sz="1600" dirty="0"/>
              <a:t>First try</a:t>
            </a:r>
          </a:p>
          <a:p>
            <a:pPr marL="342900" indent="-342900">
              <a:lnSpc>
                <a:spcPct val="110000"/>
              </a:lnSpc>
              <a:spcBef>
                <a:spcPts val="0"/>
              </a:spcBef>
              <a:buFont typeface="+mj-lt"/>
              <a:buAutoNum type="arabicPeriod"/>
            </a:pPr>
            <a:r>
              <a:rPr lang="en-US" sz="1400" dirty="0"/>
              <a:t>From the main screen, gently tap the speech bubble one time.</a:t>
            </a:r>
          </a:p>
          <a:p>
            <a:pPr marL="342900" indent="-342900">
              <a:lnSpc>
                <a:spcPct val="110000"/>
              </a:lnSpc>
              <a:spcBef>
                <a:spcPts val="0"/>
              </a:spcBef>
              <a:buFont typeface="+mj-lt"/>
              <a:buAutoNum type="arabicPeriod"/>
            </a:pPr>
            <a:r>
              <a:rPr lang="en-US" sz="1400" dirty="0"/>
              <a:t>Tap the pencil one time.</a:t>
            </a:r>
          </a:p>
          <a:p>
            <a:pPr marL="342900" indent="-342900">
              <a:lnSpc>
                <a:spcPct val="110000"/>
              </a:lnSpc>
              <a:spcBef>
                <a:spcPts val="0"/>
              </a:spcBef>
              <a:buFont typeface="+mj-lt"/>
              <a:buAutoNum type="arabicPeriod"/>
            </a:pPr>
            <a:r>
              <a:rPr lang="en-US" sz="1400" dirty="0"/>
              <a:t>Tap the 123 button.</a:t>
            </a:r>
          </a:p>
          <a:p>
            <a:pPr marL="342900" indent="-342900">
              <a:lnSpc>
                <a:spcPct val="110000"/>
              </a:lnSpc>
              <a:spcBef>
                <a:spcPts val="0"/>
              </a:spcBef>
              <a:buFont typeface="+mj-lt"/>
              <a:buAutoNum type="arabicPeriod"/>
            </a:pPr>
            <a:r>
              <a:rPr lang="en-US" sz="1400" dirty="0"/>
              <a:t>Tap the numbers to type the number.</a:t>
            </a:r>
          </a:p>
          <a:p>
            <a:pPr marL="342900" indent="-342900">
              <a:lnSpc>
                <a:spcPct val="110000"/>
              </a:lnSpc>
              <a:spcBef>
                <a:spcPts val="0"/>
              </a:spcBef>
              <a:buFont typeface="+mj-lt"/>
              <a:buAutoNum type="arabicPeriod"/>
            </a:pPr>
            <a:r>
              <a:rPr lang="en-US" sz="1400" dirty="0"/>
              <a:t>Press Return</a:t>
            </a:r>
          </a:p>
          <a:p>
            <a:pPr marL="342900" indent="-342900">
              <a:lnSpc>
                <a:spcPct val="110000"/>
              </a:lnSpc>
              <a:spcBef>
                <a:spcPts val="0"/>
              </a:spcBef>
              <a:buFont typeface="+mj-lt"/>
              <a:buAutoNum type="arabicPeriod"/>
            </a:pPr>
            <a:r>
              <a:rPr lang="en-US" sz="1400" dirty="0"/>
              <a:t>Tap the gray “Text Message” box.</a:t>
            </a:r>
          </a:p>
          <a:p>
            <a:pPr marL="342900" indent="-342900">
              <a:lnSpc>
                <a:spcPct val="110000"/>
              </a:lnSpc>
              <a:spcBef>
                <a:spcPts val="0"/>
              </a:spcBef>
              <a:buFont typeface="+mj-lt"/>
              <a:buAutoNum type="arabicPeriod"/>
            </a:pPr>
            <a:r>
              <a:rPr lang="en-US" sz="1400" dirty="0"/>
              <a:t>Type the message by tapping the letters.</a:t>
            </a:r>
          </a:p>
          <a:p>
            <a:pPr marL="342900" indent="-342900">
              <a:lnSpc>
                <a:spcPct val="110000"/>
              </a:lnSpc>
              <a:spcBef>
                <a:spcPts val="0"/>
              </a:spcBef>
              <a:buFont typeface="+mj-lt"/>
              <a:buAutoNum type="arabicPeriod"/>
            </a:pPr>
            <a:r>
              <a:rPr lang="en-US" sz="1400" dirty="0"/>
              <a:t>Tap the up arrow one time.</a:t>
            </a:r>
          </a:p>
          <a:p>
            <a:pPr marL="0" indent="0">
              <a:lnSpc>
                <a:spcPct val="110000"/>
              </a:lnSpc>
              <a:spcBef>
                <a:spcPts val="0"/>
              </a:spcBef>
              <a:buNone/>
            </a:pPr>
            <a:endParaRPr lang="en-US" sz="1400" dirty="0"/>
          </a:p>
          <a:p>
            <a:pPr marL="0" indent="0">
              <a:lnSpc>
                <a:spcPct val="110000"/>
              </a:lnSpc>
              <a:spcBef>
                <a:spcPts val="0"/>
              </a:spcBef>
              <a:buNone/>
            </a:pPr>
            <a:r>
              <a:rPr lang="en-US" sz="1400" dirty="0"/>
              <a:t>Second try</a:t>
            </a:r>
          </a:p>
          <a:p>
            <a:pPr marL="342900" indent="-342900">
              <a:lnSpc>
                <a:spcPct val="110000"/>
              </a:lnSpc>
              <a:spcBef>
                <a:spcPts val="0"/>
              </a:spcBef>
              <a:buFont typeface="+mj-lt"/>
              <a:buAutoNum type="arabicPeriod"/>
            </a:pPr>
            <a:r>
              <a:rPr lang="en-US" sz="1400" dirty="0"/>
              <a:t>Tap speech bubble.</a:t>
            </a:r>
          </a:p>
          <a:p>
            <a:pPr marL="342900" indent="-342900">
              <a:lnSpc>
                <a:spcPct val="110000"/>
              </a:lnSpc>
              <a:spcBef>
                <a:spcPts val="0"/>
              </a:spcBef>
              <a:buFont typeface="+mj-lt"/>
              <a:buAutoNum type="arabicPeriod"/>
            </a:pPr>
            <a:r>
              <a:rPr lang="en-US" sz="1400" dirty="0"/>
              <a:t>Tap pencil.</a:t>
            </a:r>
          </a:p>
          <a:p>
            <a:pPr marL="342900" indent="-342900">
              <a:lnSpc>
                <a:spcPct val="110000"/>
              </a:lnSpc>
              <a:spcBef>
                <a:spcPts val="0"/>
              </a:spcBef>
              <a:buFont typeface="+mj-lt"/>
              <a:buAutoNum type="arabicPeriod"/>
            </a:pPr>
            <a:r>
              <a:rPr lang="en-US" sz="1400" dirty="0"/>
              <a:t>Tap 123 button</a:t>
            </a:r>
          </a:p>
          <a:p>
            <a:pPr marL="342900" indent="-342900">
              <a:lnSpc>
                <a:spcPct val="110000"/>
              </a:lnSpc>
              <a:spcBef>
                <a:spcPts val="0"/>
              </a:spcBef>
              <a:buFont typeface="+mj-lt"/>
              <a:buAutoNum type="arabicPeriod"/>
            </a:pPr>
            <a:r>
              <a:rPr lang="en-US" sz="1400" dirty="0"/>
              <a:t>Type the whole phone number</a:t>
            </a:r>
          </a:p>
          <a:p>
            <a:pPr marL="342900" indent="-342900">
              <a:lnSpc>
                <a:spcPct val="110000"/>
              </a:lnSpc>
              <a:spcBef>
                <a:spcPts val="0"/>
              </a:spcBef>
              <a:buFont typeface="+mj-lt"/>
              <a:buAutoNum type="arabicPeriod"/>
            </a:pPr>
            <a:r>
              <a:rPr lang="en-US" sz="1400" dirty="0"/>
              <a:t>Tap Return</a:t>
            </a:r>
          </a:p>
          <a:p>
            <a:pPr marL="342900" indent="-342900">
              <a:lnSpc>
                <a:spcPct val="110000"/>
              </a:lnSpc>
              <a:spcBef>
                <a:spcPts val="0"/>
              </a:spcBef>
              <a:buFont typeface="+mj-lt"/>
              <a:buAutoNum type="arabicPeriod"/>
            </a:pPr>
            <a:r>
              <a:rPr lang="en-US" sz="1400" dirty="0"/>
              <a:t>Tap gray “Text Message” box</a:t>
            </a:r>
          </a:p>
          <a:p>
            <a:pPr marL="342900" indent="-342900">
              <a:lnSpc>
                <a:spcPct val="110000"/>
              </a:lnSpc>
              <a:spcBef>
                <a:spcPts val="0"/>
              </a:spcBef>
              <a:buFont typeface="+mj-lt"/>
              <a:buAutoNum type="arabicPeriod"/>
            </a:pPr>
            <a:r>
              <a:rPr lang="en-US" sz="1400" dirty="0"/>
              <a:t>Type message.</a:t>
            </a:r>
          </a:p>
          <a:p>
            <a:pPr marL="342900" indent="-342900">
              <a:lnSpc>
                <a:spcPct val="110000"/>
              </a:lnSpc>
              <a:spcBef>
                <a:spcPts val="0"/>
              </a:spcBef>
              <a:buFont typeface="+mj-lt"/>
              <a:buAutoNum type="arabicPeriod"/>
            </a:pPr>
            <a:r>
              <a:rPr lang="en-US" sz="1400" dirty="0"/>
              <a:t>Tap Up arrow.</a:t>
            </a:r>
          </a:p>
          <a:p>
            <a:pPr>
              <a:lnSpc>
                <a:spcPct val="110000"/>
              </a:lnSpc>
              <a:spcBef>
                <a:spcPts val="0"/>
              </a:spcBef>
            </a:pPr>
            <a:endParaRPr lang="en-US" sz="1400" dirty="0"/>
          </a:p>
          <a:p>
            <a:pPr marL="0" indent="0">
              <a:lnSpc>
                <a:spcPct val="110000"/>
              </a:lnSpc>
              <a:spcBef>
                <a:spcPts val="0"/>
              </a:spcBef>
              <a:buNone/>
            </a:pPr>
            <a:r>
              <a:rPr lang="en-US" sz="1600" dirty="0"/>
              <a:t>Use icons and make sure “tap” and “type” are known prior knowledge.</a:t>
            </a:r>
          </a:p>
        </p:txBody>
      </p:sp>
      <p:sp>
        <p:nvSpPr>
          <p:cNvPr id="4" name="Title 3">
            <a:extLst>
              <a:ext uri="{FF2B5EF4-FFF2-40B4-BE49-F238E27FC236}">
                <a16:creationId xmlns:a16="http://schemas.microsoft.com/office/drawing/2014/main" id="{06E51B99-4B03-4651-BA01-622FA7117139}"/>
              </a:ext>
            </a:extLst>
          </p:cNvPr>
          <p:cNvSpPr>
            <a:spLocks noGrp="1"/>
          </p:cNvSpPr>
          <p:nvPr>
            <p:ph type="title"/>
          </p:nvPr>
        </p:nvSpPr>
        <p:spPr/>
        <p:txBody>
          <a:bodyPr/>
          <a:lstStyle/>
          <a:p>
            <a:r>
              <a:rPr lang="en-US" dirty="0"/>
              <a:t>Activity 5.20 </a:t>
            </a:r>
            <a:br>
              <a:rPr lang="en-US" dirty="0"/>
            </a:br>
            <a:r>
              <a:rPr lang="en-US" i="1" dirty="0"/>
              <a:t>Review</a:t>
            </a:r>
            <a:endParaRPr lang="en-US" dirty="0"/>
          </a:p>
        </p:txBody>
      </p:sp>
      <p:sp>
        <p:nvSpPr>
          <p:cNvPr id="8" name="TextBox 7">
            <a:extLst>
              <a:ext uri="{FF2B5EF4-FFF2-40B4-BE49-F238E27FC236}">
                <a16:creationId xmlns:a16="http://schemas.microsoft.com/office/drawing/2014/main" id="{7F473B97-BC90-47FE-AC9F-635B4FDBF777}"/>
              </a:ext>
            </a:extLst>
          </p:cNvPr>
          <p:cNvSpPr txBox="1"/>
          <p:nvPr/>
        </p:nvSpPr>
        <p:spPr>
          <a:xfrm>
            <a:off x="5233325" y="1657226"/>
            <a:ext cx="3716898" cy="4401205"/>
          </a:xfrm>
          <a:prstGeom prst="rect">
            <a:avLst/>
          </a:prstGeom>
          <a:solidFill>
            <a:schemeClr val="accent5">
              <a:lumMod val="50000"/>
            </a:schemeClr>
          </a:solidFill>
          <a:ln>
            <a:solidFill>
              <a:schemeClr val="tx1"/>
            </a:solidFill>
          </a:ln>
        </p:spPr>
        <p:txBody>
          <a:bodyPr wrap="square" rtlCol="0">
            <a:spAutoFit/>
          </a:bodyPr>
          <a:lstStyle/>
          <a:p>
            <a:r>
              <a:rPr lang="en-US" sz="2000" dirty="0">
                <a:cs typeface="Courier New" panose="02070309020205020404" pitchFamily="49" charset="0"/>
              </a:rPr>
              <a:t>A clear, concise explanation</a:t>
            </a:r>
          </a:p>
          <a:p>
            <a:r>
              <a:rPr lang="en-US" sz="2000" dirty="0">
                <a:cs typeface="Courier New" panose="02070309020205020404" pitchFamily="49" charset="0"/>
              </a:rPr>
              <a:t> </a:t>
            </a:r>
          </a:p>
          <a:p>
            <a:r>
              <a:rPr lang="en-US" sz="2000" i="1" dirty="0">
                <a:cs typeface="Courier New" panose="02070309020205020404" pitchFamily="49" charset="0"/>
              </a:rPr>
              <a:t>Clear</a:t>
            </a:r>
          </a:p>
          <a:p>
            <a:pPr marL="285750" indent="-285750">
              <a:buFont typeface="Arial" panose="020B0604020202020204" pitchFamily="34" charset="0"/>
              <a:buChar char="•"/>
            </a:pPr>
            <a:r>
              <a:rPr lang="en-US" sz="2000" dirty="0">
                <a:cs typeface="Courier New" panose="02070309020205020404" pitchFamily="49" charset="0"/>
              </a:rPr>
              <a:t>is immediately comprehensible</a:t>
            </a:r>
          </a:p>
          <a:p>
            <a:pPr marL="285750" indent="-285750">
              <a:buFont typeface="Arial" panose="020B0604020202020204" pitchFamily="34" charset="0"/>
              <a:buChar char="•"/>
            </a:pPr>
            <a:r>
              <a:rPr lang="en-US" sz="2000" dirty="0">
                <a:cs typeface="Courier New" panose="02070309020205020404" pitchFamily="49" charset="0"/>
              </a:rPr>
              <a:t>has the simplest possible level-appropriate vocabulary and syntax</a:t>
            </a:r>
          </a:p>
          <a:p>
            <a:pPr marL="285750" indent="-285750">
              <a:buFont typeface="Arial" panose="020B0604020202020204" pitchFamily="34" charset="0"/>
              <a:buChar char="•"/>
            </a:pPr>
            <a:r>
              <a:rPr lang="en-US" sz="2000" dirty="0">
                <a:cs typeface="Courier New" panose="02070309020205020404" pitchFamily="49" charset="0"/>
              </a:rPr>
              <a:t>is not awkward-sounding</a:t>
            </a:r>
          </a:p>
          <a:p>
            <a:pPr marL="285750" indent="-285750">
              <a:buFont typeface="Arial" panose="020B0604020202020204" pitchFamily="34" charset="0"/>
              <a:buChar char="•"/>
            </a:pPr>
            <a:endParaRPr lang="en-US" sz="2000" dirty="0">
              <a:cs typeface="Courier New" panose="02070309020205020404" pitchFamily="49" charset="0"/>
            </a:endParaRPr>
          </a:p>
          <a:p>
            <a:r>
              <a:rPr lang="en-US" sz="2000" i="1" dirty="0">
                <a:cs typeface="Courier New" panose="02070309020205020404" pitchFamily="49" charset="0"/>
              </a:rPr>
              <a:t>Concise</a:t>
            </a:r>
          </a:p>
          <a:p>
            <a:pPr marL="285750" indent="-285750">
              <a:buFont typeface="Arial" panose="020B0604020202020204" pitchFamily="34" charset="0"/>
              <a:buChar char="•"/>
            </a:pPr>
            <a:r>
              <a:rPr lang="en-US" sz="2000" dirty="0">
                <a:cs typeface="Courier New" panose="02070309020205020404" pitchFamily="49" charset="0"/>
              </a:rPr>
              <a:t>has only the details needed for the objective</a:t>
            </a:r>
          </a:p>
          <a:p>
            <a:pPr marL="285750" indent="-285750">
              <a:buFont typeface="Arial" panose="020B0604020202020204" pitchFamily="34" charset="0"/>
              <a:buChar char="•"/>
            </a:pPr>
            <a:r>
              <a:rPr lang="en-US" sz="2000" dirty="0">
                <a:cs typeface="Courier New" panose="02070309020205020404" pitchFamily="49" charset="0"/>
              </a:rPr>
              <a:t>is as short as possible</a:t>
            </a:r>
          </a:p>
          <a:p>
            <a:pPr marL="285750" indent="-285750">
              <a:buFont typeface="Arial" panose="020B0604020202020204" pitchFamily="34" charset="0"/>
              <a:buChar char="•"/>
            </a:pPr>
            <a:endParaRPr lang="en-US" sz="2000" dirty="0">
              <a:cs typeface="Courier New" panose="02070309020205020404" pitchFamily="49" charset="0"/>
            </a:endParaRPr>
          </a:p>
        </p:txBody>
      </p:sp>
      <p:sp>
        <p:nvSpPr>
          <p:cNvPr id="3" name="Rectangle 2">
            <a:extLst>
              <a:ext uri="{FF2B5EF4-FFF2-40B4-BE49-F238E27FC236}">
                <a16:creationId xmlns:a16="http://schemas.microsoft.com/office/drawing/2014/main" id="{042799B1-4758-4072-8534-4478A06B588E}"/>
              </a:ext>
            </a:extLst>
          </p:cNvPr>
          <p:cNvSpPr/>
          <p:nvPr/>
        </p:nvSpPr>
        <p:spPr>
          <a:xfrm>
            <a:off x="645459" y="6058431"/>
            <a:ext cx="3926541" cy="646331"/>
          </a:xfrm>
          <a:prstGeom prst="rect">
            <a:avLst/>
          </a:prstGeom>
          <a:solidFill>
            <a:schemeClr val="accent1">
              <a:lumMod val="75000"/>
            </a:schemeClr>
          </a:solidFill>
        </p:spPr>
        <p:txBody>
          <a:bodyPr wrap="square">
            <a:spAutoFit/>
          </a:bodyPr>
          <a:lstStyle/>
          <a:p>
            <a:r>
              <a:rPr lang="en-US" dirty="0"/>
              <a:t>Bonus points if you actually tried to help someone with your explanation!</a:t>
            </a:r>
          </a:p>
        </p:txBody>
      </p:sp>
      <p:sp>
        <p:nvSpPr>
          <p:cNvPr id="9" name="TextBox 8">
            <a:extLst>
              <a:ext uri="{FF2B5EF4-FFF2-40B4-BE49-F238E27FC236}">
                <a16:creationId xmlns:a16="http://schemas.microsoft.com/office/drawing/2014/main" id="{3F942E87-97A1-47BD-857D-3832270FC05F}"/>
              </a:ext>
            </a:extLst>
          </p:cNvPr>
          <p:cNvSpPr txBox="1"/>
          <p:nvPr/>
        </p:nvSpPr>
        <p:spPr>
          <a:xfrm>
            <a:off x="4413220" y="2578240"/>
            <a:ext cx="859399" cy="3170099"/>
          </a:xfrm>
          <a:prstGeom prst="rect">
            <a:avLst/>
          </a:prstGeom>
          <a:solidFill>
            <a:schemeClr val="accent1"/>
          </a:solidFill>
          <a:ln>
            <a:noFill/>
          </a:ln>
        </p:spPr>
        <p:txBody>
          <a:bodyPr wrap="square" rtlCol="0">
            <a:spAutoFit/>
          </a:bodyPr>
          <a:lstStyle/>
          <a:p>
            <a:pPr algn="ctr"/>
            <a:r>
              <a:rPr lang="en-US" sz="2000" dirty="0">
                <a:cs typeface="Courier New" panose="02070309020205020404" pitchFamily="49" charset="0"/>
              </a:rPr>
              <a:t>sort of</a:t>
            </a:r>
          </a:p>
          <a:p>
            <a:pPr algn="ctr"/>
            <a:r>
              <a:rPr lang="en-US" sz="2000" dirty="0">
                <a:cs typeface="Courier New" panose="02070309020205020404" pitchFamily="49" charset="0"/>
              </a:rPr>
              <a:t>yes</a:t>
            </a:r>
          </a:p>
          <a:p>
            <a:pPr algn="ctr"/>
            <a:endParaRPr lang="en-US" sz="2000" dirty="0">
              <a:cs typeface="Courier New" panose="02070309020205020404" pitchFamily="49" charset="0"/>
            </a:endParaRPr>
          </a:p>
          <a:p>
            <a:pPr algn="ctr"/>
            <a:endParaRPr lang="en-US" sz="2000" dirty="0">
              <a:cs typeface="Courier New" panose="02070309020205020404" pitchFamily="49" charset="0"/>
            </a:endParaRPr>
          </a:p>
          <a:p>
            <a:pPr algn="ctr"/>
            <a:r>
              <a:rPr lang="en-US" sz="2000" dirty="0">
                <a:cs typeface="Courier New" panose="02070309020205020404" pitchFamily="49" charset="0"/>
              </a:rPr>
              <a:t>no?</a:t>
            </a:r>
          </a:p>
          <a:p>
            <a:pPr algn="ctr"/>
            <a:endParaRPr lang="en-US" sz="2000" dirty="0">
              <a:cs typeface="Courier New" panose="02070309020205020404" pitchFamily="49" charset="0"/>
            </a:endParaRPr>
          </a:p>
          <a:p>
            <a:pPr algn="ctr"/>
            <a:endParaRPr lang="en-US" sz="2000" dirty="0">
              <a:cs typeface="Courier New" panose="02070309020205020404" pitchFamily="49" charset="0"/>
            </a:endParaRPr>
          </a:p>
          <a:p>
            <a:pPr algn="ctr"/>
            <a:r>
              <a:rPr lang="en-US" sz="2000" dirty="0">
                <a:cs typeface="Courier New" panose="02070309020205020404" pitchFamily="49" charset="0"/>
              </a:rPr>
              <a:t>mostly</a:t>
            </a:r>
          </a:p>
          <a:p>
            <a:pPr algn="ctr"/>
            <a:endParaRPr lang="en-US" sz="2000" dirty="0">
              <a:cs typeface="Courier New" panose="02070309020205020404" pitchFamily="49" charset="0"/>
            </a:endParaRPr>
          </a:p>
          <a:p>
            <a:pPr algn="ctr"/>
            <a:r>
              <a:rPr lang="en-US" sz="2000" dirty="0">
                <a:cs typeface="Courier New" panose="02070309020205020404" pitchFamily="49" charset="0"/>
              </a:rPr>
              <a:t>no</a:t>
            </a:r>
          </a:p>
        </p:txBody>
      </p:sp>
      <p:sp>
        <p:nvSpPr>
          <p:cNvPr id="10" name="TextBox 9">
            <a:extLst>
              <a:ext uri="{FF2B5EF4-FFF2-40B4-BE49-F238E27FC236}">
                <a16:creationId xmlns:a16="http://schemas.microsoft.com/office/drawing/2014/main" id="{6746A2F6-F458-4BB6-B89F-CD4868D40E4B}"/>
              </a:ext>
            </a:extLst>
          </p:cNvPr>
          <p:cNvSpPr txBox="1"/>
          <p:nvPr/>
        </p:nvSpPr>
        <p:spPr>
          <a:xfrm>
            <a:off x="4373926" y="2578239"/>
            <a:ext cx="859399" cy="3170099"/>
          </a:xfrm>
          <a:prstGeom prst="rect">
            <a:avLst/>
          </a:prstGeom>
          <a:solidFill>
            <a:schemeClr val="accent6">
              <a:lumMod val="75000"/>
            </a:schemeClr>
          </a:solidFill>
          <a:ln>
            <a:noFill/>
          </a:ln>
        </p:spPr>
        <p:txBody>
          <a:bodyPr wrap="square" rtlCol="0">
            <a:spAutoFit/>
          </a:bodyPr>
          <a:lstStyle/>
          <a:p>
            <a:pPr algn="r"/>
            <a:r>
              <a:rPr lang="en-US" sz="2000" dirty="0">
                <a:cs typeface="Courier New" panose="02070309020205020404" pitchFamily="49" charset="0"/>
              </a:rPr>
              <a:t>yes</a:t>
            </a:r>
          </a:p>
          <a:p>
            <a:pPr algn="r"/>
            <a:r>
              <a:rPr lang="en-US" sz="2000" dirty="0">
                <a:cs typeface="Courier New" panose="02070309020205020404" pitchFamily="49" charset="0"/>
              </a:rPr>
              <a:t>yes</a:t>
            </a:r>
          </a:p>
          <a:p>
            <a:pPr algn="r"/>
            <a:endParaRPr lang="en-US" sz="2000" dirty="0">
              <a:cs typeface="Courier New" panose="02070309020205020404" pitchFamily="49" charset="0"/>
            </a:endParaRPr>
          </a:p>
          <a:p>
            <a:pPr algn="r"/>
            <a:endParaRPr lang="en-US" sz="2000" dirty="0">
              <a:cs typeface="Courier New" panose="02070309020205020404" pitchFamily="49" charset="0"/>
            </a:endParaRPr>
          </a:p>
          <a:p>
            <a:pPr algn="r"/>
            <a:r>
              <a:rPr lang="en-US" sz="2000" dirty="0">
                <a:cs typeface="Courier New" panose="02070309020205020404" pitchFamily="49" charset="0"/>
              </a:rPr>
              <a:t>mostly</a:t>
            </a:r>
          </a:p>
          <a:p>
            <a:pPr algn="r"/>
            <a:endParaRPr lang="en-US" sz="2000" dirty="0">
              <a:cs typeface="Courier New" panose="02070309020205020404" pitchFamily="49" charset="0"/>
            </a:endParaRPr>
          </a:p>
          <a:p>
            <a:pPr algn="r"/>
            <a:endParaRPr lang="en-US" sz="2000" dirty="0">
              <a:cs typeface="Courier New" panose="02070309020205020404" pitchFamily="49" charset="0"/>
            </a:endParaRPr>
          </a:p>
          <a:p>
            <a:pPr algn="r"/>
            <a:r>
              <a:rPr lang="en-US" sz="2000" dirty="0">
                <a:cs typeface="Courier New" panose="02070309020205020404" pitchFamily="49" charset="0"/>
              </a:rPr>
              <a:t>yes</a:t>
            </a:r>
          </a:p>
          <a:p>
            <a:pPr algn="r"/>
            <a:endParaRPr lang="en-US" sz="2000" dirty="0">
              <a:cs typeface="Courier New" panose="02070309020205020404" pitchFamily="49" charset="0"/>
            </a:endParaRPr>
          </a:p>
          <a:p>
            <a:pPr algn="r"/>
            <a:r>
              <a:rPr lang="en-US" sz="2000" dirty="0">
                <a:cs typeface="Courier New" panose="02070309020205020404" pitchFamily="49" charset="0"/>
              </a:rPr>
              <a:t>yes?</a:t>
            </a:r>
          </a:p>
        </p:txBody>
      </p:sp>
    </p:spTree>
    <p:extLst>
      <p:ext uri="{BB962C8B-B14F-4D97-AF65-F5344CB8AC3E}">
        <p14:creationId xmlns:p14="http://schemas.microsoft.com/office/powerpoint/2010/main" val="189271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9" grpId="1" animBg="1"/>
      <p:bldP spid="1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b="1" dirty="0"/>
              <a:t>Give clear explanations </a:t>
            </a:r>
            <a:endParaRPr lang="en-US" sz="1800" b="1" dirty="0"/>
          </a:p>
          <a:p>
            <a:pPr lvl="1"/>
            <a:r>
              <a:rPr lang="en-US" dirty="0"/>
              <a:t>Match the explanation the learning outcome</a:t>
            </a:r>
          </a:p>
          <a:p>
            <a:pPr lvl="1"/>
            <a:r>
              <a:rPr lang="en-US" dirty="0">
                <a:solidFill>
                  <a:schemeClr val="tx2"/>
                </a:solidFill>
              </a:rPr>
              <a:t>Design the explanation so that it is correct, clear, and concise</a:t>
            </a:r>
            <a:endParaRPr lang="en-US" sz="2600" dirty="0">
              <a:solidFill>
                <a:schemeClr val="tx2"/>
              </a:solidFill>
            </a:endParaRPr>
          </a:p>
          <a:p>
            <a:pPr lvl="1"/>
            <a:r>
              <a:rPr lang="en-US" b="1" dirty="0">
                <a:solidFill>
                  <a:schemeClr val="accent5">
                    <a:lumMod val="75000"/>
                  </a:schemeClr>
                </a:solidFill>
              </a:rPr>
              <a:t>Use the explanation consistently</a:t>
            </a:r>
          </a:p>
          <a:p>
            <a:r>
              <a:rPr lang="en-US" dirty="0"/>
              <a:t>Model multiple planned examples</a:t>
            </a:r>
          </a:p>
          <a:p>
            <a:pPr lvl="1"/>
            <a:r>
              <a:rPr lang="en-US" dirty="0"/>
              <a:t>Show all the steps or provide unique examples</a:t>
            </a:r>
          </a:p>
          <a:p>
            <a:pPr lvl="1"/>
            <a:r>
              <a:rPr lang="en-US" dirty="0"/>
              <a:t>Verbalize your thinking</a:t>
            </a:r>
          </a:p>
          <a:p>
            <a:pPr lvl="1"/>
            <a:r>
              <a:rPr lang="en-US" dirty="0"/>
              <a:t>Have students observe</a:t>
            </a:r>
          </a:p>
          <a:p>
            <a:r>
              <a:rPr lang="en-US" sz="1800" dirty="0"/>
              <a:t>Use supporting practices</a:t>
            </a:r>
          </a:p>
        </p:txBody>
      </p:sp>
      <p:sp>
        <p:nvSpPr>
          <p:cNvPr id="3" name="Title 2"/>
          <p:cNvSpPr>
            <a:spLocks noGrp="1"/>
          </p:cNvSpPr>
          <p:nvPr>
            <p:ph type="title"/>
          </p:nvPr>
        </p:nvSpPr>
        <p:spPr/>
        <p:txBody>
          <a:bodyPr>
            <a:normAutofit fontScale="90000"/>
          </a:bodyPr>
          <a:lstStyle/>
          <a:p>
            <a:r>
              <a:rPr lang="en-US" dirty="0"/>
              <a:t>Checklist: Modeling</a:t>
            </a:r>
            <a:br>
              <a:rPr lang="en-US" dirty="0"/>
            </a:br>
            <a:r>
              <a:rPr lang="en-US" dirty="0">
                <a:solidFill>
                  <a:schemeClr val="accent5">
                    <a:lumMod val="75000"/>
                  </a:schemeClr>
                </a:solidFill>
              </a:rPr>
              <a:t>Use the explanation consistently</a:t>
            </a:r>
            <a:endParaRPr lang="en-US" dirty="0"/>
          </a:p>
        </p:txBody>
      </p:sp>
    </p:spTree>
    <p:extLst>
      <p:ext uri="{BB962C8B-B14F-4D97-AF65-F5344CB8AC3E}">
        <p14:creationId xmlns:p14="http://schemas.microsoft.com/office/powerpoint/2010/main" val="20792796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F9155D-B87A-4035-8786-47B803772505}"/>
              </a:ext>
            </a:extLst>
          </p:cNvPr>
          <p:cNvSpPr>
            <a:spLocks noGrp="1"/>
          </p:cNvSpPr>
          <p:nvPr>
            <p:ph type="body" sz="quarter" idx="13"/>
          </p:nvPr>
        </p:nvSpPr>
        <p:spPr/>
        <p:txBody>
          <a:bodyPr/>
          <a:lstStyle/>
          <a:p>
            <a:r>
              <a:rPr lang="en-US" dirty="0"/>
              <a:t>Repeat the same explanation until students can use it</a:t>
            </a:r>
          </a:p>
          <a:p>
            <a:r>
              <a:rPr lang="en-US" dirty="0"/>
              <a:t>Use the exact same words—variability can be confusing</a:t>
            </a:r>
          </a:p>
        </p:txBody>
      </p:sp>
      <p:sp>
        <p:nvSpPr>
          <p:cNvPr id="4" name="Title 1"/>
          <p:cNvSpPr>
            <a:spLocks noGrp="1"/>
          </p:cNvSpPr>
          <p:nvPr>
            <p:ph type="title"/>
          </p:nvPr>
        </p:nvSpPr>
        <p:spPr/>
        <p:txBody>
          <a:bodyPr/>
          <a:lstStyle/>
          <a:p>
            <a:r>
              <a:rPr lang="en-US"/>
              <a:t>Clear Explanation: Use it consistently</a:t>
            </a:r>
            <a:endParaRPr lang="en-US" dirty="0"/>
          </a:p>
        </p:txBody>
      </p:sp>
      <p:sp>
        <p:nvSpPr>
          <p:cNvPr id="6" name="TextBox 5"/>
          <p:cNvSpPr txBox="1"/>
          <p:nvPr/>
        </p:nvSpPr>
        <p:spPr>
          <a:xfrm>
            <a:off x="6581143" y="5467886"/>
            <a:ext cx="1518364" cy="415498"/>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Tw Cen MT" panose="020B0602020104020603"/>
                <a:ea typeface="+mn-ea"/>
                <a:cs typeface="+mn-cs"/>
              </a:rPr>
              <a:t>(Archer &amp; Hughes, 2011)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lumMod val="75000"/>
                  <a:lumOff val="25000"/>
                </a:srgb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250120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and, Business, Human, Africa, African">
            <a:extLst>
              <a:ext uri="{FF2B5EF4-FFF2-40B4-BE49-F238E27FC236}">
                <a16:creationId xmlns:a16="http://schemas.microsoft.com/office/drawing/2014/main" id="{2F97FB6C-7F3A-430F-805A-1D9B902B0B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46" b="89873" l="10000" r="91250">
                        <a14:foregroundMark x1="83854" y1="35986" x2="83854" y2="35986"/>
                        <a14:foregroundMark x1="84271" y1="58047" x2="84271" y2="58047"/>
                        <a14:foregroundMark x1="76979" y1="64919" x2="76979" y2="64919"/>
                        <a14:foregroundMark x1="68438" y1="72333" x2="68438" y2="72333"/>
                        <a14:foregroundMark x1="54375" y1="64557" x2="54375" y2="64557"/>
                        <a14:foregroundMark x1="91250" y1="38156" x2="91250" y2="38156"/>
                        <a14:foregroundMark x1="88333" y1="55696" x2="88333" y2="55696"/>
                        <a14:foregroundMark x1="52500" y1="62025" x2="52500" y2="62025"/>
                        <a14:backgroundMark x1="74375" y1="34177" x2="74375" y2="34177"/>
                        <a14:backgroundMark x1="51771" y1="24593" x2="51771" y2="24593"/>
                        <a14:backgroundMark x1="37292" y1="31103" x2="37292" y2="31103"/>
                        <a14:backgroundMark x1="26250" y1="32911" x2="26250" y2="32911"/>
                        <a14:backgroundMark x1="35938" y1="41591" x2="35938" y2="41591"/>
                        <a14:backgroundMark x1="28542" y1="33092" x2="28542" y2="33092"/>
                        <a14:backgroundMark x1="67396" y1="58047" x2="67396" y2="58047"/>
                        <a14:backgroundMark x1="59583" y1="58951" x2="59583" y2="58951"/>
                        <a14:backgroundMark x1="73229" y1="57866" x2="73229" y2="57866"/>
                        <a14:backgroundMark x1="50833" y1="32550" x2="50833" y2="32550"/>
                        <a14:backgroundMark x1="55937" y1="28210" x2="55937" y2="28210"/>
                        <a14:backgroundMark x1="63333" y1="37794" x2="63333" y2="37794"/>
                        <a14:backgroundMark x1="66979" y1="42495" x2="66979" y2="42495"/>
                        <a14:backgroundMark x1="63854" y1="43038" x2="63854" y2="43038"/>
                        <a14:backgroundMark x1="53854" y1="39060" x2="53854" y2="39060"/>
                        <a14:backgroundMark x1="54167" y1="45027" x2="54167" y2="45027"/>
                        <a14:backgroundMark x1="53438" y1="48282" x2="53438" y2="48282"/>
                        <a14:backgroundMark x1="39479" y1="38698" x2="39479" y2="38698"/>
                        <a14:backgroundMark x1="44375" y1="41772" x2="44375" y2="41772"/>
                        <a14:backgroundMark x1="46042" y1="45208" x2="46042" y2="45208"/>
                        <a14:backgroundMark x1="47917" y1="48463" x2="47917" y2="48463"/>
                        <a14:backgroundMark x1="48333" y1="51356" x2="48333" y2="51356"/>
                        <a14:backgroundMark x1="31563" y1="39602" x2="31563" y2="39602"/>
                        <a14:backgroundMark x1="32813" y1="40868" x2="32813" y2="40868"/>
                        <a14:backgroundMark x1="36250" y1="45931" x2="36250" y2="45931"/>
                        <a14:backgroundMark x1="39375" y1="50271" x2="39375" y2="50271"/>
                        <a14:backgroundMark x1="41354" y1="53345" x2="41354" y2="53345"/>
                        <a14:backgroundMark x1="41875" y1="56058" x2="41875" y2="56058"/>
                        <a14:backgroundMark x1="29375" y1="43942" x2="29375" y2="43942"/>
                        <a14:backgroundMark x1="23333" y1="38156" x2="23333" y2="38156"/>
                        <a14:backgroundMark x1="25313" y1="31103" x2="25313" y2="31103"/>
                        <a14:backgroundMark x1="30417" y1="28210" x2="30417" y2="28210"/>
                        <a14:backgroundMark x1="36667" y1="26763" x2="36667" y2="26763"/>
                        <a14:backgroundMark x1="41563" y1="17902" x2="41563" y2="17902"/>
                        <a14:backgroundMark x1="46146" y1="15552" x2="46146" y2="15552"/>
                        <a14:backgroundMark x1="48646" y1="18987" x2="48646" y2="18987"/>
                        <a14:backgroundMark x1="53125" y1="20615" x2="53125" y2="20615"/>
                        <a14:backgroundMark x1="55313" y1="24774" x2="55313" y2="24774"/>
                        <a14:backgroundMark x1="57917" y1="27486" x2="57917" y2="27486"/>
                        <a14:backgroundMark x1="60104" y1="30741" x2="60104" y2="30741"/>
                        <a14:backgroundMark x1="60938" y1="34358" x2="60938" y2="34358"/>
                        <a14:backgroundMark x1="45625" y1="12116" x2="45625" y2="12116"/>
                        <a14:backgroundMark x1="45625" y1="12116" x2="45625" y2="12116"/>
                        <a14:backgroundMark x1="45625" y1="12116" x2="66771" y2="44485"/>
                        <a14:backgroundMark x1="66771" y1="44485" x2="52604" y2="28210"/>
                        <a14:backgroundMark x1="52604" y1="28210" x2="53021" y2="37794"/>
                        <a14:backgroundMark x1="53021" y1="37794" x2="46875" y2="32731"/>
                        <a14:backgroundMark x1="46875" y1="32731" x2="47083" y2="42676"/>
                        <a14:backgroundMark x1="47083" y1="42676" x2="36042" y2="36709"/>
                        <a14:backgroundMark x1="36042" y1="36709" x2="36979" y2="45931"/>
                        <a14:backgroundMark x1="36979" y1="45931" x2="40104" y2="53345"/>
                        <a14:backgroundMark x1="40104" y1="53345" x2="35938" y2="47740"/>
                        <a14:backgroundMark x1="35938" y1="47740" x2="30104" y2="49005"/>
                        <a14:backgroundMark x1="30104" y1="49005" x2="23646" y2="42134"/>
                        <a14:backgroundMark x1="23646" y1="42134" x2="24688" y2="31826"/>
                        <a14:backgroundMark x1="24688" y1="31826" x2="31771" y2="30741"/>
                        <a14:backgroundMark x1="31771" y1="30741" x2="46667" y2="14828"/>
                        <a14:backgroundMark x1="72292" y1="41230" x2="72292" y2="41230"/>
                        <a14:backgroundMark x1="71354" y1="31826" x2="71354" y2="31826"/>
                        <a14:backgroundMark x1="70521" y1="27667" x2="76563" y2="28391"/>
                        <a14:backgroundMark x1="76563" y1="28391" x2="76250" y2="37432"/>
                        <a14:backgroundMark x1="76250" y1="37432" x2="73229" y2="46474"/>
                        <a14:backgroundMark x1="73229" y1="46474" x2="69063" y2="52260"/>
                        <a14:backgroundMark x1="69063" y1="52260" x2="71042" y2="42857"/>
                        <a14:backgroundMark x1="71042" y1="42857" x2="68646" y2="34720"/>
                        <a14:backgroundMark x1="68646" y1="34720" x2="70938" y2="27667"/>
                        <a14:backgroundMark x1="58958" y1="56962" x2="65521" y2="56239"/>
                        <a14:backgroundMark x1="65521" y1="56239" x2="71146" y2="56239"/>
                        <a14:backgroundMark x1="71146" y1="56239" x2="72708" y2="55877"/>
                      </a14:backgroundRemoval>
                    </a14:imgEffect>
                  </a14:imgLayer>
                </a14:imgProps>
              </a:ext>
              <a:ext uri="{28A0092B-C50C-407E-A947-70E740481C1C}">
                <a14:useLocalDpi xmlns:a14="http://schemas.microsoft.com/office/drawing/2010/main" val="0"/>
              </a:ext>
            </a:extLst>
          </a:blip>
          <a:srcRect l="47677" t="19230"/>
          <a:stretch/>
        </p:blipFill>
        <p:spPr bwMode="auto">
          <a:xfrm>
            <a:off x="4729567" y="196402"/>
            <a:ext cx="5391678" cy="47944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ase">
            <a:extLst>
              <a:ext uri="{FF2B5EF4-FFF2-40B4-BE49-F238E27FC236}">
                <a16:creationId xmlns:a16="http://schemas.microsoft.com/office/drawing/2014/main" id="{5C3C90CB-0883-4131-A257-D73C81D4495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0972" y1="89444" x2="50972" y2="89444"/>
                      </a14:backgroundRemoval>
                    </a14:imgEffect>
                  </a14:imgLayer>
                </a14:imgProps>
              </a:ext>
            </a:extLst>
          </a:blip>
          <a:srcRect l="28288" r="27583"/>
          <a:stretch/>
        </p:blipFill>
        <p:spPr>
          <a:xfrm>
            <a:off x="1450599" y="-454761"/>
            <a:ext cx="3189801" cy="7228508"/>
          </a:xfrm>
          <a:prstGeom prst="rect">
            <a:avLst/>
          </a:prstGeom>
        </p:spPr>
      </p:pic>
      <p:pic>
        <p:nvPicPr>
          <p:cNvPr id="6" name="Picture 5" descr="stone">
            <a:extLst>
              <a:ext uri="{FF2B5EF4-FFF2-40B4-BE49-F238E27FC236}">
                <a16:creationId xmlns:a16="http://schemas.microsoft.com/office/drawing/2014/main" id="{D3A27709-9091-4DED-A49E-ED9C2255418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9544624">
            <a:off x="2899699" y="3293391"/>
            <a:ext cx="1457005" cy="1457005"/>
          </a:xfrm>
          <a:prstGeom prst="rect">
            <a:avLst/>
          </a:prstGeom>
        </p:spPr>
      </p:pic>
      <p:pic>
        <p:nvPicPr>
          <p:cNvPr id="13" name="Picture 12" descr="stone">
            <a:extLst>
              <a:ext uri="{FF2B5EF4-FFF2-40B4-BE49-F238E27FC236}">
                <a16:creationId xmlns:a16="http://schemas.microsoft.com/office/drawing/2014/main" id="{44996F10-7416-49EE-A111-D63D02C6370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a:off x="2055657" y="4927938"/>
            <a:ext cx="1457005" cy="1457005"/>
          </a:xfrm>
          <a:prstGeom prst="rect">
            <a:avLst/>
          </a:prstGeom>
        </p:spPr>
      </p:pic>
      <p:pic>
        <p:nvPicPr>
          <p:cNvPr id="14" name="Picture 13" descr="stone">
            <a:extLst>
              <a:ext uri="{FF2B5EF4-FFF2-40B4-BE49-F238E27FC236}">
                <a16:creationId xmlns:a16="http://schemas.microsoft.com/office/drawing/2014/main" id="{B95A9724-54B4-4E64-9285-CD970B5E8D7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8655203">
            <a:off x="2801918" y="3857888"/>
            <a:ext cx="1457005" cy="1457005"/>
          </a:xfrm>
          <a:prstGeom prst="rect">
            <a:avLst/>
          </a:prstGeom>
        </p:spPr>
      </p:pic>
      <p:pic>
        <p:nvPicPr>
          <p:cNvPr id="15" name="Picture 14" descr="stone">
            <a:extLst>
              <a:ext uri="{FF2B5EF4-FFF2-40B4-BE49-F238E27FC236}">
                <a16:creationId xmlns:a16="http://schemas.microsoft.com/office/drawing/2014/main" id="{91C65A9B-AABA-4222-AD95-D5A4D5CF11B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916956">
            <a:off x="2139109" y="3039035"/>
            <a:ext cx="1457005" cy="1457005"/>
          </a:xfrm>
          <a:prstGeom prst="rect">
            <a:avLst/>
          </a:prstGeom>
        </p:spPr>
      </p:pic>
      <p:pic>
        <p:nvPicPr>
          <p:cNvPr id="16" name="Picture 15" descr="stone">
            <a:extLst>
              <a:ext uri="{FF2B5EF4-FFF2-40B4-BE49-F238E27FC236}">
                <a16:creationId xmlns:a16="http://schemas.microsoft.com/office/drawing/2014/main" id="{AC98DB57-267C-4A7B-8B3B-52124114999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4901354">
            <a:off x="2752344" y="4477006"/>
            <a:ext cx="1457005" cy="1457005"/>
          </a:xfrm>
          <a:prstGeom prst="rect">
            <a:avLst/>
          </a:prstGeom>
        </p:spPr>
      </p:pic>
      <p:pic>
        <p:nvPicPr>
          <p:cNvPr id="17" name="Picture 16" descr="stone">
            <a:extLst>
              <a:ext uri="{FF2B5EF4-FFF2-40B4-BE49-F238E27FC236}">
                <a16:creationId xmlns:a16="http://schemas.microsoft.com/office/drawing/2014/main" id="{99517F1E-B5B2-4B7A-8109-E1D9412DA35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7331190">
            <a:off x="1960935" y="4148784"/>
            <a:ext cx="1457005" cy="1457005"/>
          </a:xfrm>
          <a:prstGeom prst="rect">
            <a:avLst/>
          </a:prstGeom>
        </p:spPr>
      </p:pic>
      <p:pic>
        <p:nvPicPr>
          <p:cNvPr id="19" name="Picture 18" descr="stone">
            <a:extLst>
              <a:ext uri="{FF2B5EF4-FFF2-40B4-BE49-F238E27FC236}">
                <a16:creationId xmlns:a16="http://schemas.microsoft.com/office/drawing/2014/main" id="{5DC711C8-4CCF-433F-B992-E69538076E8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9592290">
            <a:off x="1731536" y="3610457"/>
            <a:ext cx="1457005" cy="1457005"/>
          </a:xfrm>
          <a:prstGeom prst="rect">
            <a:avLst/>
          </a:prstGeom>
        </p:spPr>
      </p:pic>
      <p:pic>
        <p:nvPicPr>
          <p:cNvPr id="20" name="Picture 19" descr="stone">
            <a:extLst>
              <a:ext uri="{FF2B5EF4-FFF2-40B4-BE49-F238E27FC236}">
                <a16:creationId xmlns:a16="http://schemas.microsoft.com/office/drawing/2014/main" id="{757E68C3-2FCE-4AA6-818D-FEB0014B288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9514916">
            <a:off x="6383819" y="1536879"/>
            <a:ext cx="1457005" cy="1457005"/>
          </a:xfrm>
          <a:prstGeom prst="rect">
            <a:avLst/>
          </a:prstGeom>
        </p:spPr>
      </p:pic>
      <p:pic>
        <p:nvPicPr>
          <p:cNvPr id="18" name="Picture 17" descr="stone">
            <a:extLst>
              <a:ext uri="{FF2B5EF4-FFF2-40B4-BE49-F238E27FC236}">
                <a16:creationId xmlns:a16="http://schemas.microsoft.com/office/drawing/2014/main" id="{283714BE-06E1-4AF2-A728-E2F35841F77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2436189">
            <a:off x="1417933" y="3009708"/>
            <a:ext cx="1457005" cy="1457005"/>
          </a:xfrm>
          <a:prstGeom prst="rect">
            <a:avLst/>
          </a:prstGeom>
        </p:spPr>
      </p:pic>
      <p:pic>
        <p:nvPicPr>
          <p:cNvPr id="21" name="Picture 20" descr="stone">
            <a:extLst>
              <a:ext uri="{FF2B5EF4-FFF2-40B4-BE49-F238E27FC236}">
                <a16:creationId xmlns:a16="http://schemas.microsoft.com/office/drawing/2014/main" id="{AA510FBA-CE38-4AD3-AB90-D9F3E031DFE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4167" y1="80667" x2="44167" y2="80667"/>
                        <a14:backgroundMark x1="26667" y1="65833" x2="26667" y2="65833"/>
                        <a14:backgroundMark x1="59000" y1="85833" x2="59000" y2="85833"/>
                      </a14:backgroundRemoval>
                    </a14:imgEffect>
                  </a14:imgLayer>
                </a14:imgProps>
              </a:ext>
            </a:extLst>
          </a:blip>
          <a:stretch>
            <a:fillRect/>
          </a:stretch>
        </p:blipFill>
        <p:spPr>
          <a:xfrm rot="1900046">
            <a:off x="3123036" y="3115694"/>
            <a:ext cx="1457005" cy="1457005"/>
          </a:xfrm>
          <a:prstGeom prst="rect">
            <a:avLst/>
          </a:prstGeom>
        </p:spPr>
      </p:pic>
      <p:sp>
        <p:nvSpPr>
          <p:cNvPr id="2" name="Trapezoid 1">
            <a:extLst>
              <a:ext uri="{FF2B5EF4-FFF2-40B4-BE49-F238E27FC236}">
                <a16:creationId xmlns:a16="http://schemas.microsoft.com/office/drawing/2014/main" id="{5F5CD677-3CF4-438D-816E-416088FB670B}"/>
              </a:ext>
              <a:ext uri="{C183D7F6-B498-43B3-948B-1728B52AA6E4}">
                <adec:decorative xmlns:adec="http://schemas.microsoft.com/office/drawing/2017/decorative" val="1"/>
              </a:ext>
            </a:extLst>
          </p:cNvPr>
          <p:cNvSpPr/>
          <p:nvPr/>
        </p:nvSpPr>
        <p:spPr>
          <a:xfrm rot="10800000">
            <a:off x="1628689" y="3827455"/>
            <a:ext cx="2639242" cy="2323892"/>
          </a:xfrm>
          <a:prstGeom prst="trapezoid">
            <a:avLst>
              <a:gd name="adj" fmla="val 28983"/>
            </a:avLst>
          </a:prstGeom>
          <a:solidFill>
            <a:schemeClr val="accent5">
              <a:lumMod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C42B8CCA-B46C-4812-9376-9E6F30FA91A1}"/>
              </a:ext>
              <a:ext uri="{C183D7F6-B498-43B3-948B-1728B52AA6E4}">
                <adec:decorative xmlns:adec="http://schemas.microsoft.com/office/drawing/2017/decorative" val="1"/>
              </a:ext>
            </a:extLst>
          </p:cNvPr>
          <p:cNvSpPr/>
          <p:nvPr/>
        </p:nvSpPr>
        <p:spPr>
          <a:xfrm rot="10800000" flipV="1">
            <a:off x="1735733" y="3149508"/>
            <a:ext cx="2532199" cy="688338"/>
          </a:xfrm>
          <a:prstGeom prst="trapezoid">
            <a:avLst>
              <a:gd name="adj" fmla="val 33539"/>
            </a:avLst>
          </a:prstGeom>
          <a:solidFill>
            <a:schemeClr val="accent5">
              <a:lumMod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26A155FC-A3D1-431E-9B3E-EA44746E6FEA}"/>
              </a:ext>
            </a:extLst>
          </p:cNvPr>
          <p:cNvSpPr>
            <a:spLocks noGrp="1"/>
          </p:cNvSpPr>
          <p:nvPr>
            <p:ph type="title"/>
          </p:nvPr>
        </p:nvSpPr>
        <p:spPr/>
        <p:txBody>
          <a:bodyPr/>
          <a:lstStyle/>
          <a:p>
            <a:r>
              <a:rPr lang="en-US" dirty="0"/>
              <a:t>Slide 14</a:t>
            </a:r>
          </a:p>
        </p:txBody>
      </p:sp>
    </p:spTree>
    <p:extLst>
      <p:ext uri="{BB962C8B-B14F-4D97-AF65-F5344CB8AC3E}">
        <p14:creationId xmlns:p14="http://schemas.microsoft.com/office/powerpoint/2010/main" val="44717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Clear Explanation: Use it consistently</a:t>
            </a:r>
          </a:p>
        </p:txBody>
      </p:sp>
      <p:sp>
        <p:nvSpPr>
          <p:cNvPr id="10" name="Text Placeholder 9">
            <a:extLst>
              <a:ext uri="{FF2B5EF4-FFF2-40B4-BE49-F238E27FC236}">
                <a16:creationId xmlns:a16="http://schemas.microsoft.com/office/drawing/2014/main" id="{152E9670-8122-4566-B96D-E61BAF24ABF2}"/>
              </a:ext>
            </a:extLst>
          </p:cNvPr>
          <p:cNvSpPr>
            <a:spLocks noGrp="1"/>
          </p:cNvSpPr>
          <p:nvPr>
            <p:ph type="body" sz="quarter" idx="14"/>
          </p:nvPr>
        </p:nvSpPr>
        <p:spPr/>
        <p:txBody>
          <a:bodyPr>
            <a:normAutofit/>
          </a:bodyPr>
          <a:lstStyle/>
          <a:p>
            <a:r>
              <a:rPr lang="en-US" dirty="0"/>
              <a:t>Mr. Xu teaches a student to match shapes</a:t>
            </a:r>
          </a:p>
          <a:p>
            <a:r>
              <a:rPr lang="en-US" dirty="0"/>
              <a:t>This is a new skill for this student, who recently learned the identities of the shapes</a:t>
            </a:r>
          </a:p>
          <a:p>
            <a:r>
              <a:rPr lang="en-US" dirty="0"/>
              <a:t>He uses the steps (on the chart)</a:t>
            </a:r>
          </a:p>
          <a:p>
            <a:endParaRPr lang="en-US" dirty="0"/>
          </a:p>
          <a:p>
            <a:endParaRPr lang="en-US" dirty="0"/>
          </a:p>
          <a:p>
            <a:endParaRPr lang="en-US" dirty="0"/>
          </a:p>
          <a:p>
            <a:r>
              <a:rPr lang="en-US" dirty="0"/>
              <a:t>How many times is the third step repeated during the lesson?</a:t>
            </a:r>
          </a:p>
          <a:p>
            <a:r>
              <a:rPr lang="en-US" dirty="0"/>
              <a:t>Was it necessary to do this?</a:t>
            </a:r>
          </a:p>
        </p:txBody>
      </p:sp>
      <p:sp>
        <p:nvSpPr>
          <p:cNvPr id="9" name="Content Placeholder 8">
            <a:extLst>
              <a:ext uri="{FF2B5EF4-FFF2-40B4-BE49-F238E27FC236}">
                <a16:creationId xmlns:a16="http://schemas.microsoft.com/office/drawing/2014/main" id="{3342150E-888E-401E-A231-362FE0F83531}"/>
              </a:ext>
            </a:extLst>
          </p:cNvPr>
          <p:cNvSpPr>
            <a:spLocks noGrp="1"/>
          </p:cNvSpPr>
          <p:nvPr>
            <p:ph idx="12"/>
          </p:nvPr>
        </p:nvSpPr>
        <p:spPr/>
        <p:txBody>
          <a:bodyPr/>
          <a:lstStyle/>
          <a:p>
            <a:endParaRPr lang="en-US"/>
          </a:p>
        </p:txBody>
      </p:sp>
      <p:sp>
        <p:nvSpPr>
          <p:cNvPr id="6" name="TextBox 5"/>
          <p:cNvSpPr txBox="1"/>
          <p:nvPr/>
        </p:nvSpPr>
        <p:spPr>
          <a:xfrm>
            <a:off x="6581143" y="5467886"/>
            <a:ext cx="1518364" cy="415498"/>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Tw Cen MT" panose="020B0602020104020603"/>
                <a:ea typeface="+mn-ea"/>
                <a:cs typeface="+mn-cs"/>
              </a:rPr>
              <a:t>(Archer &amp; Hughes, 2011)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lumMod val="75000"/>
                  <a:lumOff val="25000"/>
                </a:srgbClr>
              </a:solidFill>
              <a:effectLst/>
              <a:uLnTx/>
              <a:uFillTx/>
              <a:latin typeface="Tw Cen MT" panose="020B0602020104020603"/>
              <a:ea typeface="+mn-ea"/>
              <a:cs typeface="+mn-cs"/>
            </a:endParaRPr>
          </a:p>
        </p:txBody>
      </p:sp>
      <p:sp>
        <p:nvSpPr>
          <p:cNvPr id="7" name="TextBox 6"/>
          <p:cNvSpPr txBox="1"/>
          <p:nvPr/>
        </p:nvSpPr>
        <p:spPr>
          <a:xfrm>
            <a:off x="962265" y="3577099"/>
            <a:ext cx="3686576" cy="923330"/>
          </a:xfrm>
          <a:prstGeom prst="rect">
            <a:avLst/>
          </a:prstGeom>
          <a:solidFill>
            <a:schemeClr val="tx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dirty="0">
                <a:ln>
                  <a:noFill/>
                </a:ln>
                <a:solidFill>
                  <a:srgbClr val="000000"/>
                </a:solidFill>
                <a:effectLst/>
                <a:uLnTx/>
                <a:uFillTx/>
                <a:latin typeface="Tw Cen MT" panose="020B0602020104020603"/>
                <a:ea typeface="+mn-ea"/>
                <a:cs typeface="+mn-cs"/>
              </a:rPr>
              <a:t>Identify the shape.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dirty="0">
                <a:ln>
                  <a:noFill/>
                </a:ln>
                <a:solidFill>
                  <a:srgbClr val="000000"/>
                </a:solidFill>
                <a:effectLst/>
                <a:uLnTx/>
                <a:uFillTx/>
                <a:latin typeface="Tw Cen MT" panose="020B0602020104020603"/>
                <a:ea typeface="+mn-ea"/>
                <a:cs typeface="+mn-cs"/>
              </a:rPr>
              <a:t>Find the shape.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dirty="0">
                <a:ln>
                  <a:noFill/>
                </a:ln>
                <a:solidFill>
                  <a:srgbClr val="000000"/>
                </a:solidFill>
                <a:effectLst/>
                <a:uLnTx/>
                <a:uFillTx/>
                <a:latin typeface="Tw Cen MT" panose="020B0602020104020603"/>
                <a:ea typeface="+mn-ea"/>
                <a:cs typeface="+mn-cs"/>
              </a:rPr>
              <a:t>Draw a line to connect the shapes.</a:t>
            </a:r>
          </a:p>
        </p:txBody>
      </p:sp>
      <p:pic>
        <p:nvPicPr>
          <p:cNvPr id="12" name="Picture Placeholder 11" descr="Mr. Xu teaching students screenshot">
            <a:extLst>
              <a:ext uri="{FF2B5EF4-FFF2-40B4-BE49-F238E27FC236}">
                <a16:creationId xmlns:a16="http://schemas.microsoft.com/office/drawing/2014/main" id="{7115477D-2004-4507-BB0A-82E2B7EA3096}"/>
              </a:ext>
            </a:extLst>
          </p:cNvPr>
          <p:cNvPicPr>
            <a:picLocks noGrp="1" noChangeAspect="1"/>
          </p:cNvPicPr>
          <p:nvPr>
            <p:ph type="pic" sz="quarter" idx="11"/>
          </p:nvPr>
        </p:nvPicPr>
        <p:blipFill>
          <a:blip r:embed="rId2"/>
          <a:srcRect l="20535" r="20535"/>
          <a:stretch>
            <a:fillRect/>
          </a:stretch>
        </p:blipFill>
        <p:spPr>
          <a:prstGeom prst="rect">
            <a:avLst/>
          </a:prstGeom>
        </p:spPr>
      </p:pic>
    </p:spTree>
    <p:extLst>
      <p:ext uri="{BB962C8B-B14F-4D97-AF65-F5344CB8AC3E}">
        <p14:creationId xmlns:p14="http://schemas.microsoft.com/office/powerpoint/2010/main" val="30251511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C86F-9580-45E0-8435-33519966DF51}"/>
              </a:ext>
            </a:extLst>
          </p:cNvPr>
          <p:cNvSpPr>
            <a:spLocks noGrp="1"/>
          </p:cNvSpPr>
          <p:nvPr>
            <p:ph type="title"/>
          </p:nvPr>
        </p:nvSpPr>
        <p:spPr/>
        <p:txBody>
          <a:bodyPr/>
          <a:lstStyle/>
          <a:p>
            <a:r>
              <a:rPr lang="en-US" dirty="0"/>
              <a:t>Activity 5.21</a:t>
            </a:r>
            <a:br>
              <a:rPr lang="en-US" dirty="0"/>
            </a:br>
            <a:r>
              <a:rPr lang="en-US" i="1" dirty="0"/>
              <a:t>Analyze a Video Example</a:t>
            </a:r>
            <a:endParaRPr lang="en-US" dirty="0"/>
          </a:p>
        </p:txBody>
      </p:sp>
      <p:graphicFrame>
        <p:nvGraphicFramePr>
          <p:cNvPr id="6" name="Content Placeholder 5">
            <a:extLst>
              <a:ext uri="{FF2B5EF4-FFF2-40B4-BE49-F238E27FC236}">
                <a16:creationId xmlns:a16="http://schemas.microsoft.com/office/drawing/2014/main" id="{59612B95-798E-4B3A-99AA-C4C2EB86A549}"/>
              </a:ext>
            </a:extLst>
          </p:cNvPr>
          <p:cNvGraphicFramePr>
            <a:graphicFrameLocks noGrp="1"/>
          </p:cNvGraphicFramePr>
          <p:nvPr>
            <p:ph idx="12"/>
            <p:extLst/>
          </p:nvPr>
        </p:nvGraphicFramePr>
        <p:xfrm>
          <a:off x="1418762" y="2177438"/>
          <a:ext cx="6961735" cy="2966720"/>
        </p:xfrm>
        <a:graphic>
          <a:graphicData uri="http://schemas.openxmlformats.org/drawingml/2006/table">
            <a:tbl>
              <a:tblPr firstRow="1" bandRow="1">
                <a:tableStyleId>{10A1B5D5-9B99-4C35-A422-299274C87663}</a:tableStyleId>
              </a:tblPr>
              <a:tblGrid>
                <a:gridCol w="1471380">
                  <a:extLst>
                    <a:ext uri="{9D8B030D-6E8A-4147-A177-3AD203B41FA5}">
                      <a16:colId xmlns:a16="http://schemas.microsoft.com/office/drawing/2014/main" val="1274103366"/>
                    </a:ext>
                  </a:extLst>
                </a:gridCol>
                <a:gridCol w="1387303">
                  <a:extLst>
                    <a:ext uri="{9D8B030D-6E8A-4147-A177-3AD203B41FA5}">
                      <a16:colId xmlns:a16="http://schemas.microsoft.com/office/drawing/2014/main" val="3953844246"/>
                    </a:ext>
                  </a:extLst>
                </a:gridCol>
                <a:gridCol w="4103052">
                  <a:extLst>
                    <a:ext uri="{9D8B030D-6E8A-4147-A177-3AD203B41FA5}">
                      <a16:colId xmlns:a16="http://schemas.microsoft.com/office/drawing/2014/main" val="2910595700"/>
                    </a:ext>
                  </a:extLst>
                </a:gridCol>
              </a:tblGrid>
              <a:tr h="370840">
                <a:tc>
                  <a:txBody>
                    <a:bodyPr/>
                    <a:lstStyle/>
                    <a:p>
                      <a:r>
                        <a:rPr lang="en-US" dirty="0"/>
                        <a:t>Time Stamp </a:t>
                      </a:r>
                    </a:p>
                  </a:txBody>
                  <a:tcPr/>
                </a:tc>
                <a:tc>
                  <a:txBody>
                    <a:bodyPr/>
                    <a:lstStyle/>
                    <a:p>
                      <a:r>
                        <a:rPr lang="en-US" dirty="0"/>
                        <a:t>Phase</a:t>
                      </a:r>
                    </a:p>
                  </a:txBody>
                  <a:tcPr/>
                </a:tc>
                <a:tc>
                  <a:txBody>
                    <a:bodyPr/>
                    <a:lstStyle/>
                    <a:p>
                      <a:r>
                        <a:rPr lang="en-US" dirty="0"/>
                        <a:t>Description</a:t>
                      </a:r>
                    </a:p>
                  </a:txBody>
                  <a:tcPr/>
                </a:tc>
                <a:extLst>
                  <a:ext uri="{0D108BD9-81ED-4DB2-BD59-A6C34878D82A}">
                    <a16:rowId xmlns:a16="http://schemas.microsoft.com/office/drawing/2014/main" val="1874441080"/>
                  </a:ext>
                </a:extLst>
              </a:tr>
              <a:tr h="370840">
                <a:tc>
                  <a:txBody>
                    <a:bodyPr/>
                    <a:lstStyle/>
                    <a:p>
                      <a:r>
                        <a:rPr lang="en-US" dirty="0"/>
                        <a:t>0:28-0:32</a:t>
                      </a:r>
                    </a:p>
                  </a:txBody>
                  <a:tcPr/>
                </a:tc>
                <a:tc>
                  <a:txBody>
                    <a:bodyPr/>
                    <a:lstStyle/>
                    <a:p>
                      <a:r>
                        <a:rPr lang="en-US" dirty="0"/>
                        <a:t>Explanation</a:t>
                      </a:r>
                    </a:p>
                  </a:txBody>
                  <a:tcPr/>
                </a:tc>
                <a:tc>
                  <a:txBody>
                    <a:bodyPr/>
                    <a:lstStyle/>
                    <a:p>
                      <a:r>
                        <a:rPr lang="en-US" dirty="0"/>
                        <a:t>T reads from checklist during explanation</a:t>
                      </a:r>
                    </a:p>
                  </a:txBody>
                  <a:tcPr/>
                </a:tc>
                <a:extLst>
                  <a:ext uri="{0D108BD9-81ED-4DB2-BD59-A6C34878D82A}">
                    <a16:rowId xmlns:a16="http://schemas.microsoft.com/office/drawing/2014/main" val="1411938373"/>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58554922"/>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27918785"/>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76453824"/>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60857758"/>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42384650"/>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74334217"/>
                  </a:ext>
                </a:extLst>
              </a:tr>
            </a:tbl>
          </a:graphicData>
        </a:graphic>
      </p:graphicFrame>
    </p:spTree>
    <p:extLst>
      <p:ext uri="{BB962C8B-B14F-4D97-AF65-F5344CB8AC3E}">
        <p14:creationId xmlns:p14="http://schemas.microsoft.com/office/powerpoint/2010/main" val="410223157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Activity 5.21</a:t>
            </a:r>
            <a:br>
              <a:rPr lang="en-US" dirty="0"/>
            </a:br>
            <a:r>
              <a:rPr lang="en-US" i="1" dirty="0"/>
              <a:t>Analyze a Video Example</a:t>
            </a:r>
          </a:p>
        </p:txBody>
      </p:sp>
      <p:sp>
        <p:nvSpPr>
          <p:cNvPr id="2" name="Rectangle 1"/>
          <p:cNvSpPr/>
          <p:nvPr/>
        </p:nvSpPr>
        <p:spPr>
          <a:xfrm>
            <a:off x="461294" y="1514389"/>
            <a:ext cx="5736763" cy="461665"/>
          </a:xfrm>
          <a:prstGeom prst="rect">
            <a:avLst/>
          </a:prstGeom>
        </p:spPr>
        <p:txBody>
          <a:bodyPr wrap="none">
            <a:spAutoFit/>
          </a:bodyPr>
          <a:lstStyle/>
          <a:p>
            <a:r>
              <a:rPr lang="en-US" sz="2400" b="1" dirty="0">
                <a:solidFill>
                  <a:schemeClr val="accent2"/>
                </a:solidFill>
              </a:rPr>
              <a:t>Link to Video: </a:t>
            </a:r>
            <a:r>
              <a:rPr lang="en-US" sz="2400" dirty="0">
                <a:hlinkClick r:id="rId3"/>
              </a:rPr>
              <a:t>https://youtu.be/eFKiVGJIncU</a:t>
            </a:r>
            <a:endParaRPr lang="en-US" sz="2400" dirty="0"/>
          </a:p>
        </p:txBody>
      </p:sp>
      <p:pic>
        <p:nvPicPr>
          <p:cNvPr id="5" name="eFKiVGJIncU"/>
          <p:cNvPicPr>
            <a:picLocks noRot="1" noChangeAspect="1"/>
          </p:cNvPicPr>
          <p:nvPr>
            <a:videoFile r:link="rId1"/>
          </p:nvPr>
        </p:nvPicPr>
        <p:blipFill>
          <a:blip r:embed="rId4"/>
          <a:stretch>
            <a:fillRect/>
          </a:stretch>
        </p:blipFill>
        <p:spPr>
          <a:xfrm>
            <a:off x="1295400" y="2161222"/>
            <a:ext cx="6872514" cy="3865789"/>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11315645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C86F-9580-45E0-8435-33519966DF51}"/>
              </a:ext>
            </a:extLst>
          </p:cNvPr>
          <p:cNvSpPr>
            <a:spLocks noGrp="1"/>
          </p:cNvSpPr>
          <p:nvPr>
            <p:ph type="title"/>
          </p:nvPr>
        </p:nvSpPr>
        <p:spPr/>
        <p:txBody>
          <a:bodyPr/>
          <a:lstStyle/>
          <a:p>
            <a:r>
              <a:rPr lang="en-US" dirty="0"/>
              <a:t>Activity 5.21</a:t>
            </a:r>
            <a:br>
              <a:rPr lang="en-US" dirty="0"/>
            </a:br>
            <a:r>
              <a:rPr lang="en-US" i="1" dirty="0"/>
              <a:t>Review</a:t>
            </a:r>
            <a:endParaRPr lang="en-US" dirty="0"/>
          </a:p>
        </p:txBody>
      </p:sp>
      <p:graphicFrame>
        <p:nvGraphicFramePr>
          <p:cNvPr id="6" name="Content Placeholder 5">
            <a:extLst>
              <a:ext uri="{FF2B5EF4-FFF2-40B4-BE49-F238E27FC236}">
                <a16:creationId xmlns:a16="http://schemas.microsoft.com/office/drawing/2014/main" id="{59612B95-798E-4B3A-99AA-C4C2EB86A549}"/>
              </a:ext>
            </a:extLst>
          </p:cNvPr>
          <p:cNvGraphicFramePr>
            <a:graphicFrameLocks noGrp="1"/>
          </p:cNvGraphicFramePr>
          <p:nvPr>
            <p:ph idx="12"/>
            <p:extLst/>
          </p:nvPr>
        </p:nvGraphicFramePr>
        <p:xfrm>
          <a:off x="1418762" y="2177438"/>
          <a:ext cx="6961735" cy="2966720"/>
        </p:xfrm>
        <a:graphic>
          <a:graphicData uri="http://schemas.openxmlformats.org/drawingml/2006/table">
            <a:tbl>
              <a:tblPr firstRow="1" bandRow="1">
                <a:tableStyleId>{10A1B5D5-9B99-4C35-A422-299274C87663}</a:tableStyleId>
              </a:tblPr>
              <a:tblGrid>
                <a:gridCol w="1471380">
                  <a:extLst>
                    <a:ext uri="{9D8B030D-6E8A-4147-A177-3AD203B41FA5}">
                      <a16:colId xmlns:a16="http://schemas.microsoft.com/office/drawing/2014/main" val="1274103366"/>
                    </a:ext>
                  </a:extLst>
                </a:gridCol>
                <a:gridCol w="1387303">
                  <a:extLst>
                    <a:ext uri="{9D8B030D-6E8A-4147-A177-3AD203B41FA5}">
                      <a16:colId xmlns:a16="http://schemas.microsoft.com/office/drawing/2014/main" val="3953844246"/>
                    </a:ext>
                  </a:extLst>
                </a:gridCol>
                <a:gridCol w="4103052">
                  <a:extLst>
                    <a:ext uri="{9D8B030D-6E8A-4147-A177-3AD203B41FA5}">
                      <a16:colId xmlns:a16="http://schemas.microsoft.com/office/drawing/2014/main" val="2910595700"/>
                    </a:ext>
                  </a:extLst>
                </a:gridCol>
              </a:tblGrid>
              <a:tr h="370840">
                <a:tc>
                  <a:txBody>
                    <a:bodyPr/>
                    <a:lstStyle/>
                    <a:p>
                      <a:r>
                        <a:rPr lang="en-US" dirty="0"/>
                        <a:t>Time Stamp </a:t>
                      </a:r>
                    </a:p>
                  </a:txBody>
                  <a:tcPr/>
                </a:tc>
                <a:tc>
                  <a:txBody>
                    <a:bodyPr/>
                    <a:lstStyle/>
                    <a:p>
                      <a:r>
                        <a:rPr lang="en-US" dirty="0"/>
                        <a:t>Phase</a:t>
                      </a:r>
                    </a:p>
                  </a:txBody>
                  <a:tcPr/>
                </a:tc>
                <a:tc>
                  <a:txBody>
                    <a:bodyPr/>
                    <a:lstStyle/>
                    <a:p>
                      <a:r>
                        <a:rPr lang="en-US" dirty="0"/>
                        <a:t>Description</a:t>
                      </a:r>
                    </a:p>
                  </a:txBody>
                  <a:tcPr/>
                </a:tc>
                <a:extLst>
                  <a:ext uri="{0D108BD9-81ED-4DB2-BD59-A6C34878D82A}">
                    <a16:rowId xmlns:a16="http://schemas.microsoft.com/office/drawing/2014/main" val="1874441080"/>
                  </a:ext>
                </a:extLst>
              </a:tr>
              <a:tr h="370840">
                <a:tc>
                  <a:txBody>
                    <a:bodyPr/>
                    <a:lstStyle/>
                    <a:p>
                      <a:r>
                        <a:rPr lang="en-US" dirty="0"/>
                        <a:t>0:28-0:32</a:t>
                      </a:r>
                    </a:p>
                  </a:txBody>
                  <a:tcPr/>
                </a:tc>
                <a:tc>
                  <a:txBody>
                    <a:bodyPr/>
                    <a:lstStyle/>
                    <a:p>
                      <a:r>
                        <a:rPr lang="en-US" dirty="0"/>
                        <a:t>Explanation</a:t>
                      </a:r>
                    </a:p>
                  </a:txBody>
                  <a:tcPr/>
                </a:tc>
                <a:tc>
                  <a:txBody>
                    <a:bodyPr/>
                    <a:lstStyle/>
                    <a:p>
                      <a:r>
                        <a:rPr lang="en-US" dirty="0"/>
                        <a:t>T reads from checklist during explanation</a:t>
                      </a:r>
                    </a:p>
                  </a:txBody>
                  <a:tcPr/>
                </a:tc>
                <a:extLst>
                  <a:ext uri="{0D108BD9-81ED-4DB2-BD59-A6C34878D82A}">
                    <a16:rowId xmlns:a16="http://schemas.microsoft.com/office/drawing/2014/main" val="1411938373"/>
                  </a:ext>
                </a:extLst>
              </a:tr>
              <a:tr h="370840">
                <a:tc>
                  <a:txBody>
                    <a:bodyPr/>
                    <a:lstStyle/>
                    <a:p>
                      <a:r>
                        <a:rPr lang="en-US" dirty="0"/>
                        <a:t>0:48-0:52</a:t>
                      </a:r>
                    </a:p>
                  </a:txBody>
                  <a:tcPr/>
                </a:tc>
                <a:tc>
                  <a:txBody>
                    <a:bodyPr/>
                    <a:lstStyle/>
                    <a:p>
                      <a:r>
                        <a:rPr lang="en-US" dirty="0"/>
                        <a:t>Model (1) </a:t>
                      </a:r>
                    </a:p>
                  </a:txBody>
                  <a:tcPr/>
                </a:tc>
                <a:tc>
                  <a:txBody>
                    <a:bodyPr/>
                    <a:lstStyle/>
                    <a:p>
                      <a:r>
                        <a:rPr lang="en-US" dirty="0"/>
                        <a:t>T reads directions for practice worksheet</a:t>
                      </a:r>
                    </a:p>
                  </a:txBody>
                  <a:tcPr/>
                </a:tc>
                <a:extLst>
                  <a:ext uri="{0D108BD9-81ED-4DB2-BD59-A6C34878D82A}">
                    <a16:rowId xmlns:a16="http://schemas.microsoft.com/office/drawing/2014/main" val="2658554922"/>
                  </a:ext>
                </a:extLst>
              </a:tr>
              <a:tr h="370840">
                <a:tc>
                  <a:txBody>
                    <a:bodyPr/>
                    <a:lstStyle/>
                    <a:p>
                      <a:r>
                        <a:rPr lang="en-US" dirty="0"/>
                        <a:t>1:36-1:42</a:t>
                      </a:r>
                    </a:p>
                  </a:txBody>
                  <a:tcPr/>
                </a:tc>
                <a:tc>
                  <a:txBody>
                    <a:bodyPr/>
                    <a:lstStyle/>
                    <a:p>
                      <a:r>
                        <a:rPr lang="en-US" dirty="0"/>
                        <a:t>Model (1)</a:t>
                      </a:r>
                    </a:p>
                  </a:txBody>
                  <a:tcPr/>
                </a:tc>
                <a:tc>
                  <a:txBody>
                    <a:bodyPr/>
                    <a:lstStyle/>
                    <a:p>
                      <a:r>
                        <a:rPr lang="en-US" dirty="0"/>
                        <a:t>T reads from checklist during model</a:t>
                      </a:r>
                    </a:p>
                  </a:txBody>
                  <a:tcPr/>
                </a:tc>
                <a:extLst>
                  <a:ext uri="{0D108BD9-81ED-4DB2-BD59-A6C34878D82A}">
                    <a16:rowId xmlns:a16="http://schemas.microsoft.com/office/drawing/2014/main" val="3527918785"/>
                  </a:ext>
                </a:extLst>
              </a:tr>
              <a:tr h="370840">
                <a:tc>
                  <a:txBody>
                    <a:bodyPr/>
                    <a:lstStyle/>
                    <a:p>
                      <a:r>
                        <a:rPr lang="en-US" dirty="0"/>
                        <a:t>2:24-2:37</a:t>
                      </a:r>
                    </a:p>
                  </a:txBody>
                  <a:tcPr/>
                </a:tc>
                <a:tc>
                  <a:txBody>
                    <a:bodyPr/>
                    <a:lstStyle/>
                    <a:p>
                      <a:r>
                        <a:rPr lang="en-US" dirty="0"/>
                        <a:t>Model (2)</a:t>
                      </a:r>
                    </a:p>
                  </a:txBody>
                  <a:tcPr/>
                </a:tc>
                <a:tc>
                  <a:txBody>
                    <a:bodyPr/>
                    <a:lstStyle/>
                    <a:p>
                      <a:r>
                        <a:rPr lang="en-US" dirty="0"/>
                        <a:t>T prompts S to state the step</a:t>
                      </a:r>
                    </a:p>
                  </a:txBody>
                  <a:tcPr/>
                </a:tc>
                <a:extLst>
                  <a:ext uri="{0D108BD9-81ED-4DB2-BD59-A6C34878D82A}">
                    <a16:rowId xmlns:a16="http://schemas.microsoft.com/office/drawing/2014/main" val="276453824"/>
                  </a:ext>
                </a:extLst>
              </a:tr>
              <a:tr h="370840">
                <a:tc>
                  <a:txBody>
                    <a:bodyPr/>
                    <a:lstStyle/>
                    <a:p>
                      <a:r>
                        <a:rPr lang="en-US" dirty="0"/>
                        <a:t>2:41-2:45</a:t>
                      </a:r>
                    </a:p>
                  </a:txBody>
                  <a:tcPr/>
                </a:tc>
                <a:tc>
                  <a:txBody>
                    <a:bodyPr/>
                    <a:lstStyle/>
                    <a:p>
                      <a:r>
                        <a:rPr lang="en-US" dirty="0"/>
                        <a:t>Model (2)</a:t>
                      </a:r>
                    </a:p>
                  </a:txBody>
                  <a:tcPr/>
                </a:tc>
                <a:tc>
                  <a:txBody>
                    <a:bodyPr/>
                    <a:lstStyle/>
                    <a:p>
                      <a:r>
                        <a:rPr lang="en-US" dirty="0"/>
                        <a:t>T prompts S to read checklist</a:t>
                      </a:r>
                    </a:p>
                  </a:txBody>
                  <a:tcPr/>
                </a:tc>
                <a:extLst>
                  <a:ext uri="{0D108BD9-81ED-4DB2-BD59-A6C34878D82A}">
                    <a16:rowId xmlns:a16="http://schemas.microsoft.com/office/drawing/2014/main" val="4260857758"/>
                  </a:ext>
                </a:extLst>
              </a:tr>
              <a:tr h="370840">
                <a:tc>
                  <a:txBody>
                    <a:bodyPr/>
                    <a:lstStyle/>
                    <a:p>
                      <a:r>
                        <a:rPr lang="en-US" dirty="0"/>
                        <a:t>3:28-3:32</a:t>
                      </a:r>
                    </a:p>
                  </a:txBody>
                  <a:tcPr/>
                </a:tc>
                <a:tc>
                  <a:txBody>
                    <a:bodyPr/>
                    <a:lstStyle/>
                    <a:p>
                      <a:r>
                        <a:rPr lang="en-US" dirty="0"/>
                        <a:t>Practice</a:t>
                      </a:r>
                    </a:p>
                  </a:txBody>
                  <a:tcPr/>
                </a:tc>
                <a:tc>
                  <a:txBody>
                    <a:bodyPr/>
                    <a:lstStyle/>
                    <a:p>
                      <a:r>
                        <a:rPr lang="en-US" dirty="0"/>
                        <a:t>T prompts S to state the step</a:t>
                      </a:r>
                    </a:p>
                  </a:txBody>
                  <a:tcPr/>
                </a:tc>
                <a:extLst>
                  <a:ext uri="{0D108BD9-81ED-4DB2-BD59-A6C34878D82A}">
                    <a16:rowId xmlns:a16="http://schemas.microsoft.com/office/drawing/2014/main" val="3442384650"/>
                  </a:ext>
                </a:extLst>
              </a:tr>
              <a:tr h="370840">
                <a:tc>
                  <a:txBody>
                    <a:bodyPr/>
                    <a:lstStyle/>
                    <a:p>
                      <a:r>
                        <a:rPr lang="en-US" dirty="0"/>
                        <a:t>3:33-3:38</a:t>
                      </a:r>
                    </a:p>
                  </a:txBody>
                  <a:tcPr/>
                </a:tc>
                <a:tc>
                  <a:txBody>
                    <a:bodyPr/>
                    <a:lstStyle/>
                    <a:p>
                      <a:r>
                        <a:rPr lang="en-US" dirty="0"/>
                        <a:t>Practice</a:t>
                      </a:r>
                    </a:p>
                  </a:txBody>
                  <a:tcPr/>
                </a:tc>
                <a:tc>
                  <a:txBody>
                    <a:bodyPr/>
                    <a:lstStyle/>
                    <a:p>
                      <a:r>
                        <a:rPr lang="en-US" dirty="0"/>
                        <a:t>S states the step</a:t>
                      </a:r>
                    </a:p>
                  </a:txBody>
                  <a:tcPr/>
                </a:tc>
                <a:extLst>
                  <a:ext uri="{0D108BD9-81ED-4DB2-BD59-A6C34878D82A}">
                    <a16:rowId xmlns:a16="http://schemas.microsoft.com/office/drawing/2014/main" val="1874334217"/>
                  </a:ext>
                </a:extLst>
              </a:tr>
            </a:tbl>
          </a:graphicData>
        </a:graphic>
      </p:graphicFrame>
    </p:spTree>
    <p:extLst>
      <p:ext uri="{BB962C8B-B14F-4D97-AF65-F5344CB8AC3E}">
        <p14:creationId xmlns:p14="http://schemas.microsoft.com/office/powerpoint/2010/main" val="373058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b="1" dirty="0"/>
              <a:t>Give clear explanations </a:t>
            </a:r>
            <a:endParaRPr lang="en-US" sz="1800" b="1" dirty="0"/>
          </a:p>
          <a:p>
            <a:pPr lvl="1"/>
            <a:r>
              <a:rPr lang="en-US" dirty="0"/>
              <a:t>Match the explanation the learning outcome</a:t>
            </a:r>
          </a:p>
          <a:p>
            <a:pPr lvl="1"/>
            <a:r>
              <a:rPr lang="en-US" dirty="0"/>
              <a:t>Design the explanation so that it is correct, clear, and concise</a:t>
            </a:r>
            <a:endParaRPr lang="en-US" sz="2600" dirty="0"/>
          </a:p>
          <a:p>
            <a:pPr lvl="1"/>
            <a:r>
              <a:rPr lang="en-US" dirty="0"/>
              <a:t>Use the explanation consistently</a:t>
            </a:r>
          </a:p>
          <a:p>
            <a:r>
              <a:rPr lang="en-US" b="1" dirty="0">
                <a:solidFill>
                  <a:schemeClr val="accent5">
                    <a:lumMod val="75000"/>
                  </a:schemeClr>
                </a:solidFill>
              </a:rPr>
              <a:t>Model multiple planned examples</a:t>
            </a:r>
          </a:p>
          <a:p>
            <a:pPr lvl="1"/>
            <a:r>
              <a:rPr lang="en-US" dirty="0"/>
              <a:t>Show all the steps or provide unique examples</a:t>
            </a:r>
          </a:p>
          <a:p>
            <a:pPr lvl="1"/>
            <a:r>
              <a:rPr lang="en-US" dirty="0"/>
              <a:t>Verbalize your thinking</a:t>
            </a:r>
          </a:p>
          <a:p>
            <a:pPr lvl="1"/>
            <a:r>
              <a:rPr lang="en-US" dirty="0"/>
              <a:t>Have students observe</a:t>
            </a:r>
          </a:p>
          <a:p>
            <a:r>
              <a:rPr lang="en-US" sz="1800" dirty="0"/>
              <a:t>Use supporting practices</a:t>
            </a:r>
          </a:p>
        </p:txBody>
      </p:sp>
      <p:sp>
        <p:nvSpPr>
          <p:cNvPr id="3" name="Title 2"/>
          <p:cNvSpPr>
            <a:spLocks noGrp="1"/>
          </p:cNvSpPr>
          <p:nvPr>
            <p:ph type="title"/>
          </p:nvPr>
        </p:nvSpPr>
        <p:spPr/>
        <p:txBody>
          <a:bodyPr>
            <a:normAutofit fontScale="90000"/>
          </a:bodyPr>
          <a:lstStyle/>
          <a:p>
            <a:r>
              <a:rPr lang="en-US" dirty="0"/>
              <a:t>Checklist: Modeling</a:t>
            </a:r>
            <a:br>
              <a:rPr lang="en-US" dirty="0"/>
            </a:br>
            <a:r>
              <a:rPr lang="en-US" dirty="0">
                <a:solidFill>
                  <a:schemeClr val="accent5">
                    <a:lumMod val="75000"/>
                  </a:schemeClr>
                </a:solidFill>
              </a:rPr>
              <a:t>Model multiple planned examples</a:t>
            </a:r>
            <a:endParaRPr lang="en-US" dirty="0"/>
          </a:p>
        </p:txBody>
      </p:sp>
    </p:spTree>
    <p:extLst>
      <p:ext uri="{BB962C8B-B14F-4D97-AF65-F5344CB8AC3E}">
        <p14:creationId xmlns:p14="http://schemas.microsoft.com/office/powerpoint/2010/main" val="25891483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95464E-0E07-4388-A162-25987AADD8F5}"/>
              </a:ext>
            </a:extLst>
          </p:cNvPr>
          <p:cNvSpPr>
            <a:spLocks noGrp="1"/>
          </p:cNvSpPr>
          <p:nvPr>
            <p:ph type="body" sz="quarter" idx="13"/>
          </p:nvPr>
        </p:nvSpPr>
        <p:spPr/>
        <p:txBody>
          <a:bodyPr/>
          <a:lstStyle/>
          <a:p>
            <a:r>
              <a:rPr lang="en-US" dirty="0"/>
              <a:t>We might model too much</a:t>
            </a:r>
          </a:p>
          <a:p>
            <a:r>
              <a:rPr lang="en-US" dirty="0"/>
              <a:t>Could we just give an explanation sometimes (frequently?)</a:t>
            </a:r>
          </a:p>
        </p:txBody>
      </p:sp>
      <p:sp>
        <p:nvSpPr>
          <p:cNvPr id="4" name="Title 3">
            <a:extLst>
              <a:ext uri="{FF2B5EF4-FFF2-40B4-BE49-F238E27FC236}">
                <a16:creationId xmlns:a16="http://schemas.microsoft.com/office/drawing/2014/main" id="{A054985D-FBEF-4252-B844-80E32ECD1DA8}"/>
              </a:ext>
            </a:extLst>
          </p:cNvPr>
          <p:cNvSpPr>
            <a:spLocks noGrp="1"/>
          </p:cNvSpPr>
          <p:nvPr>
            <p:ph type="title"/>
          </p:nvPr>
        </p:nvSpPr>
        <p:spPr/>
        <p:txBody>
          <a:bodyPr/>
          <a:lstStyle/>
          <a:p>
            <a:r>
              <a:rPr lang="en-US" dirty="0"/>
              <a:t>Is modeling really necessary?</a:t>
            </a:r>
          </a:p>
        </p:txBody>
      </p:sp>
    </p:spTree>
    <p:extLst>
      <p:ext uri="{BB962C8B-B14F-4D97-AF65-F5344CB8AC3E}">
        <p14:creationId xmlns:p14="http://schemas.microsoft.com/office/powerpoint/2010/main" val="181859419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Multidocument 5"/>
          <p:cNvSpPr/>
          <p:nvPr/>
        </p:nvSpPr>
        <p:spPr>
          <a:xfrm>
            <a:off x="4263913" y="2476500"/>
            <a:ext cx="3971924" cy="2581275"/>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000" dirty="0">
                <a:latin typeface="Arial" panose="020B0604020202020204" pitchFamily="34" charset="0"/>
                <a:cs typeface="Arial" panose="020B0604020202020204" pitchFamily="34" charset="0"/>
              </a:rPr>
              <a:t>Objective: </a:t>
            </a:r>
          </a:p>
          <a:p>
            <a:pPr algn="ctr">
              <a:lnSpc>
                <a:spcPts val="3000"/>
              </a:lnSpc>
            </a:pPr>
            <a:r>
              <a:rPr lang="en-US" sz="2000" dirty="0">
                <a:latin typeface="Arial" panose="020B0604020202020204" pitchFamily="34" charset="0"/>
                <a:cs typeface="Arial" panose="020B0604020202020204" pitchFamily="34" charset="0"/>
              </a:rPr>
              <a:t>You will be able to tie a necktie using a simple knot.</a:t>
            </a:r>
          </a:p>
        </p:txBody>
      </p:sp>
      <p:pic>
        <p:nvPicPr>
          <p:cNvPr id="1026" name="Picture 2" descr="Tie PNG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004" y="1308100"/>
            <a:ext cx="1879796" cy="53161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mages neckti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backgroundMark x1="6424" y1="38411" x2="6424" y2="38411"/>
                        <a14:backgroundMark x1="95139" y1="44922" x2="95139" y2="44922"/>
                        <a14:backgroundMark x1="39063" y1="59115" x2="39063" y2="59115"/>
                        <a14:backgroundMark x1="38889" y1="53776" x2="38889" y2="53776"/>
                        <a14:backgroundMark x1="25174" y1="50651" x2="25174" y2="50651"/>
                        <a14:backgroundMark x1="74479" y1="56641" x2="74479" y2="56641"/>
                        <a14:backgroundMark x1="87153" y1="34505" x2="87153" y2="34505"/>
                        <a14:backgroundMark x1="81250" y1="16667" x2="81250" y2="16667"/>
                        <a14:backgroundMark x1="1389" y1="17708" x2="1389" y2="17708"/>
                        <a14:backgroundMark x1="76389" y1="43359" x2="76389" y2="43359"/>
                        <a14:backgroundMark x1="91146" y1="27083" x2="91146" y2="27083"/>
                        <a14:backgroundMark x1="81597" y1="76693" x2="81597" y2="76693"/>
                        <a14:backgroundMark x1="86458" y1="72396" x2="86458" y2="72396"/>
                        <a14:backgroundMark x1="97396" y1="70182" x2="97396" y2="70182"/>
                        <a14:backgroundMark x1="78472" y1="64453" x2="78472" y2="64453"/>
                        <a14:backgroundMark x1="67361" y1="54948" x2="67361" y2="54948"/>
                        <a14:backgroundMark x1="70833" y1="44792" x2="70833" y2="44792"/>
                        <a14:backgroundMark x1="79340" y1="34245" x2="79340" y2="34245"/>
                        <a14:backgroundMark x1="48438" y1="18880" x2="48438" y2="1888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23891" y="1864617"/>
            <a:ext cx="2543064" cy="3390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FACCB8-8D00-4416-B8DB-59C54C111B81}"/>
              </a:ext>
            </a:extLst>
          </p:cNvPr>
          <p:cNvSpPr>
            <a:spLocks noGrp="1"/>
          </p:cNvSpPr>
          <p:nvPr>
            <p:ph type="title"/>
          </p:nvPr>
        </p:nvSpPr>
        <p:spPr/>
        <p:txBody>
          <a:bodyPr/>
          <a:lstStyle/>
          <a:p>
            <a:r>
              <a:rPr lang="en-US" dirty="0"/>
              <a:t>Let’s try the explanation by itself</a:t>
            </a:r>
          </a:p>
        </p:txBody>
      </p:sp>
    </p:spTree>
    <p:extLst>
      <p:ext uri="{BB962C8B-B14F-4D97-AF65-F5344CB8AC3E}">
        <p14:creationId xmlns:p14="http://schemas.microsoft.com/office/powerpoint/2010/main" val="347976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lstStyle/>
          <a:p>
            <a:r>
              <a:rPr lang="en-US" dirty="0"/>
              <a:t>Explanation Part 1</a:t>
            </a:r>
          </a:p>
        </p:txBody>
      </p:sp>
      <p:sp>
        <p:nvSpPr>
          <p:cNvPr id="6" name="Flowchart: Document 5"/>
          <p:cNvSpPr/>
          <p:nvPr/>
        </p:nvSpPr>
        <p:spPr>
          <a:xfrm>
            <a:off x="1000125" y="2191109"/>
            <a:ext cx="3752849" cy="2885716"/>
          </a:xfrm>
          <a:prstGeom prst="flowChartDocumen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000" dirty="0">
                <a:cs typeface="Arial" panose="020B0604020202020204" pitchFamily="34" charset="0"/>
              </a:rPr>
              <a:t>Drape the tie around your neck with the seam-side hidden. Cross the ends with the narrow end behind the wide one. Make sure the wide end hangs longer.</a:t>
            </a:r>
          </a:p>
        </p:txBody>
      </p:sp>
      <p:pic>
        <p:nvPicPr>
          <p:cNvPr id="8" name="Picture 7" descr="Step one of tying a tie"/>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10000" b="96389" l="922" r="21083">
                        <a14:foregroundMark x1="8871" y1="28889" x2="8871" y2="28889"/>
                        <a14:foregroundMark x1="19240" y1="28333" x2="19240" y2="28333"/>
                        <a14:foregroundMark x1="13364" y1="27222" x2="13364" y2="27222"/>
                        <a14:foregroundMark x1="16359" y1="27222" x2="16359" y2="27222"/>
                        <a14:foregroundMark x1="10714" y1="34722" x2="10714" y2="34722"/>
                        <a14:foregroundMark x1="11175" y1="24167" x2="11175" y2="24167"/>
                        <a14:foregroundMark x1="3341" y1="41667" x2="3341" y2="41667"/>
                        <a14:foregroundMark x1="5184" y1="36667" x2="5184" y2="36667"/>
                        <a14:foregroundMark x1="5415" y1="41667" x2="5415" y2="41667"/>
                        <a14:foregroundMark x1="18433" y1="34444" x2="18433" y2="34444"/>
                        <a14:foregroundMark x1="3802" y1="38611" x2="3802" y2="38611"/>
                        <a14:foregroundMark x1="13940" y1="31389" x2="13940" y2="31389"/>
                      </a14:backgroundRemoval>
                    </a14:imgEffect>
                  </a14:imgLayer>
                </a14:imgProps>
              </a:ext>
            </a:extLst>
          </a:blip>
          <a:srcRect r="77271"/>
          <a:stretch/>
        </p:blipFill>
        <p:spPr>
          <a:xfrm>
            <a:off x="5945949" y="1453280"/>
            <a:ext cx="1879165" cy="3429000"/>
          </a:xfrm>
          <a:prstGeom prst="rect">
            <a:avLst/>
          </a:prstGeom>
        </p:spPr>
      </p:pic>
    </p:spTree>
    <p:extLst>
      <p:ext uri="{BB962C8B-B14F-4D97-AF65-F5344CB8AC3E}">
        <p14:creationId xmlns:p14="http://schemas.microsoft.com/office/powerpoint/2010/main" val="12846450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Document 12">
            <a:extLst>
              <a:ext uri="{C183D7F6-B498-43B3-948B-1728B52AA6E4}">
                <adec:decorative xmlns:adec="http://schemas.microsoft.com/office/drawing/2017/decorative" val="1"/>
              </a:ext>
            </a:extLst>
          </p:cNvPr>
          <p:cNvSpPr/>
          <p:nvPr/>
        </p:nvSpPr>
        <p:spPr>
          <a:xfrm rot="10800000">
            <a:off x="1000125" y="1644400"/>
            <a:ext cx="3752849" cy="2584699"/>
          </a:xfrm>
          <a:prstGeom prst="flowChartDocumen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US" sz="2000" dirty="0">
              <a:cs typeface="Arial" panose="020B0604020202020204" pitchFamily="34" charset="0"/>
            </a:endParaRPr>
          </a:p>
        </p:txBody>
      </p:sp>
      <p:sp>
        <p:nvSpPr>
          <p:cNvPr id="4" name="Title 3"/>
          <p:cNvSpPr>
            <a:spLocks noGrp="1"/>
          </p:cNvSpPr>
          <p:nvPr>
            <p:ph type="title"/>
          </p:nvPr>
        </p:nvSpPr>
        <p:spPr>
          <a:prstGeom prst="rect">
            <a:avLst/>
          </a:prstGeom>
        </p:spPr>
        <p:txBody>
          <a:bodyPr/>
          <a:lstStyle/>
          <a:p>
            <a:r>
              <a:rPr lang="en-US" dirty="0"/>
              <a:t>Explanation Part 2</a:t>
            </a:r>
          </a:p>
        </p:txBody>
      </p:sp>
      <p:pic>
        <p:nvPicPr>
          <p:cNvPr id="9" name="Picture 8" descr="step two and step three of tying a tie"/>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6389" b="90000" l="23848" r="66705">
                        <a14:foregroundMark x1="53687" y1="55000" x2="53687" y2="55000"/>
                        <a14:foregroundMark x1="55069" y1="29444" x2="55069" y2="29444"/>
                        <a14:foregroundMark x1="65207" y1="31944" x2="65207" y2="31944"/>
                        <a14:foregroundMark x1="57028" y1="35000" x2="57028" y2="35000"/>
                        <a14:foregroundMark x1="62673" y1="37500" x2="62673" y2="37500"/>
                        <a14:foregroundMark x1="57488" y1="25000" x2="57488" y2="25000"/>
                        <a14:foregroundMark x1="60829" y1="25000" x2="60829" y2="25000"/>
                        <a14:foregroundMark x1="63134" y1="26111" x2="63134" y2="26111"/>
                        <a14:foregroundMark x1="59793" y1="34722" x2="59793" y2="34722"/>
                        <a14:foregroundMark x1="57949" y1="29722" x2="57949" y2="29722"/>
                        <a14:foregroundMark x1="62903" y1="32778" x2="62903" y2="32778"/>
                        <a14:foregroundMark x1="55530" y1="24722" x2="55530" y2="24722"/>
                        <a14:foregroundMark x1="26613" y1="31667" x2="26613" y2="31667"/>
                        <a14:foregroundMark x1="28802" y1="37500" x2="28802" y2="37500"/>
                        <a14:foregroundMark x1="33410" y1="37222" x2="33410" y2="37222"/>
                        <a14:foregroundMark x1="35829" y1="31389" x2="35829" y2="31389"/>
                        <a14:foregroundMark x1="33180" y1="25000" x2="33180" y2="25000"/>
                        <a14:foregroundMark x1="27995" y1="23889" x2="27995" y2="23889"/>
                        <a14:foregroundMark x1="30760" y1="33611" x2="30760" y2="33611"/>
                        <a14:foregroundMark x1="30415" y1="26389" x2="30415" y2="26389"/>
                        <a14:foregroundMark x1="29378" y1="29444" x2="29378" y2="29444"/>
                        <a14:foregroundMark x1="49770" y1="41389" x2="49770" y2="41389"/>
                        <a14:foregroundMark x1="52650" y1="41667" x2="52650" y2="41667"/>
                        <a14:foregroundMark x1="62097" y1="50000" x2="62097" y2="50000"/>
                        <a14:foregroundMark x1="34677" y1="71389" x2="34677" y2="71389"/>
                        <a14:foregroundMark x1="61751" y1="50278" x2="61751" y2="50278"/>
                        <a14:backgroundMark x1="50691" y1="48611" x2="50691" y2="48611"/>
                        <a14:backgroundMark x1="53341" y1="48611" x2="53341" y2="48611"/>
                        <a14:backgroundMark x1="52304" y1="49167" x2="52304" y2="49167"/>
                      </a14:backgroundRemoval>
                    </a14:imgEffect>
                  </a14:imgLayer>
                </a14:imgProps>
              </a:ext>
            </a:extLst>
          </a:blip>
          <a:srcRect l="22121" r="33335"/>
          <a:stretch/>
        </p:blipFill>
        <p:spPr>
          <a:xfrm>
            <a:off x="4810124" y="1019517"/>
            <a:ext cx="4267199" cy="3973286"/>
          </a:xfrm>
          <a:prstGeom prst="rect">
            <a:avLst/>
          </a:prstGeom>
        </p:spPr>
      </p:pic>
      <p:sp>
        <p:nvSpPr>
          <p:cNvPr id="12" name="Flowchart: Document 11"/>
          <p:cNvSpPr/>
          <p:nvPr/>
        </p:nvSpPr>
        <p:spPr>
          <a:xfrm>
            <a:off x="1000125" y="2177800"/>
            <a:ext cx="3752849" cy="2584699"/>
          </a:xfrm>
          <a:prstGeom prst="flowChartDocumen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000" dirty="0">
                <a:cs typeface="Arial" panose="020B0604020202020204" pitchFamily="34" charset="0"/>
              </a:rPr>
              <a:t>Loop the wide end around the back of the narrow end.</a:t>
            </a:r>
          </a:p>
          <a:p>
            <a:pPr algn="ctr">
              <a:lnSpc>
                <a:spcPts val="3000"/>
              </a:lnSpc>
            </a:pPr>
            <a:r>
              <a:rPr lang="en-US" sz="2000" dirty="0">
                <a:cs typeface="Arial" panose="020B0604020202020204" pitchFamily="34" charset="0"/>
              </a:rPr>
              <a:t>Keep looping the wide end so it crosses the front and goes to the back again.</a:t>
            </a:r>
          </a:p>
        </p:txBody>
      </p:sp>
    </p:spTree>
    <p:extLst>
      <p:ext uri="{BB962C8B-B14F-4D97-AF65-F5344CB8AC3E}">
        <p14:creationId xmlns:p14="http://schemas.microsoft.com/office/powerpoint/2010/main" val="14589628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Document 12">
            <a:extLst>
              <a:ext uri="{C183D7F6-B498-43B3-948B-1728B52AA6E4}">
                <adec:decorative xmlns:adec="http://schemas.microsoft.com/office/drawing/2017/decorative" val="1"/>
              </a:ext>
            </a:extLst>
          </p:cNvPr>
          <p:cNvSpPr/>
          <p:nvPr/>
        </p:nvSpPr>
        <p:spPr>
          <a:xfrm rot="10800000">
            <a:off x="1000123" y="1644398"/>
            <a:ext cx="3752849" cy="3384801"/>
          </a:xfrm>
          <a:prstGeom prst="flowChartDocumen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US" sz="2000" dirty="0">
              <a:cs typeface="Arial" panose="020B0604020202020204" pitchFamily="34" charset="0"/>
            </a:endParaRPr>
          </a:p>
        </p:txBody>
      </p:sp>
      <p:sp>
        <p:nvSpPr>
          <p:cNvPr id="4" name="Title 3"/>
          <p:cNvSpPr>
            <a:spLocks noGrp="1"/>
          </p:cNvSpPr>
          <p:nvPr>
            <p:ph type="title"/>
          </p:nvPr>
        </p:nvSpPr>
        <p:spPr>
          <a:prstGeom prst="rect">
            <a:avLst/>
          </a:prstGeom>
        </p:spPr>
        <p:txBody>
          <a:bodyPr/>
          <a:lstStyle/>
          <a:p>
            <a:r>
              <a:rPr lang="en-US" dirty="0"/>
              <a:t>Explanation Part 3</a:t>
            </a:r>
          </a:p>
        </p:txBody>
      </p:sp>
      <p:pic>
        <p:nvPicPr>
          <p:cNvPr id="6" name="Picture 5" descr="step 4 and 5 of tying a tie"/>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0" b="97778" l="66475" r="99539">
                        <a14:foregroundMark x1="78111" y1="35556" x2="78111" y2="35556"/>
                        <a14:foregroundMark x1="80184" y1="28611" x2="80184" y2="28611"/>
                        <a14:foregroundMark x1="70507" y1="30556" x2="70507" y2="30556"/>
                        <a14:foregroundMark x1="73272" y1="40000" x2="73272" y2="40000"/>
                        <a14:foregroundMark x1="71659" y1="25833" x2="71659" y2="25833"/>
                        <a14:foregroundMark x1="79032" y1="25000" x2="79032" y2="25000"/>
                        <a14:foregroundMark x1="73387" y1="30556" x2="73387" y2="30556"/>
                        <a14:foregroundMark x1="87327" y1="29167" x2="87327" y2="29167"/>
                        <a14:foregroundMark x1="88594" y1="26944" x2="88594" y2="26944"/>
                        <a14:foregroundMark x1="93318" y1="25000" x2="93318" y2="25000"/>
                        <a14:foregroundMark x1="96659" y1="30000" x2="96659" y2="30000"/>
                        <a14:foregroundMark x1="95046" y1="38056" x2="95046" y2="38056"/>
                        <a14:foregroundMark x1="89862" y1="39167" x2="89862" y2="39167"/>
                        <a14:foregroundMark x1="90899" y1="33333" x2="90899" y2="33333"/>
                        <a14:foregroundMark x1="93779" y1="31944" x2="93779" y2="31944"/>
                        <a14:foregroundMark x1="94931" y1="25000" x2="94931" y2="25000"/>
                        <a14:foregroundMark x1="84908" y1="52500" x2="84908" y2="52500"/>
                        <a14:foregroundMark x1="87442" y1="51667" x2="87442" y2="51667"/>
                        <a14:foregroundMark x1="86521" y1="45278" x2="86521" y2="45278"/>
                        <a14:foregroundMark x1="68548" y1="56944" x2="68548" y2="56944"/>
                        <a14:foregroundMark x1="88825" y1="35833" x2="88825" y2="35833"/>
                        <a14:foregroundMark x1="79378" y1="33056" x2="79378" y2="33056"/>
                      </a14:backgroundRemoval>
                    </a14:imgEffect>
                  </a14:imgLayer>
                </a14:imgProps>
              </a:ext>
            </a:extLst>
          </a:blip>
          <a:srcRect l="66393" r="580"/>
          <a:stretch/>
        </p:blipFill>
        <p:spPr>
          <a:xfrm>
            <a:off x="5413505" y="1505292"/>
            <a:ext cx="3147904" cy="3953182"/>
          </a:xfrm>
          <a:prstGeom prst="rect">
            <a:avLst/>
          </a:prstGeom>
        </p:spPr>
      </p:pic>
      <p:sp>
        <p:nvSpPr>
          <p:cNvPr id="8" name="Flowchart: Document 7"/>
          <p:cNvSpPr/>
          <p:nvPr/>
        </p:nvSpPr>
        <p:spPr>
          <a:xfrm>
            <a:off x="1000125" y="2667000"/>
            <a:ext cx="3752849" cy="2362200"/>
          </a:xfrm>
          <a:prstGeom prst="flowChart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000" dirty="0">
                <a:cs typeface="Arial" panose="020B0604020202020204" pitchFamily="34" charset="0"/>
              </a:rPr>
              <a:t>Pull the wide end up through the back. Then, slide the wide end between the front part of the loop and the short end of the tie. Pull it down to finish the knot.</a:t>
            </a:r>
          </a:p>
        </p:txBody>
      </p:sp>
    </p:spTree>
    <p:extLst>
      <p:ext uri="{BB962C8B-B14F-4D97-AF65-F5344CB8AC3E}">
        <p14:creationId xmlns:p14="http://schemas.microsoft.com/office/powerpoint/2010/main" val="2099027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irn, Nature, Stones, Balance, Harmony, Sand">
            <a:extLst>
              <a:ext uri="{FF2B5EF4-FFF2-40B4-BE49-F238E27FC236}">
                <a16:creationId xmlns:a16="http://schemas.microsoft.com/office/drawing/2014/main" id="{1368924E-9F7E-4BFB-A5BF-9615379D1E1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7917" l="10000" r="90000">
                        <a14:foregroundMark x1="38105" y1="22500" x2="38105" y2="22500"/>
                        <a14:foregroundMark x1="41158" y1="11806" x2="41158" y2="11806"/>
                        <a14:foregroundMark x1="47368" y1="10278" x2="47368" y2="10278"/>
                        <a14:foregroundMark x1="39158" y1="40694" x2="39158" y2="40694"/>
                        <a14:foregroundMark x1="38211" y1="42778" x2="38211" y2="42778"/>
                        <a14:foregroundMark x1="36842" y1="45694" x2="36842" y2="45694"/>
                        <a14:foregroundMark x1="36211" y1="47917" x2="36211" y2="47917"/>
                        <a14:foregroundMark x1="36105" y1="49306" x2="36105" y2="49306"/>
                        <a14:foregroundMark x1="63158" y1="65556" x2="63158" y2="65556"/>
                        <a14:foregroundMark x1="40000" y1="67222" x2="40000" y2="67222"/>
                        <a14:foregroundMark x1="36947" y1="68750" x2="36947" y2="68750"/>
                        <a14:foregroundMark x1="60947" y1="64167" x2="60947" y2="64167"/>
                        <a14:foregroundMark x1="58000" y1="63333" x2="58000" y2="63333"/>
                        <a14:foregroundMark x1="60211" y1="63056" x2="60211" y2="63056"/>
                        <a14:foregroundMark x1="63368" y1="64722" x2="63368" y2="64722"/>
                        <a14:foregroundMark x1="63789" y1="64722" x2="63789" y2="64722"/>
                        <a14:foregroundMark x1="62632" y1="64028" x2="62632" y2="64028"/>
                        <a14:foregroundMark x1="62000" y1="63750" x2="62000" y2="63750"/>
                        <a14:foregroundMark x1="33579" y1="81806" x2="33579" y2="81806"/>
                        <a14:foregroundMark x1="31053" y1="95694" x2="31053" y2="95694"/>
                        <a14:foregroundMark x1="78105" y1="91806" x2="78105" y2="91806"/>
                        <a14:foregroundMark x1="71579" y1="93472" x2="71579" y2="93472"/>
                        <a14:foregroundMark x1="58421" y1="94861" x2="58421" y2="94861"/>
                        <a14:foregroundMark x1="76947" y1="97917" x2="76947" y2="97917"/>
                        <a14:backgroundMark x1="68000" y1="21944" x2="68000" y2="21944"/>
                        <a14:backgroundMark x1="79789" y1="25000" x2="79789" y2="25000"/>
                        <a14:backgroundMark x1="61895" y1="21806" x2="61895" y2="21806"/>
                      </a14:backgroundRemoval>
                    </a14:imgEffect>
                  </a14:imgLayer>
                </a14:imgProps>
              </a:ext>
              <a:ext uri="{28A0092B-C50C-407E-A947-70E740481C1C}">
                <a14:useLocalDpi xmlns:a14="http://schemas.microsoft.com/office/drawing/2010/main" val="0"/>
              </a:ext>
            </a:extLst>
          </a:blip>
          <a:srcRect/>
          <a:stretch>
            <a:fillRect/>
          </a:stretch>
        </p:blipFill>
        <p:spPr bwMode="auto">
          <a:xfrm>
            <a:off x="230766" y="386092"/>
            <a:ext cx="9048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2F8569-5848-4DDE-BC11-6B8EAF7E20D3}"/>
              </a:ext>
            </a:extLst>
          </p:cNvPr>
          <p:cNvSpPr txBox="1"/>
          <p:nvPr/>
        </p:nvSpPr>
        <p:spPr>
          <a:xfrm>
            <a:off x="230766" y="133684"/>
            <a:ext cx="331853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 cairn of knowledge…</a:t>
            </a:r>
          </a:p>
        </p:txBody>
      </p:sp>
      <p:sp>
        <p:nvSpPr>
          <p:cNvPr id="5" name="TextBox 4">
            <a:extLst>
              <a:ext uri="{FF2B5EF4-FFF2-40B4-BE49-F238E27FC236}">
                <a16:creationId xmlns:a16="http://schemas.microsoft.com/office/drawing/2014/main" id="{86D58644-FFFA-4906-B741-4325615DD688}"/>
              </a:ext>
            </a:extLst>
          </p:cNvPr>
          <p:cNvSpPr txBox="1"/>
          <p:nvPr/>
        </p:nvSpPr>
        <p:spPr>
          <a:xfrm>
            <a:off x="4972033" y="155259"/>
            <a:ext cx="374653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through explicit instruction</a:t>
            </a:r>
          </a:p>
        </p:txBody>
      </p:sp>
      <p:sp>
        <p:nvSpPr>
          <p:cNvPr id="6" name="Title 5" hidden="1">
            <a:extLst>
              <a:ext uri="{FF2B5EF4-FFF2-40B4-BE49-F238E27FC236}">
                <a16:creationId xmlns:a16="http://schemas.microsoft.com/office/drawing/2014/main" id="{7168140D-0CC1-4D8C-A4DC-FA74EE0758D4}"/>
              </a:ext>
            </a:extLst>
          </p:cNvPr>
          <p:cNvSpPr>
            <a:spLocks noGrp="1"/>
          </p:cNvSpPr>
          <p:nvPr>
            <p:ph type="title"/>
          </p:nvPr>
        </p:nvSpPr>
        <p:spPr/>
        <p:txBody>
          <a:bodyPr/>
          <a:lstStyle/>
          <a:p>
            <a:r>
              <a:rPr lang="en-US" dirty="0"/>
              <a:t>Slide 15</a:t>
            </a:r>
          </a:p>
        </p:txBody>
      </p:sp>
    </p:spTree>
    <p:extLst>
      <p:ext uri="{BB962C8B-B14F-4D97-AF65-F5344CB8AC3E}">
        <p14:creationId xmlns:p14="http://schemas.microsoft.com/office/powerpoint/2010/main" val="80106312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5.22 </a:t>
            </a:r>
            <a:br>
              <a:rPr lang="en-US" dirty="0"/>
            </a:br>
            <a:r>
              <a:rPr lang="en-US" i="1" dirty="0"/>
              <a:t>Stop &amp; Jot</a:t>
            </a:r>
          </a:p>
        </p:txBody>
      </p:sp>
      <p:sp>
        <p:nvSpPr>
          <p:cNvPr id="3" name="Text Placeholder 2"/>
          <p:cNvSpPr>
            <a:spLocks noGrp="1"/>
          </p:cNvSpPr>
          <p:nvPr>
            <p:ph type="body" sz="quarter" idx="13"/>
          </p:nvPr>
        </p:nvSpPr>
        <p:spPr/>
        <p:txBody>
          <a:bodyPr/>
          <a:lstStyle/>
          <a:p>
            <a:r>
              <a:rPr lang="en-US" dirty="0"/>
              <a:t>What was effective about the explanation?</a:t>
            </a:r>
          </a:p>
          <a:p>
            <a:r>
              <a:rPr lang="en-US" dirty="0"/>
              <a:t>Would you be ready to practice after this explanation? Explain.</a:t>
            </a:r>
          </a:p>
          <a:p>
            <a:pPr marL="0" indent="0">
              <a:buNone/>
            </a:pPr>
            <a:endParaRPr lang="en-US" dirty="0"/>
          </a:p>
          <a:p>
            <a:endParaRPr lang="en-US" dirty="0"/>
          </a:p>
        </p:txBody>
      </p:sp>
    </p:spTree>
    <p:extLst>
      <p:ext uri="{BB962C8B-B14F-4D97-AF65-F5344CB8AC3E}">
        <p14:creationId xmlns:p14="http://schemas.microsoft.com/office/powerpoint/2010/main" val="244940183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5.22 </a:t>
            </a:r>
            <a:br>
              <a:rPr lang="en-US" dirty="0"/>
            </a:br>
            <a:r>
              <a:rPr lang="en-US" i="1" dirty="0"/>
              <a:t>Review</a:t>
            </a:r>
          </a:p>
        </p:txBody>
      </p:sp>
      <p:sp>
        <p:nvSpPr>
          <p:cNvPr id="3" name="Text Placeholder 2"/>
          <p:cNvSpPr>
            <a:spLocks noGrp="1"/>
          </p:cNvSpPr>
          <p:nvPr>
            <p:ph type="body" sz="quarter" idx="13"/>
          </p:nvPr>
        </p:nvSpPr>
        <p:spPr/>
        <p:txBody>
          <a:bodyPr>
            <a:normAutofit/>
          </a:bodyPr>
          <a:lstStyle/>
          <a:p>
            <a:r>
              <a:rPr lang="en-US" dirty="0"/>
              <a:t>What was effective about the explanation?</a:t>
            </a:r>
          </a:p>
          <a:p>
            <a:pPr lvl="1"/>
            <a:r>
              <a:rPr lang="en-US" dirty="0"/>
              <a:t>The language was (relatively) clear</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The graphics helped visualize the process</a:t>
            </a:r>
          </a:p>
          <a:p>
            <a:pPr lvl="2"/>
            <a:endParaRPr lang="en-US" dirty="0"/>
          </a:p>
        </p:txBody>
      </p:sp>
      <p:pic>
        <p:nvPicPr>
          <p:cNvPr id="8" name="Picture 7" descr="step 2 and three of tying a tie"/>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6389" b="90000" l="23848" r="66705">
                        <a14:foregroundMark x1="53687" y1="55000" x2="53687" y2="55000"/>
                        <a14:foregroundMark x1="55069" y1="29444" x2="55069" y2="29444"/>
                        <a14:foregroundMark x1="65207" y1="31944" x2="65207" y2="31944"/>
                        <a14:foregroundMark x1="57028" y1="35000" x2="57028" y2="35000"/>
                        <a14:foregroundMark x1="62673" y1="37500" x2="62673" y2="37500"/>
                        <a14:foregroundMark x1="57488" y1="25000" x2="57488" y2="25000"/>
                        <a14:foregroundMark x1="60829" y1="25000" x2="60829" y2="25000"/>
                        <a14:foregroundMark x1="63134" y1="26111" x2="63134" y2="26111"/>
                        <a14:foregroundMark x1="59793" y1="34722" x2="59793" y2="34722"/>
                        <a14:foregroundMark x1="57949" y1="29722" x2="57949" y2="29722"/>
                        <a14:foregroundMark x1="62903" y1="32778" x2="62903" y2="32778"/>
                        <a14:foregroundMark x1="55530" y1="24722" x2="55530" y2="24722"/>
                        <a14:foregroundMark x1="26613" y1="31667" x2="26613" y2="31667"/>
                        <a14:foregroundMark x1="28802" y1="37500" x2="28802" y2="37500"/>
                        <a14:foregroundMark x1="33410" y1="37222" x2="33410" y2="37222"/>
                        <a14:foregroundMark x1="35829" y1="31389" x2="35829" y2="31389"/>
                        <a14:foregroundMark x1="33180" y1="25000" x2="33180" y2="25000"/>
                        <a14:foregroundMark x1="27995" y1="23889" x2="27995" y2="23889"/>
                        <a14:foregroundMark x1="30760" y1="33611" x2="30760" y2="33611"/>
                        <a14:foregroundMark x1="30415" y1="26389" x2="30415" y2="26389"/>
                        <a14:foregroundMark x1="29378" y1="29444" x2="29378" y2="29444"/>
                        <a14:foregroundMark x1="49770" y1="41389" x2="49770" y2="41389"/>
                        <a14:foregroundMark x1="52650" y1="41667" x2="52650" y2="41667"/>
                        <a14:foregroundMark x1="62097" y1="50000" x2="62097" y2="50000"/>
                        <a14:foregroundMark x1="34677" y1="71389" x2="34677" y2="71389"/>
                        <a14:foregroundMark x1="61751" y1="50278" x2="61751" y2="50278"/>
                        <a14:backgroundMark x1="50691" y1="48611" x2="50691" y2="48611"/>
                        <a14:backgroundMark x1="53341" y1="48611" x2="53341" y2="48611"/>
                        <a14:backgroundMark x1="52304" y1="49167" x2="52304" y2="49167"/>
                      </a14:backgroundRemoval>
                    </a14:imgEffect>
                  </a14:imgLayer>
                </a14:imgProps>
              </a:ext>
            </a:extLst>
          </a:blip>
          <a:srcRect l="22121" r="33335"/>
          <a:stretch/>
        </p:blipFill>
        <p:spPr>
          <a:xfrm>
            <a:off x="1599352" y="4514795"/>
            <a:ext cx="2684988" cy="2500053"/>
          </a:xfrm>
          <a:prstGeom prst="rect">
            <a:avLst/>
          </a:prstGeom>
        </p:spPr>
      </p:pic>
      <p:pic>
        <p:nvPicPr>
          <p:cNvPr id="4" name="Picture 3">
            <a:extLst>
              <a:ext uri="{FF2B5EF4-FFF2-40B4-BE49-F238E27FC236}">
                <a16:creationId xmlns:a16="http://schemas.microsoft.com/office/drawing/2014/main" id="{3F2450F6-4C22-4647-B58D-167AD4082C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05847" y="2459008"/>
            <a:ext cx="2388266" cy="1939983"/>
          </a:xfrm>
          <a:prstGeom prst="rect">
            <a:avLst/>
          </a:prstGeom>
        </p:spPr>
      </p:pic>
    </p:spTree>
    <p:extLst>
      <p:ext uri="{BB962C8B-B14F-4D97-AF65-F5344CB8AC3E}">
        <p14:creationId xmlns:p14="http://schemas.microsoft.com/office/powerpoint/2010/main" val="8164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5.22 </a:t>
            </a:r>
            <a:br>
              <a:rPr lang="en-US" dirty="0"/>
            </a:br>
            <a:r>
              <a:rPr lang="en-US" i="1" dirty="0"/>
              <a:t>Review</a:t>
            </a:r>
          </a:p>
        </p:txBody>
      </p:sp>
      <p:sp>
        <p:nvSpPr>
          <p:cNvPr id="3" name="Text Placeholder 2"/>
          <p:cNvSpPr>
            <a:spLocks noGrp="1"/>
          </p:cNvSpPr>
          <p:nvPr>
            <p:ph type="body" sz="quarter" idx="13"/>
          </p:nvPr>
        </p:nvSpPr>
        <p:spPr/>
        <p:txBody>
          <a:bodyPr/>
          <a:lstStyle/>
          <a:p>
            <a:r>
              <a:rPr lang="en-US" dirty="0"/>
              <a:t>Explain why you would or would not be ready to practice after this. </a:t>
            </a:r>
          </a:p>
          <a:p>
            <a:pPr lvl="1"/>
            <a:r>
              <a:rPr lang="en-US" dirty="0"/>
              <a:t>I would not: The words do not explain the terms or accurately describe the movements</a:t>
            </a:r>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pPr lvl="1"/>
            <a:r>
              <a:rPr lang="en-US" dirty="0"/>
              <a:t>I would not: The images are not always helpful</a:t>
            </a:r>
          </a:p>
          <a:p>
            <a:pPr lvl="3"/>
            <a:endParaRPr lang="en-US" dirty="0"/>
          </a:p>
          <a:p>
            <a:pPr marL="0" indent="0">
              <a:buNone/>
            </a:pPr>
            <a:endParaRPr lang="en-US" dirty="0"/>
          </a:p>
          <a:p>
            <a:endParaRPr lang="en-US" dirty="0"/>
          </a:p>
        </p:txBody>
      </p:sp>
      <p:sp>
        <p:nvSpPr>
          <p:cNvPr id="5" name="TextBox 4"/>
          <p:cNvSpPr txBox="1"/>
          <p:nvPr/>
        </p:nvSpPr>
        <p:spPr>
          <a:xfrm>
            <a:off x="5644355" y="2865223"/>
            <a:ext cx="1795174" cy="584775"/>
          </a:xfrm>
          <a:prstGeom prst="rect">
            <a:avLst/>
          </a:prstGeom>
          <a:noFill/>
          <a:ln>
            <a:noFill/>
          </a:ln>
        </p:spPr>
        <p:txBody>
          <a:bodyPr wrap="square" rtlCol="0">
            <a:spAutoFit/>
          </a:bodyPr>
          <a:lstStyle/>
          <a:p>
            <a:pPr algn="ctr"/>
            <a:r>
              <a:rPr lang="en-US" sz="1600" dirty="0">
                <a:latin typeface="Arial" panose="020B0604020202020204" pitchFamily="34" charset="0"/>
                <a:cs typeface="Arial" panose="020B0604020202020204" pitchFamily="34" charset="0"/>
              </a:rPr>
              <a:t>“seam-side”?</a:t>
            </a:r>
          </a:p>
          <a:p>
            <a:pPr algn="ctr"/>
            <a:r>
              <a:rPr lang="en-US" sz="1600" dirty="0">
                <a:latin typeface="Arial" panose="020B0604020202020204" pitchFamily="34" charset="0"/>
                <a:cs typeface="Arial" panose="020B0604020202020204" pitchFamily="34" charset="0"/>
              </a:rPr>
              <a:t>“cross the ends”? </a:t>
            </a:r>
          </a:p>
        </p:txBody>
      </p:sp>
      <p:pic>
        <p:nvPicPr>
          <p:cNvPr id="6" name="Picture 5" descr="step one of tying a tie"/>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10000" b="96389" l="922" r="21083">
                        <a14:foregroundMark x1="8871" y1="28889" x2="8871" y2="28889"/>
                        <a14:foregroundMark x1="19240" y1="28333" x2="19240" y2="28333"/>
                        <a14:foregroundMark x1="13364" y1="27222" x2="13364" y2="27222"/>
                        <a14:foregroundMark x1="16359" y1="27222" x2="16359" y2="27222"/>
                        <a14:foregroundMark x1="10714" y1="34722" x2="10714" y2="34722"/>
                        <a14:foregroundMark x1="11175" y1="24167" x2="11175" y2="24167"/>
                        <a14:foregroundMark x1="3341" y1="41667" x2="3341" y2="41667"/>
                        <a14:foregroundMark x1="5184" y1="36667" x2="5184" y2="36667"/>
                        <a14:foregroundMark x1="5415" y1="41667" x2="5415" y2="41667"/>
                        <a14:foregroundMark x1="18433" y1="34444" x2="18433" y2="34444"/>
                        <a14:foregroundMark x1="3802" y1="38611" x2="3802" y2="38611"/>
                        <a14:foregroundMark x1="13940" y1="31389" x2="13940" y2="31389"/>
                      </a14:backgroundRemoval>
                    </a14:imgEffect>
                  </a14:imgLayer>
                </a14:imgProps>
              </a:ext>
            </a:extLst>
          </a:blip>
          <a:srcRect r="77271"/>
          <a:stretch/>
        </p:blipFill>
        <p:spPr>
          <a:xfrm>
            <a:off x="6363948" y="3746720"/>
            <a:ext cx="1297310" cy="2367261"/>
          </a:xfrm>
          <a:prstGeom prst="rect">
            <a:avLst/>
          </a:prstGeom>
        </p:spPr>
      </p:pic>
      <p:sp>
        <p:nvSpPr>
          <p:cNvPr id="7" name="Oval 6">
            <a:extLst>
              <a:ext uri="{C183D7F6-B498-43B3-948B-1728B52AA6E4}">
                <adec:decorative xmlns:adec="http://schemas.microsoft.com/office/drawing/2017/decorative" val="1"/>
              </a:ext>
            </a:extLst>
          </p:cNvPr>
          <p:cNvSpPr/>
          <p:nvPr/>
        </p:nvSpPr>
        <p:spPr>
          <a:xfrm rot="2222424">
            <a:off x="6569793" y="4124676"/>
            <a:ext cx="457720" cy="1521293"/>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16169" y="2520152"/>
            <a:ext cx="2445297" cy="1859692"/>
          </a:xfrm>
          <a:prstGeom prst="rect">
            <a:avLst/>
          </a:prstGeom>
        </p:spPr>
      </p:pic>
    </p:spTree>
    <p:extLst>
      <p:ext uri="{BB962C8B-B14F-4D97-AF65-F5344CB8AC3E}">
        <p14:creationId xmlns:p14="http://schemas.microsoft.com/office/powerpoint/2010/main" val="3938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43A826-7056-44A3-9AA9-BA0D11AC39A7}"/>
              </a:ext>
            </a:extLst>
          </p:cNvPr>
          <p:cNvSpPr>
            <a:spLocks noGrp="1"/>
          </p:cNvSpPr>
          <p:nvPr>
            <p:ph type="title"/>
          </p:nvPr>
        </p:nvSpPr>
        <p:spPr/>
        <p:txBody>
          <a:bodyPr/>
          <a:lstStyle/>
          <a:p>
            <a:r>
              <a:rPr lang="en-US" dirty="0"/>
              <a:t>Explanations require models</a:t>
            </a:r>
          </a:p>
        </p:txBody>
      </p:sp>
      <p:sp>
        <p:nvSpPr>
          <p:cNvPr id="5" name="Text Placeholder 4">
            <a:extLst>
              <a:ext uri="{FF2B5EF4-FFF2-40B4-BE49-F238E27FC236}">
                <a16:creationId xmlns:a16="http://schemas.microsoft.com/office/drawing/2014/main" id="{1AD2F8FE-EFAF-44E4-B91B-0C21F7E32F5C}"/>
              </a:ext>
            </a:extLst>
          </p:cNvPr>
          <p:cNvSpPr>
            <a:spLocks noGrp="1"/>
          </p:cNvSpPr>
          <p:nvPr>
            <p:ph type="body" sz="quarter" idx="13"/>
          </p:nvPr>
        </p:nvSpPr>
        <p:spPr/>
        <p:txBody>
          <a:bodyPr/>
          <a:lstStyle/>
          <a:p>
            <a:r>
              <a:rPr lang="en-US" dirty="0"/>
              <a:t>A clear explanation is necessary but not sufficient in most cases</a:t>
            </a:r>
          </a:p>
          <a:p>
            <a:r>
              <a:rPr lang="en-US" dirty="0"/>
              <a:t>Models </a:t>
            </a:r>
          </a:p>
          <a:p>
            <a:pPr lvl="1"/>
            <a:r>
              <a:rPr lang="en-US" dirty="0"/>
              <a:t>make the explanation clearer</a:t>
            </a:r>
          </a:p>
          <a:p>
            <a:pPr lvl="1"/>
            <a:r>
              <a:rPr lang="en-US" dirty="0"/>
              <a:t>eliminate ambiguity</a:t>
            </a:r>
          </a:p>
          <a:p>
            <a:pPr lvl="1"/>
            <a:r>
              <a:rPr lang="en-US" dirty="0"/>
              <a:t>reduce the cognitive load when learning new skills</a:t>
            </a:r>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8794068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b="1" dirty="0"/>
              <a:t>Give clear explanations </a:t>
            </a:r>
            <a:endParaRPr lang="en-US" sz="1800" b="1" dirty="0"/>
          </a:p>
          <a:p>
            <a:pPr lvl="1"/>
            <a:r>
              <a:rPr lang="en-US" dirty="0"/>
              <a:t>Match the explanation the learning outcome</a:t>
            </a:r>
          </a:p>
          <a:p>
            <a:pPr lvl="1"/>
            <a:r>
              <a:rPr lang="en-US" dirty="0"/>
              <a:t>Design the explanation so that it is correct, clear, and concise</a:t>
            </a:r>
            <a:endParaRPr lang="en-US" sz="2600" dirty="0"/>
          </a:p>
          <a:p>
            <a:pPr lvl="1"/>
            <a:r>
              <a:rPr lang="en-US" dirty="0"/>
              <a:t>Use the explanation consistently</a:t>
            </a:r>
          </a:p>
          <a:p>
            <a:r>
              <a:rPr lang="en-US" b="1" dirty="0">
                <a:solidFill>
                  <a:schemeClr val="accent5">
                    <a:lumMod val="75000"/>
                  </a:schemeClr>
                </a:solidFill>
              </a:rPr>
              <a:t>Model multiple planned examples</a:t>
            </a:r>
          </a:p>
          <a:p>
            <a:pPr lvl="1"/>
            <a:r>
              <a:rPr lang="en-US" dirty="0">
                <a:solidFill>
                  <a:schemeClr val="accent5">
                    <a:lumMod val="75000"/>
                  </a:schemeClr>
                </a:solidFill>
              </a:rPr>
              <a:t>Show all the steps or provide unique examples</a:t>
            </a:r>
          </a:p>
          <a:p>
            <a:pPr lvl="1"/>
            <a:r>
              <a:rPr lang="en-US" dirty="0">
                <a:solidFill>
                  <a:schemeClr val="accent5">
                    <a:lumMod val="75000"/>
                  </a:schemeClr>
                </a:solidFill>
              </a:rPr>
              <a:t>Verbalize your thinking</a:t>
            </a:r>
            <a:endParaRPr lang="en-US" sz="1600" dirty="0">
              <a:solidFill>
                <a:schemeClr val="accent5">
                  <a:lumMod val="75000"/>
                </a:schemeClr>
              </a:solidFill>
            </a:endParaRPr>
          </a:p>
          <a:p>
            <a:pPr lvl="1"/>
            <a:r>
              <a:rPr lang="en-US" dirty="0">
                <a:solidFill>
                  <a:schemeClr val="accent5">
                    <a:lumMod val="75000"/>
                  </a:schemeClr>
                </a:solidFill>
              </a:rPr>
              <a:t>Have students observe</a:t>
            </a:r>
          </a:p>
          <a:p>
            <a:r>
              <a:rPr lang="en-US" sz="1800" dirty="0"/>
              <a:t>Use supporting practices</a:t>
            </a:r>
          </a:p>
        </p:txBody>
      </p:sp>
      <p:sp>
        <p:nvSpPr>
          <p:cNvPr id="3" name="Title 2"/>
          <p:cNvSpPr>
            <a:spLocks noGrp="1"/>
          </p:cNvSpPr>
          <p:nvPr>
            <p:ph type="title"/>
          </p:nvPr>
        </p:nvSpPr>
        <p:spPr/>
        <p:txBody>
          <a:bodyPr>
            <a:normAutofit fontScale="90000"/>
          </a:bodyPr>
          <a:lstStyle/>
          <a:p>
            <a:r>
              <a:rPr lang="en-US" dirty="0"/>
              <a:t>Checklist: Modeling</a:t>
            </a:r>
            <a:br>
              <a:rPr lang="en-US" dirty="0"/>
            </a:br>
            <a:r>
              <a:rPr lang="en-US" dirty="0">
                <a:solidFill>
                  <a:schemeClr val="accent5">
                    <a:lumMod val="75000"/>
                  </a:schemeClr>
                </a:solidFill>
              </a:rPr>
              <a:t>Model multiple planned examples</a:t>
            </a:r>
            <a:endParaRPr lang="en-US" dirty="0"/>
          </a:p>
        </p:txBody>
      </p:sp>
    </p:spTree>
    <p:extLst>
      <p:ext uri="{BB962C8B-B14F-4D97-AF65-F5344CB8AC3E}">
        <p14:creationId xmlns:p14="http://schemas.microsoft.com/office/powerpoint/2010/main" val="10708033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EA9A17-0B05-49BB-8A5C-F6611F1852BA}"/>
              </a:ext>
            </a:extLst>
          </p:cNvPr>
          <p:cNvSpPr>
            <a:spLocks noGrp="1"/>
          </p:cNvSpPr>
          <p:nvPr>
            <p:ph type="body" sz="quarter" idx="13"/>
          </p:nvPr>
        </p:nvSpPr>
        <p:spPr>
          <a:xfrm>
            <a:off x="575733" y="1562306"/>
            <a:ext cx="8204754" cy="4469673"/>
          </a:xfrm>
          <a:noFill/>
          <a:ln>
            <a:noFill/>
          </a:ln>
        </p:spPr>
        <p:txBody>
          <a:bodyPr/>
          <a:lstStyle/>
          <a:p>
            <a:r>
              <a:rPr lang="en-US" dirty="0"/>
              <a:t>Model</a:t>
            </a:r>
          </a:p>
          <a:p>
            <a:pPr lvl="1"/>
            <a:r>
              <a:rPr lang="en-US" dirty="0"/>
              <a:t>Show all the steps—for procedures</a:t>
            </a:r>
          </a:p>
          <a:p>
            <a:pPr lvl="2"/>
            <a:r>
              <a:rPr lang="en-US" dirty="0"/>
              <a:t>Address everything included in the clear explanation</a:t>
            </a:r>
          </a:p>
          <a:p>
            <a:pPr lvl="2"/>
            <a:r>
              <a:rPr lang="en-US" dirty="0"/>
              <a:t>These are often called “worked examples”</a:t>
            </a:r>
          </a:p>
          <a:p>
            <a:pPr lvl="2"/>
            <a:r>
              <a:rPr lang="en-US" dirty="0"/>
              <a:t>This sometimes involves templates or organizers</a:t>
            </a:r>
          </a:p>
          <a:p>
            <a:pPr lvl="2"/>
            <a:endParaRPr lang="en-US" dirty="0"/>
          </a:p>
          <a:p>
            <a:pPr lvl="1"/>
            <a:r>
              <a:rPr lang="en-US" dirty="0"/>
              <a:t>Provide unique examples—for knowledge</a:t>
            </a:r>
          </a:p>
          <a:p>
            <a:pPr lvl="2"/>
            <a:r>
              <a:rPr lang="en-US" dirty="0"/>
              <a:t>Provide examples that enhance the learner’s understanding</a:t>
            </a:r>
          </a:p>
          <a:p>
            <a:pPr lvl="1"/>
            <a:endParaRPr lang="en-US" dirty="0"/>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59077396-85FA-40D4-8FC9-BB08BCF07519}"/>
              </a:ext>
            </a:extLst>
          </p:cNvPr>
          <p:cNvSpPr>
            <a:spLocks noGrp="1"/>
          </p:cNvSpPr>
          <p:nvPr>
            <p:ph type="title"/>
          </p:nvPr>
        </p:nvSpPr>
        <p:spPr/>
        <p:txBody>
          <a:bodyPr>
            <a:normAutofit fontScale="90000"/>
          </a:bodyPr>
          <a:lstStyle/>
          <a:p>
            <a:r>
              <a:rPr lang="en-US" dirty="0"/>
              <a:t>Model: Show all the steps or provide unique examples</a:t>
            </a:r>
          </a:p>
        </p:txBody>
      </p:sp>
      <p:sp>
        <p:nvSpPr>
          <p:cNvPr id="4" name="Rounded Rectangular Callout 6">
            <a:extLst>
              <a:ext uri="{FF2B5EF4-FFF2-40B4-BE49-F238E27FC236}">
                <a16:creationId xmlns:a16="http://schemas.microsoft.com/office/drawing/2014/main" id="{34EC5DD9-38A4-4A3F-94DE-C6E0AF5A8F17}"/>
              </a:ext>
            </a:extLst>
          </p:cNvPr>
          <p:cNvSpPr/>
          <p:nvPr/>
        </p:nvSpPr>
        <p:spPr>
          <a:xfrm>
            <a:off x="5055751" y="4110678"/>
            <a:ext cx="1585708" cy="1426325"/>
          </a:xfrm>
          <a:prstGeom prst="wedgeRoundRectCallout">
            <a:avLst>
              <a:gd name="adj1" fmla="val -41866"/>
              <a:gd name="adj2" fmla="val 87289"/>
              <a:gd name="adj3" fmla="val 16667"/>
            </a:avLst>
          </a:prstGeom>
          <a:solidFill>
            <a:schemeClr val="accent2">
              <a:lumMod val="75000"/>
            </a:schemeClr>
          </a:solidFill>
          <a:ln>
            <a:solidFill>
              <a:schemeClr val="accent2">
                <a:lumMod val="60000"/>
                <a:lumOff val="40000"/>
              </a:schemeClr>
            </a:solidFill>
          </a:ln>
        </p:spPr>
        <p:txBody>
          <a:bodyPr wrap="square">
            <a:spAutoFit/>
          </a:bodyPr>
          <a:lstStyle/>
          <a:p>
            <a:r>
              <a:rPr lang="en-US" sz="1400" dirty="0">
                <a:solidFill>
                  <a:schemeClr val="tx1"/>
                </a:solidFill>
                <a:ea typeface="SimSun" panose="02010600030101010101" pitchFamily="2" charset="-122"/>
              </a:rPr>
              <a:t>If you are doing homework and you have to think about the answer for a while, that’s not interference. </a:t>
            </a:r>
          </a:p>
        </p:txBody>
      </p:sp>
      <p:sp>
        <p:nvSpPr>
          <p:cNvPr id="6" name="Rounded Rectangular Callout 10">
            <a:extLst>
              <a:ext uri="{FF2B5EF4-FFF2-40B4-BE49-F238E27FC236}">
                <a16:creationId xmlns:a16="http://schemas.microsoft.com/office/drawing/2014/main" id="{2F24DFF5-8641-4A53-A59F-C6FE162BBF9F}"/>
              </a:ext>
            </a:extLst>
          </p:cNvPr>
          <p:cNvSpPr/>
          <p:nvPr/>
        </p:nvSpPr>
        <p:spPr>
          <a:xfrm>
            <a:off x="6641459" y="4106795"/>
            <a:ext cx="1829681" cy="1532334"/>
          </a:xfrm>
          <a:prstGeom prst="wedgeRoundRectCallout">
            <a:avLst>
              <a:gd name="adj1" fmla="val -59391"/>
              <a:gd name="adj2" fmla="val 77367"/>
              <a:gd name="adj3" fmla="val 16667"/>
            </a:avLst>
          </a:prstGeom>
          <a:solidFill>
            <a:schemeClr val="accent2">
              <a:lumMod val="75000"/>
            </a:schemeClr>
          </a:solidFill>
          <a:ln>
            <a:solidFill>
              <a:schemeClr val="accent2">
                <a:lumMod val="60000"/>
                <a:lumOff val="40000"/>
              </a:schemeClr>
            </a:solidFill>
          </a:ln>
        </p:spPr>
        <p:txBody>
          <a:bodyPr wrap="square">
            <a:spAutoFit/>
          </a:bodyPr>
          <a:lstStyle/>
          <a:p>
            <a:r>
              <a:rPr lang="en-US" sz="1400" dirty="0">
                <a:solidFill>
                  <a:schemeClr val="tx1"/>
                </a:solidFill>
                <a:ea typeface="SimSun" panose="02010600030101010101" pitchFamily="2" charset="-122"/>
              </a:rPr>
              <a:t>If two of your friends start arguing and you separate them and tell them to calm down, you are interfering.</a:t>
            </a:r>
          </a:p>
        </p:txBody>
      </p:sp>
      <p:sp>
        <p:nvSpPr>
          <p:cNvPr id="7" name="Rounded Rectangular Callout 13">
            <a:extLst>
              <a:ext uri="{FF2B5EF4-FFF2-40B4-BE49-F238E27FC236}">
                <a16:creationId xmlns:a16="http://schemas.microsoft.com/office/drawing/2014/main" id="{F8BA9E4A-E003-4381-A1D6-BB0EE983F344}"/>
              </a:ext>
            </a:extLst>
          </p:cNvPr>
          <p:cNvSpPr/>
          <p:nvPr/>
        </p:nvSpPr>
        <p:spPr>
          <a:xfrm>
            <a:off x="2061713" y="4106795"/>
            <a:ext cx="1408330" cy="1518940"/>
          </a:xfrm>
          <a:prstGeom prst="wedgeRoundRectCallout">
            <a:avLst>
              <a:gd name="adj1" fmla="val 44891"/>
              <a:gd name="adj2" fmla="val 71563"/>
              <a:gd name="adj3" fmla="val 16667"/>
            </a:avLst>
          </a:prstGeom>
          <a:solidFill>
            <a:schemeClr val="accent2">
              <a:lumMod val="75000"/>
            </a:schemeClr>
          </a:solidFill>
          <a:ln>
            <a:solidFill>
              <a:schemeClr val="accent2">
                <a:lumMod val="60000"/>
                <a:lumOff val="40000"/>
              </a:schemeClr>
            </a:solidFill>
          </a:ln>
        </p:spPr>
        <p:txBody>
          <a:bodyPr wrap="square">
            <a:spAutoFit/>
          </a:bodyPr>
          <a:lstStyle/>
          <a:p>
            <a:r>
              <a:rPr lang="en-US" sz="1400" dirty="0">
                <a:solidFill>
                  <a:schemeClr val="tx1"/>
                </a:solidFill>
                <a:ea typeface="SimSun" panose="02010600030101010101" pitchFamily="2" charset="-122"/>
              </a:rPr>
              <a:t>If you are being too loud with your friends, your parents might interfere. </a:t>
            </a:r>
          </a:p>
        </p:txBody>
      </p:sp>
      <p:sp>
        <p:nvSpPr>
          <p:cNvPr id="8" name="Rounded Rectangular Callout 10">
            <a:extLst>
              <a:ext uri="{FF2B5EF4-FFF2-40B4-BE49-F238E27FC236}">
                <a16:creationId xmlns:a16="http://schemas.microsoft.com/office/drawing/2014/main" id="{18578FA2-6525-433D-8C7B-B5716DBE1A42}"/>
              </a:ext>
            </a:extLst>
          </p:cNvPr>
          <p:cNvSpPr/>
          <p:nvPr/>
        </p:nvSpPr>
        <p:spPr>
          <a:xfrm>
            <a:off x="3470043" y="4110682"/>
            <a:ext cx="1585708" cy="1426324"/>
          </a:xfrm>
          <a:prstGeom prst="wedgeRoundRectCallout">
            <a:avLst>
              <a:gd name="adj1" fmla="val 9016"/>
              <a:gd name="adj2" fmla="val 79554"/>
              <a:gd name="adj3" fmla="val 16667"/>
            </a:avLst>
          </a:prstGeom>
          <a:solidFill>
            <a:schemeClr val="accent2">
              <a:lumMod val="75000"/>
            </a:schemeClr>
          </a:solidFill>
          <a:ln>
            <a:solidFill>
              <a:schemeClr val="accent2">
                <a:lumMod val="60000"/>
                <a:lumOff val="40000"/>
              </a:schemeClr>
            </a:solidFill>
          </a:ln>
        </p:spPr>
        <p:txBody>
          <a:bodyPr wrap="square">
            <a:spAutoFit/>
          </a:bodyPr>
          <a:lstStyle/>
          <a:p>
            <a:r>
              <a:rPr lang="en-US" sz="1400" dirty="0">
                <a:solidFill>
                  <a:schemeClr val="tx1"/>
                </a:solidFill>
                <a:ea typeface="SimSun" panose="02010600030101010101" pitchFamily="2" charset="-122"/>
              </a:rPr>
              <a:t>Some companies have interfered with the Great Barrier Reef by dumping sand into it.</a:t>
            </a:r>
          </a:p>
        </p:txBody>
      </p:sp>
      <p:sp>
        <p:nvSpPr>
          <p:cNvPr id="9" name="Rectangle 8">
            <a:extLst>
              <a:ext uri="{FF2B5EF4-FFF2-40B4-BE49-F238E27FC236}">
                <a16:creationId xmlns:a16="http://schemas.microsoft.com/office/drawing/2014/main" id="{798DE1CC-E3E8-4D03-995A-A2AB45339BD8}"/>
              </a:ext>
            </a:extLst>
          </p:cNvPr>
          <p:cNvSpPr/>
          <p:nvPr/>
        </p:nvSpPr>
        <p:spPr>
          <a:xfrm>
            <a:off x="6641459" y="1551598"/>
            <a:ext cx="2336922" cy="1785104"/>
          </a:xfrm>
          <a:prstGeom prst="rect">
            <a:avLst/>
          </a:prstGeom>
          <a:solidFill>
            <a:schemeClr val="accent2">
              <a:lumMod val="50000"/>
            </a:schemeClr>
          </a:solidFill>
          <a:ln>
            <a:solidFill>
              <a:schemeClr val="accent2">
                <a:lumMod val="75000"/>
              </a:schemeClr>
            </a:solidFill>
          </a:ln>
        </p:spPr>
        <p:txBody>
          <a:bodyPr wrap="square">
            <a:spAutoFit/>
          </a:bodyPr>
          <a:lstStyle/>
          <a:p>
            <a:r>
              <a:rPr lang="en-US" b="1" dirty="0">
                <a:ea typeface="SimSun" panose="02010600030101010101" pitchFamily="2" charset="-122"/>
              </a:rPr>
              <a:t>BEST Strategy </a:t>
            </a:r>
          </a:p>
          <a:p>
            <a:r>
              <a:rPr lang="en-US" dirty="0">
                <a:ea typeface="SimSun" panose="02010600030101010101" pitchFamily="2" charset="-122"/>
              </a:rPr>
              <a:t>Break the word apart</a:t>
            </a:r>
          </a:p>
          <a:p>
            <a:r>
              <a:rPr lang="en-US" dirty="0">
                <a:ea typeface="SimSun" panose="02010600030101010101" pitchFamily="2" charset="-122"/>
              </a:rPr>
              <a:t>Examine the base word</a:t>
            </a:r>
          </a:p>
          <a:p>
            <a:r>
              <a:rPr lang="en-US" dirty="0">
                <a:ea typeface="SimSun" panose="02010600030101010101" pitchFamily="2" charset="-122"/>
              </a:rPr>
              <a:t>Say each part</a:t>
            </a:r>
          </a:p>
          <a:p>
            <a:r>
              <a:rPr lang="en-US" dirty="0">
                <a:ea typeface="SimSun" panose="02010600030101010101" pitchFamily="2" charset="-122"/>
              </a:rPr>
              <a:t>Try the whole word</a:t>
            </a:r>
          </a:p>
          <a:p>
            <a:endParaRPr lang="en-US" sz="600" dirty="0">
              <a:ea typeface="SimSun" panose="02010600030101010101" pitchFamily="2" charset="-122"/>
            </a:endParaRPr>
          </a:p>
          <a:p>
            <a:r>
              <a:rPr lang="en-US" sz="1000" dirty="0">
                <a:ea typeface="SimSun" panose="02010600030101010101" pitchFamily="2" charset="-122"/>
              </a:rPr>
              <a:t>O’Connor et al., 2015</a:t>
            </a:r>
          </a:p>
        </p:txBody>
      </p:sp>
    </p:spTree>
    <p:extLst>
      <p:ext uri="{BB962C8B-B14F-4D97-AF65-F5344CB8AC3E}">
        <p14:creationId xmlns:p14="http://schemas.microsoft.com/office/powerpoint/2010/main" val="318222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E74EF9-D6CB-4ABA-AA7B-FC98AFC34856}"/>
              </a:ext>
            </a:extLst>
          </p:cNvPr>
          <p:cNvSpPr>
            <a:spLocks noGrp="1"/>
          </p:cNvSpPr>
          <p:nvPr>
            <p:ph type="title"/>
          </p:nvPr>
        </p:nvSpPr>
        <p:spPr/>
        <p:txBody>
          <a:bodyPr>
            <a:normAutofit/>
          </a:bodyPr>
          <a:lstStyle/>
          <a:p>
            <a:r>
              <a:rPr lang="en-US" dirty="0"/>
              <a:t>Show all the steps</a:t>
            </a:r>
          </a:p>
        </p:txBody>
      </p:sp>
      <p:sp>
        <p:nvSpPr>
          <p:cNvPr id="8" name="Text Placeholder 7">
            <a:extLst>
              <a:ext uri="{FF2B5EF4-FFF2-40B4-BE49-F238E27FC236}">
                <a16:creationId xmlns:a16="http://schemas.microsoft.com/office/drawing/2014/main" id="{A9E053F1-1585-4A24-B43F-9EFD54E61787}"/>
              </a:ext>
            </a:extLst>
          </p:cNvPr>
          <p:cNvSpPr>
            <a:spLocks noGrp="1"/>
          </p:cNvSpPr>
          <p:nvPr>
            <p:ph type="body" sz="quarter" idx="14"/>
          </p:nvPr>
        </p:nvSpPr>
        <p:spPr/>
        <p:txBody>
          <a:bodyPr/>
          <a:lstStyle/>
          <a:p>
            <a:r>
              <a:rPr lang="en-US" dirty="0"/>
              <a:t>In this video, does Sarah model all of the steps? How does she make sure Devin remembers them?</a:t>
            </a:r>
          </a:p>
        </p:txBody>
      </p:sp>
      <p:pic>
        <p:nvPicPr>
          <p:cNvPr id="9" name="Picture Placeholder 8" descr="Explicit instruction video screenshot">
            <a:extLst>
              <a:ext uri="{FF2B5EF4-FFF2-40B4-BE49-F238E27FC236}">
                <a16:creationId xmlns:a16="http://schemas.microsoft.com/office/drawing/2014/main" id="{668B4A0C-896E-498F-8920-15AE04F0025F}"/>
              </a:ext>
            </a:extLst>
          </p:cNvPr>
          <p:cNvPicPr>
            <a:picLocks noGrp="1" noChangeAspect="1"/>
          </p:cNvPicPr>
          <p:nvPr>
            <p:ph type="pic" sz="quarter" idx="11"/>
          </p:nvPr>
        </p:nvPicPr>
        <p:blipFill>
          <a:blip r:embed="rId2"/>
          <a:srcRect l="8815" r="8815"/>
          <a:stretch>
            <a:fillRect/>
          </a:stretch>
        </p:blipFill>
        <p:spPr>
          <a:prstGeom prst="rect">
            <a:avLst/>
          </a:prstGeom>
        </p:spPr>
      </p:pic>
      <p:sp>
        <p:nvSpPr>
          <p:cNvPr id="2" name="Text Placeholder 1">
            <a:extLst>
              <a:ext uri="{FF2B5EF4-FFF2-40B4-BE49-F238E27FC236}">
                <a16:creationId xmlns:a16="http://schemas.microsoft.com/office/drawing/2014/main" id="{146CC97A-3C34-4FDD-B284-F662A303A28D}"/>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19043072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7C1C7C-2BE4-48CF-9A85-B88CAB9E970A}"/>
              </a:ext>
            </a:extLst>
          </p:cNvPr>
          <p:cNvSpPr>
            <a:spLocks noGrp="1"/>
          </p:cNvSpPr>
          <p:nvPr>
            <p:ph type="title"/>
          </p:nvPr>
        </p:nvSpPr>
        <p:spPr/>
        <p:txBody>
          <a:bodyPr/>
          <a:lstStyle/>
          <a:p>
            <a:r>
              <a:rPr lang="en-US" dirty="0"/>
              <a:t>Showing all the steps</a:t>
            </a:r>
          </a:p>
        </p:txBody>
      </p:sp>
      <p:sp>
        <p:nvSpPr>
          <p:cNvPr id="3" name="Rectangle 2"/>
          <p:cNvSpPr/>
          <p:nvPr/>
        </p:nvSpPr>
        <p:spPr>
          <a:xfrm>
            <a:off x="554478" y="1423772"/>
            <a:ext cx="7116243" cy="523220"/>
          </a:xfrm>
          <a:prstGeom prst="rect">
            <a:avLst/>
          </a:prstGeom>
        </p:spPr>
        <p:txBody>
          <a:bodyPr wrap="none">
            <a:spAutoFit/>
          </a:bodyPr>
          <a:lstStyle/>
          <a:p>
            <a:r>
              <a:rPr lang="en-US" sz="2800" b="1" dirty="0">
                <a:solidFill>
                  <a:schemeClr val="accent2"/>
                </a:solidFill>
              </a:rPr>
              <a:t>Link to Video: </a:t>
            </a:r>
            <a:r>
              <a:rPr lang="en-US" sz="2800" dirty="0">
                <a:hlinkClick r:id="rId3"/>
              </a:rPr>
              <a:t>https://youtu.be/kM87C2fPxsM</a:t>
            </a:r>
            <a:endParaRPr lang="en-US" sz="2800" dirty="0"/>
          </a:p>
        </p:txBody>
      </p:sp>
      <p:pic>
        <p:nvPicPr>
          <p:cNvPr id="4" name="kM87C2fPxsM"/>
          <p:cNvPicPr>
            <a:picLocks noGrp="1" noRot="1" noChangeAspect="1"/>
          </p:cNvPicPr>
          <p:nvPr>
            <p:ph idx="12"/>
            <a:videoFile r:link="rId1"/>
          </p:nvPr>
        </p:nvPicPr>
        <p:blipFill>
          <a:blip r:embed="rId4"/>
          <a:stretch>
            <a:fillRect/>
          </a:stretch>
        </p:blipFill>
        <p:spPr>
          <a:xfrm>
            <a:off x="1295400" y="2146981"/>
            <a:ext cx="6849816" cy="385302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473442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E74EF9-D6CB-4ABA-AA7B-FC98AFC34856}"/>
              </a:ext>
            </a:extLst>
          </p:cNvPr>
          <p:cNvSpPr>
            <a:spLocks noGrp="1"/>
          </p:cNvSpPr>
          <p:nvPr>
            <p:ph type="title"/>
          </p:nvPr>
        </p:nvSpPr>
        <p:spPr/>
        <p:txBody>
          <a:bodyPr>
            <a:normAutofit/>
          </a:bodyPr>
          <a:lstStyle/>
          <a:p>
            <a:r>
              <a:rPr lang="en-US" dirty="0"/>
              <a:t>Show all the steps</a:t>
            </a:r>
          </a:p>
        </p:txBody>
      </p:sp>
      <p:sp>
        <p:nvSpPr>
          <p:cNvPr id="8" name="Text Placeholder 7">
            <a:extLst>
              <a:ext uri="{FF2B5EF4-FFF2-40B4-BE49-F238E27FC236}">
                <a16:creationId xmlns:a16="http://schemas.microsoft.com/office/drawing/2014/main" id="{A9E053F1-1585-4A24-B43F-9EFD54E61787}"/>
              </a:ext>
            </a:extLst>
          </p:cNvPr>
          <p:cNvSpPr>
            <a:spLocks noGrp="1"/>
          </p:cNvSpPr>
          <p:nvPr>
            <p:ph type="body" sz="quarter" idx="14"/>
          </p:nvPr>
        </p:nvSpPr>
        <p:spPr/>
        <p:txBody>
          <a:bodyPr/>
          <a:lstStyle/>
          <a:p>
            <a:r>
              <a:rPr lang="en-US" dirty="0"/>
              <a:t>Does Sarah model all of the steps? </a:t>
            </a:r>
          </a:p>
          <a:p>
            <a:pPr lvl="1"/>
            <a:r>
              <a:rPr lang="en-US" dirty="0"/>
              <a:t>Yes</a:t>
            </a:r>
          </a:p>
          <a:p>
            <a:r>
              <a:rPr lang="en-US" dirty="0"/>
              <a:t>How does she make sure Devin remembers them?</a:t>
            </a:r>
          </a:p>
          <a:p>
            <a:pPr lvl="1"/>
            <a:r>
              <a:rPr lang="en-US" dirty="0"/>
              <a:t>She refers to the checklist as she goes</a:t>
            </a:r>
          </a:p>
          <a:p>
            <a:pPr lvl="1"/>
            <a:r>
              <a:rPr lang="en-US" dirty="0"/>
              <a:t>She uses the language consistently</a:t>
            </a:r>
          </a:p>
          <a:p>
            <a:pPr lvl="1"/>
            <a:r>
              <a:rPr lang="en-US" dirty="0"/>
              <a:t>She has Devin participate</a:t>
            </a:r>
          </a:p>
        </p:txBody>
      </p:sp>
      <p:pic>
        <p:nvPicPr>
          <p:cNvPr id="9" name="Picture Placeholder 8" descr="Explicit instruction video screenshot">
            <a:extLst>
              <a:ext uri="{FF2B5EF4-FFF2-40B4-BE49-F238E27FC236}">
                <a16:creationId xmlns:a16="http://schemas.microsoft.com/office/drawing/2014/main" id="{668B4A0C-896E-498F-8920-15AE04F0025F}"/>
              </a:ext>
            </a:extLst>
          </p:cNvPr>
          <p:cNvPicPr>
            <a:picLocks noGrp="1" noChangeAspect="1"/>
          </p:cNvPicPr>
          <p:nvPr>
            <p:ph type="pic" sz="quarter" idx="11"/>
          </p:nvPr>
        </p:nvPicPr>
        <p:blipFill>
          <a:blip r:embed="rId2"/>
          <a:srcRect l="8815" r="8815"/>
          <a:stretch>
            <a:fillRect/>
          </a:stretch>
        </p:blipFill>
        <p:spPr>
          <a:prstGeom prst="rect">
            <a:avLst/>
          </a:prstGeom>
        </p:spPr>
      </p:pic>
      <p:sp>
        <p:nvSpPr>
          <p:cNvPr id="2" name="Text Placeholder 1">
            <a:extLst>
              <a:ext uri="{FF2B5EF4-FFF2-40B4-BE49-F238E27FC236}">
                <a16:creationId xmlns:a16="http://schemas.microsoft.com/office/drawing/2014/main" id="{FE24797D-3C34-4916-B554-C5266433D69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5355295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ABDF-D05F-40A7-BB38-FC1008F750EB}"/>
              </a:ext>
            </a:extLst>
          </p:cNvPr>
          <p:cNvSpPr>
            <a:spLocks noGrp="1"/>
          </p:cNvSpPr>
          <p:nvPr>
            <p:ph type="title"/>
          </p:nvPr>
        </p:nvSpPr>
        <p:spPr/>
        <p:txBody>
          <a:bodyPr/>
          <a:lstStyle/>
          <a:p>
            <a:r>
              <a:rPr lang="en-US" dirty="0"/>
              <a:t>Video example</a:t>
            </a:r>
            <a:br>
              <a:rPr lang="en-US" dirty="0"/>
            </a:br>
            <a:r>
              <a:rPr lang="en-US" dirty="0"/>
              <a:t>Provide unique examples</a:t>
            </a:r>
          </a:p>
        </p:txBody>
      </p:sp>
      <p:sp>
        <p:nvSpPr>
          <p:cNvPr id="3" name="Text Placeholder 2">
            <a:extLst>
              <a:ext uri="{FF2B5EF4-FFF2-40B4-BE49-F238E27FC236}">
                <a16:creationId xmlns:a16="http://schemas.microsoft.com/office/drawing/2014/main" id="{EB60D32A-80A2-4E91-8DF9-658C0E9F92C2}"/>
              </a:ext>
            </a:extLst>
          </p:cNvPr>
          <p:cNvSpPr>
            <a:spLocks noGrp="1"/>
          </p:cNvSpPr>
          <p:nvPr>
            <p:ph type="body" sz="quarter" idx="14"/>
          </p:nvPr>
        </p:nvSpPr>
        <p:spPr/>
        <p:txBody>
          <a:bodyPr/>
          <a:lstStyle/>
          <a:p>
            <a:pPr marL="0" indent="0">
              <a:buNone/>
            </a:pPr>
            <a:r>
              <a:rPr lang="en-US" sz="1800" dirty="0"/>
              <a:t>My objective: Students will learn the definition of the word </a:t>
            </a:r>
            <a:r>
              <a:rPr lang="en-US" sz="1800" i="1" dirty="0"/>
              <a:t>disembark</a:t>
            </a:r>
            <a:endParaRPr lang="en-US" sz="1800" dirty="0"/>
          </a:p>
          <a:p>
            <a:r>
              <a:rPr lang="en-US" dirty="0"/>
              <a:t>What part is an explanation and what part is a model? </a:t>
            </a:r>
          </a:p>
          <a:p>
            <a:r>
              <a:rPr lang="en-US" dirty="0"/>
              <a:t>What would be one enhancement in terms of providing unique examples?</a:t>
            </a:r>
          </a:p>
        </p:txBody>
      </p:sp>
      <p:pic>
        <p:nvPicPr>
          <p:cNvPr id="10" name="Picture Placeholder 9" descr="male teacher presenting in front of class">
            <a:extLst>
              <a:ext uri="{FF2B5EF4-FFF2-40B4-BE49-F238E27FC236}">
                <a16:creationId xmlns:a16="http://schemas.microsoft.com/office/drawing/2014/main" id="{7B9A4747-28B7-468B-8079-8ADAFED8DB78}"/>
              </a:ext>
            </a:extLst>
          </p:cNvPr>
          <p:cNvPicPr>
            <a:picLocks noGrp="1" noChangeAspect="1"/>
          </p:cNvPicPr>
          <p:nvPr>
            <p:ph type="pic" sz="quarter" idx="11"/>
          </p:nvPr>
        </p:nvPicPr>
        <p:blipFill>
          <a:blip r:embed="rId2"/>
          <a:srcRect t="200" b="200"/>
          <a:stretch>
            <a:fillRect/>
          </a:stretch>
        </p:blipFill>
        <p:spPr>
          <a:prstGeom prst="rect">
            <a:avLst/>
          </a:prstGeom>
        </p:spPr>
      </p:pic>
      <p:sp>
        <p:nvSpPr>
          <p:cNvPr id="11" name="Text Placeholder 10">
            <a:extLst>
              <a:ext uri="{FF2B5EF4-FFF2-40B4-BE49-F238E27FC236}">
                <a16:creationId xmlns:a16="http://schemas.microsoft.com/office/drawing/2014/main" id="{4AF06B12-A5CF-4F2A-AC95-F6AA70D7DE9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07989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C26F-0DC0-4F0D-8A8F-EA88BA87C88A}"/>
              </a:ext>
            </a:extLst>
          </p:cNvPr>
          <p:cNvSpPr>
            <a:spLocks noGrp="1"/>
          </p:cNvSpPr>
          <p:nvPr>
            <p:ph type="title"/>
          </p:nvPr>
        </p:nvSpPr>
        <p:spPr/>
        <p:txBody>
          <a:bodyPr/>
          <a:lstStyle/>
          <a:p>
            <a:r>
              <a:rPr lang="en-US" dirty="0"/>
              <a:t>Activity 5.2</a:t>
            </a:r>
            <a:br>
              <a:rPr lang="en-US" dirty="0"/>
            </a:br>
            <a:r>
              <a:rPr lang="en-US" i="1" dirty="0"/>
              <a:t>Stop &amp; Jot</a:t>
            </a:r>
          </a:p>
        </p:txBody>
      </p:sp>
      <p:sp>
        <p:nvSpPr>
          <p:cNvPr id="3" name="Text Placeholder 2">
            <a:extLst>
              <a:ext uri="{FF2B5EF4-FFF2-40B4-BE49-F238E27FC236}">
                <a16:creationId xmlns:a16="http://schemas.microsoft.com/office/drawing/2014/main" id="{A558DB12-B36A-45B0-BD7C-254A9487F4C0}"/>
              </a:ext>
            </a:extLst>
          </p:cNvPr>
          <p:cNvSpPr>
            <a:spLocks noGrp="1"/>
          </p:cNvSpPr>
          <p:nvPr>
            <p:ph type="body" sz="quarter" idx="13"/>
          </p:nvPr>
        </p:nvSpPr>
        <p:spPr/>
        <p:txBody>
          <a:bodyPr/>
          <a:lstStyle/>
          <a:p>
            <a:r>
              <a:rPr lang="en-US" dirty="0"/>
              <a:t>In your workbook, answer these questions about the analogy:</a:t>
            </a:r>
          </a:p>
          <a:p>
            <a:pPr lvl="1"/>
            <a:r>
              <a:rPr lang="en-US" dirty="0"/>
              <a:t>Why does the same instructional approach produce such different academic outcomes for each type of student?</a:t>
            </a:r>
          </a:p>
          <a:p>
            <a:pPr lvl="1"/>
            <a:r>
              <a:rPr lang="en-US" dirty="0"/>
              <a:t>How is explicit instruction different from other ways of providing instruction? </a:t>
            </a:r>
          </a:p>
          <a:p>
            <a:pPr lvl="1"/>
            <a:r>
              <a:rPr lang="en-US" dirty="0"/>
              <a:t>Why does it work so well for students who need intensive intervention?</a:t>
            </a:r>
          </a:p>
          <a:p>
            <a:endParaRPr lang="en-US" dirty="0"/>
          </a:p>
        </p:txBody>
      </p:sp>
    </p:spTree>
    <p:extLst>
      <p:ext uri="{BB962C8B-B14F-4D97-AF65-F5344CB8AC3E}">
        <p14:creationId xmlns:p14="http://schemas.microsoft.com/office/powerpoint/2010/main" val="167445548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2F8D3B-832F-4DD2-BD6F-674FB1FFF24D}"/>
              </a:ext>
            </a:extLst>
          </p:cNvPr>
          <p:cNvSpPr>
            <a:spLocks noGrp="1"/>
          </p:cNvSpPr>
          <p:nvPr>
            <p:ph type="title"/>
          </p:nvPr>
        </p:nvSpPr>
        <p:spPr/>
        <p:txBody>
          <a:bodyPr/>
          <a:lstStyle/>
          <a:p>
            <a:r>
              <a:rPr lang="en-US" dirty="0"/>
              <a:t>Video example</a:t>
            </a:r>
            <a:br>
              <a:rPr lang="en-US" dirty="0"/>
            </a:br>
            <a:r>
              <a:rPr lang="en-US" dirty="0"/>
              <a:t>Provide unique examples</a:t>
            </a:r>
          </a:p>
        </p:txBody>
      </p:sp>
      <p:sp>
        <p:nvSpPr>
          <p:cNvPr id="2" name="Rectangle 1"/>
          <p:cNvSpPr/>
          <p:nvPr/>
        </p:nvSpPr>
        <p:spPr>
          <a:xfrm>
            <a:off x="438305" y="1489674"/>
            <a:ext cx="6659387" cy="523220"/>
          </a:xfrm>
          <a:prstGeom prst="rect">
            <a:avLst/>
          </a:prstGeom>
        </p:spPr>
        <p:txBody>
          <a:bodyPr wrap="none">
            <a:spAutoFit/>
          </a:bodyPr>
          <a:lstStyle/>
          <a:p>
            <a:r>
              <a:rPr lang="en-US" sz="2800" b="1" dirty="0">
                <a:solidFill>
                  <a:schemeClr val="accent2"/>
                </a:solidFill>
              </a:rPr>
              <a:t>Link to Video: </a:t>
            </a:r>
            <a:r>
              <a:rPr lang="en-US" sz="2800" dirty="0">
                <a:hlinkClick r:id="rId3"/>
              </a:rPr>
              <a:t>https://youtu.be/eMPfEgdzsJI</a:t>
            </a:r>
            <a:endParaRPr lang="en-US" sz="2800" dirty="0"/>
          </a:p>
        </p:txBody>
      </p:sp>
      <p:pic>
        <p:nvPicPr>
          <p:cNvPr id="5" name="eMPfEgdzsJI"/>
          <p:cNvPicPr>
            <a:picLocks noGrp="1" noRot="1" noChangeAspect="1"/>
          </p:cNvPicPr>
          <p:nvPr>
            <p:ph idx="12"/>
            <a:videoFile r:link="rId1"/>
          </p:nvPr>
        </p:nvPicPr>
        <p:blipFill>
          <a:blip r:embed="rId4"/>
          <a:stretch>
            <a:fillRect/>
          </a:stretch>
        </p:blipFill>
        <p:spPr>
          <a:xfrm>
            <a:off x="1470316" y="2173347"/>
            <a:ext cx="6538708" cy="3678023"/>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820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ABDF-D05F-40A7-BB38-FC1008F750EB}"/>
              </a:ext>
            </a:extLst>
          </p:cNvPr>
          <p:cNvSpPr>
            <a:spLocks noGrp="1"/>
          </p:cNvSpPr>
          <p:nvPr>
            <p:ph type="title"/>
          </p:nvPr>
        </p:nvSpPr>
        <p:spPr/>
        <p:txBody>
          <a:bodyPr/>
          <a:lstStyle/>
          <a:p>
            <a:r>
              <a:rPr lang="en-US" dirty="0"/>
              <a:t>Video example</a:t>
            </a:r>
            <a:br>
              <a:rPr lang="en-US" dirty="0"/>
            </a:br>
            <a:r>
              <a:rPr lang="en-US" dirty="0"/>
              <a:t>Provide unique examples</a:t>
            </a:r>
          </a:p>
        </p:txBody>
      </p:sp>
      <p:sp>
        <p:nvSpPr>
          <p:cNvPr id="3" name="Text Placeholder 2">
            <a:extLst>
              <a:ext uri="{FF2B5EF4-FFF2-40B4-BE49-F238E27FC236}">
                <a16:creationId xmlns:a16="http://schemas.microsoft.com/office/drawing/2014/main" id="{EB60D32A-80A2-4E91-8DF9-658C0E9F92C2}"/>
              </a:ext>
            </a:extLst>
          </p:cNvPr>
          <p:cNvSpPr>
            <a:spLocks noGrp="1"/>
          </p:cNvSpPr>
          <p:nvPr>
            <p:ph type="body" sz="quarter" idx="14"/>
          </p:nvPr>
        </p:nvSpPr>
        <p:spPr/>
        <p:txBody>
          <a:bodyPr/>
          <a:lstStyle/>
          <a:p>
            <a:r>
              <a:rPr lang="en-US" dirty="0"/>
              <a:t>What part is an explanation and what part is a model? </a:t>
            </a:r>
          </a:p>
          <a:p>
            <a:pPr lvl="1"/>
            <a:r>
              <a:rPr lang="en-US" dirty="0"/>
              <a:t>Explanation: Just the definition</a:t>
            </a:r>
          </a:p>
          <a:p>
            <a:pPr lvl="1"/>
            <a:r>
              <a:rPr lang="en-US" dirty="0"/>
              <a:t>Model: Examples</a:t>
            </a:r>
          </a:p>
          <a:p>
            <a:r>
              <a:rPr lang="en-US" dirty="0"/>
              <a:t>What would be one enhancement in terms of providing unique examples?</a:t>
            </a:r>
          </a:p>
          <a:p>
            <a:pPr lvl="1"/>
            <a:r>
              <a:rPr lang="en-US" dirty="0"/>
              <a:t>Vary the examples—perhaps with different vehicles</a:t>
            </a:r>
          </a:p>
          <a:p>
            <a:pPr lvl="1"/>
            <a:r>
              <a:rPr lang="en-US" dirty="0"/>
              <a:t>Use non-examples—maybe getting out of a car</a:t>
            </a:r>
          </a:p>
        </p:txBody>
      </p:sp>
      <p:pic>
        <p:nvPicPr>
          <p:cNvPr id="10" name="Picture Placeholder 9" descr="male teacher presenting in front of class">
            <a:extLst>
              <a:ext uri="{FF2B5EF4-FFF2-40B4-BE49-F238E27FC236}">
                <a16:creationId xmlns:a16="http://schemas.microsoft.com/office/drawing/2014/main" id="{7B9A4747-28B7-468B-8079-8ADAFED8DB78}"/>
              </a:ext>
            </a:extLst>
          </p:cNvPr>
          <p:cNvPicPr>
            <a:picLocks noGrp="1" noChangeAspect="1"/>
          </p:cNvPicPr>
          <p:nvPr>
            <p:ph type="pic" sz="quarter" idx="11"/>
          </p:nvPr>
        </p:nvPicPr>
        <p:blipFill>
          <a:blip r:embed="rId2"/>
          <a:srcRect t="200" b="200"/>
          <a:stretch>
            <a:fillRect/>
          </a:stretch>
        </p:blipFill>
        <p:spPr>
          <a:prstGeom prst="rect">
            <a:avLst/>
          </a:prstGeom>
        </p:spPr>
      </p:pic>
      <p:sp>
        <p:nvSpPr>
          <p:cNvPr id="4" name="Text Placeholder 3">
            <a:extLst>
              <a:ext uri="{FF2B5EF4-FFF2-40B4-BE49-F238E27FC236}">
                <a16:creationId xmlns:a16="http://schemas.microsoft.com/office/drawing/2014/main" id="{1AC3E516-200F-4A73-A146-6D6F3C8E0641}"/>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25240751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73BD61-96E9-4E54-9A69-8E602A31BEAB}"/>
              </a:ext>
            </a:extLst>
          </p:cNvPr>
          <p:cNvSpPr>
            <a:spLocks noGrp="1"/>
          </p:cNvSpPr>
          <p:nvPr>
            <p:ph type="body" sz="quarter" idx="13"/>
          </p:nvPr>
        </p:nvSpPr>
        <p:spPr/>
        <p:txBody>
          <a:bodyPr/>
          <a:lstStyle/>
          <a:p>
            <a:r>
              <a:rPr lang="en-US" dirty="0"/>
              <a:t>Sometimes described as doing “think-</a:t>
            </a:r>
            <a:r>
              <a:rPr lang="en-US" dirty="0" err="1"/>
              <a:t>alouds</a:t>
            </a:r>
            <a:r>
              <a:rPr lang="en-US" dirty="0"/>
              <a:t>”</a:t>
            </a:r>
          </a:p>
          <a:p>
            <a:r>
              <a:rPr lang="en-US" dirty="0"/>
              <a:t>For procedures</a:t>
            </a:r>
          </a:p>
          <a:p>
            <a:pPr lvl="1"/>
            <a:r>
              <a:rPr lang="en-US" dirty="0"/>
              <a:t>Explain what you are thinking as you complete each step</a:t>
            </a:r>
          </a:p>
          <a:p>
            <a:pPr lvl="1"/>
            <a:r>
              <a:rPr lang="en-US" dirty="0"/>
              <a:t>Elaborate on the checklist</a:t>
            </a:r>
          </a:p>
          <a:p>
            <a:r>
              <a:rPr lang="en-US" dirty="0"/>
              <a:t>For knowledge</a:t>
            </a:r>
          </a:p>
          <a:p>
            <a:pPr lvl="1"/>
            <a:r>
              <a:rPr lang="en-US" dirty="0"/>
              <a:t>Explain how an example matches what you have already taught them</a:t>
            </a:r>
          </a:p>
          <a:p>
            <a:pPr lvl="1"/>
            <a:r>
              <a:rPr lang="en-US" dirty="0"/>
              <a:t>Explain non-examples for the same reason</a:t>
            </a:r>
          </a:p>
          <a:p>
            <a:r>
              <a:rPr lang="en-US" dirty="0"/>
              <a:t>Verbalize </a:t>
            </a:r>
            <a:r>
              <a:rPr lang="en-US" i="1" dirty="0"/>
              <a:t>your </a:t>
            </a:r>
            <a:r>
              <a:rPr lang="en-US" dirty="0"/>
              <a:t>thinking</a:t>
            </a:r>
          </a:p>
          <a:p>
            <a:pPr lvl="1"/>
            <a:r>
              <a:rPr lang="en-US" dirty="0"/>
              <a:t>The students are not doing the work yet</a:t>
            </a:r>
          </a:p>
          <a:p>
            <a:endParaRPr lang="en-US" dirty="0"/>
          </a:p>
        </p:txBody>
      </p:sp>
      <p:sp>
        <p:nvSpPr>
          <p:cNvPr id="3" name="Title 2">
            <a:extLst>
              <a:ext uri="{FF2B5EF4-FFF2-40B4-BE49-F238E27FC236}">
                <a16:creationId xmlns:a16="http://schemas.microsoft.com/office/drawing/2014/main" id="{19805B0E-2E53-48B1-BC4E-DE6AE6509D65}"/>
              </a:ext>
            </a:extLst>
          </p:cNvPr>
          <p:cNvSpPr>
            <a:spLocks noGrp="1"/>
          </p:cNvSpPr>
          <p:nvPr>
            <p:ph type="title"/>
          </p:nvPr>
        </p:nvSpPr>
        <p:spPr/>
        <p:txBody>
          <a:bodyPr/>
          <a:lstStyle/>
          <a:p>
            <a:r>
              <a:rPr lang="en-US" dirty="0"/>
              <a:t>Verbalize your thinking</a:t>
            </a:r>
          </a:p>
        </p:txBody>
      </p:sp>
    </p:spTree>
    <p:extLst>
      <p:ext uri="{BB962C8B-B14F-4D97-AF65-F5344CB8AC3E}">
        <p14:creationId xmlns:p14="http://schemas.microsoft.com/office/powerpoint/2010/main" val="348761600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6E7551-C46E-422A-AC72-467E1A3B2E17}"/>
              </a:ext>
            </a:extLst>
          </p:cNvPr>
          <p:cNvSpPr>
            <a:spLocks noGrp="1"/>
          </p:cNvSpPr>
          <p:nvPr>
            <p:ph type="title"/>
          </p:nvPr>
        </p:nvSpPr>
        <p:spPr/>
        <p:txBody>
          <a:bodyPr/>
          <a:lstStyle/>
          <a:p>
            <a:r>
              <a:rPr lang="en-US" dirty="0"/>
              <a:t>Curriculum Example</a:t>
            </a:r>
          </a:p>
        </p:txBody>
      </p:sp>
      <p:sp>
        <p:nvSpPr>
          <p:cNvPr id="5" name="Text Placeholder 4">
            <a:extLst>
              <a:ext uri="{FF2B5EF4-FFF2-40B4-BE49-F238E27FC236}">
                <a16:creationId xmlns:a16="http://schemas.microsoft.com/office/drawing/2014/main" id="{A6C6CE0A-FF96-46C8-9D05-1691AFC413F3}"/>
              </a:ext>
            </a:extLst>
          </p:cNvPr>
          <p:cNvSpPr>
            <a:spLocks noGrp="1"/>
          </p:cNvSpPr>
          <p:nvPr>
            <p:ph type="body" sz="quarter" idx="13"/>
          </p:nvPr>
        </p:nvSpPr>
        <p:spPr>
          <a:xfrm>
            <a:off x="4572000" y="1644308"/>
            <a:ext cx="4208487" cy="4469673"/>
          </a:xfrm>
        </p:spPr>
        <p:txBody>
          <a:bodyPr/>
          <a:lstStyle/>
          <a:p>
            <a:r>
              <a:rPr lang="en-US" dirty="0"/>
              <a:t>Objective: Students will identify words that are broken into parts that each have a vowel.</a:t>
            </a:r>
          </a:p>
          <a:p>
            <a:r>
              <a:rPr lang="en-US" dirty="0"/>
              <a:t>How does the program have the teacher verbalize thinking?</a:t>
            </a:r>
          </a:p>
        </p:txBody>
      </p:sp>
      <p:sp>
        <p:nvSpPr>
          <p:cNvPr id="7" name="Text Placeholder 6">
            <a:extLst>
              <a:ext uri="{FF2B5EF4-FFF2-40B4-BE49-F238E27FC236}">
                <a16:creationId xmlns:a16="http://schemas.microsoft.com/office/drawing/2014/main" id="{CD3F70FE-0E16-4139-842D-DEB0E5A7C760}"/>
              </a:ext>
            </a:extLst>
          </p:cNvPr>
          <p:cNvSpPr>
            <a:spLocks noGrp="1"/>
          </p:cNvSpPr>
          <p:nvPr>
            <p:ph type="body" sz="quarter" idx="14"/>
          </p:nvPr>
        </p:nvSpPr>
        <p:spPr>
          <a:xfrm>
            <a:off x="429784" y="1649234"/>
            <a:ext cx="4021445" cy="4464748"/>
          </a:xfrm>
        </p:spPr>
        <p:txBody>
          <a:bodyPr>
            <a:noAutofit/>
          </a:bodyPr>
          <a:lstStyle/>
          <a:p>
            <a:pPr marL="171450" indent="-171450">
              <a:buFont typeface="Arial" panose="020B0604020202020204" pitchFamily="34" charset="0"/>
              <a:buChar char="•"/>
            </a:pPr>
            <a:r>
              <a:rPr lang="en-US" sz="1400" b="1" dirty="0"/>
              <a:t>The rule is that each part must have a vowel. What’s the rule? ____ </a:t>
            </a:r>
          </a:p>
          <a:p>
            <a:pPr marL="171450" indent="-171450">
              <a:buFont typeface="Arial" panose="020B0604020202020204" pitchFamily="34" charset="0"/>
              <a:buChar char="•"/>
            </a:pPr>
            <a:r>
              <a:rPr lang="en-US" sz="1400" b="1" dirty="0"/>
              <a:t>Let me show you how I split these words so each part has a vowel. This word is </a:t>
            </a:r>
            <a:r>
              <a:rPr lang="en-US" sz="1400" b="1" i="1" dirty="0"/>
              <a:t>splatter. </a:t>
            </a:r>
            <a:r>
              <a:rPr lang="en-US" sz="1400" b="1" dirty="0"/>
              <a:t>What word? ____</a:t>
            </a:r>
          </a:p>
          <a:p>
            <a:pPr marL="171450" indent="-171450">
              <a:buFont typeface="Arial" panose="020B0604020202020204" pitchFamily="34" charset="0"/>
              <a:buChar char="•"/>
            </a:pPr>
            <a:r>
              <a:rPr lang="en-US" sz="1400" b="1" dirty="0"/>
              <a:t>Watch me split it. </a:t>
            </a:r>
            <a:r>
              <a:rPr lang="en-US" sz="1400" i="1" dirty="0"/>
              <a:t>Cover </a:t>
            </a:r>
            <a:r>
              <a:rPr lang="en-US" sz="1400" dirty="0"/>
              <a:t>TER </a:t>
            </a:r>
            <a:r>
              <a:rPr lang="en-US" sz="1400" i="1" dirty="0"/>
              <a:t>with card. </a:t>
            </a:r>
            <a:r>
              <a:rPr lang="en-US" sz="1400" b="1" dirty="0"/>
              <a:t>Does this part </a:t>
            </a:r>
            <a:r>
              <a:rPr lang="en-US" sz="1400" dirty="0"/>
              <a:t>(</a:t>
            </a:r>
            <a:r>
              <a:rPr lang="en-US" sz="1400" i="1" dirty="0"/>
              <a:t>point at splat</a:t>
            </a:r>
            <a:r>
              <a:rPr lang="en-US" sz="1400" dirty="0"/>
              <a:t>) </a:t>
            </a:r>
            <a:r>
              <a:rPr lang="en-US" sz="1400" b="1" dirty="0"/>
              <a:t>have a vowel?  ____ The </a:t>
            </a:r>
            <a:r>
              <a:rPr lang="en-US" sz="1400" b="1" i="1" dirty="0"/>
              <a:t>A</a:t>
            </a:r>
            <a:r>
              <a:rPr lang="en-US" sz="1400" b="1" dirty="0"/>
              <a:t>. So, that part has a vowel so it follows that rule.</a:t>
            </a:r>
          </a:p>
          <a:p>
            <a:pPr marL="171450" indent="-171450">
              <a:buFont typeface="Arial" panose="020B0604020202020204" pitchFamily="34" charset="0"/>
              <a:buChar char="•"/>
            </a:pPr>
            <a:r>
              <a:rPr lang="en-US" sz="1400" b="1" dirty="0"/>
              <a:t>Let’s look at the other part. </a:t>
            </a:r>
            <a:r>
              <a:rPr lang="en-US" sz="1400" i="1" dirty="0"/>
              <a:t>Move card and cover </a:t>
            </a:r>
            <a:r>
              <a:rPr lang="en-US" sz="1400" dirty="0"/>
              <a:t>SPLAT. </a:t>
            </a:r>
            <a:r>
              <a:rPr lang="en-US" sz="1400" b="1" dirty="0"/>
              <a:t>Does this part have a vowel? ____ The </a:t>
            </a:r>
            <a:r>
              <a:rPr lang="en-US" sz="1400" b="1" i="1" dirty="0"/>
              <a:t>E</a:t>
            </a:r>
            <a:r>
              <a:rPr lang="en-US" sz="1400" b="1" dirty="0"/>
              <a:t>.</a:t>
            </a:r>
            <a:r>
              <a:rPr lang="en-US" sz="1400" i="1" dirty="0"/>
              <a:t> </a:t>
            </a:r>
            <a:r>
              <a:rPr lang="en-US" sz="1400" b="1" dirty="0"/>
              <a:t>So it follows the rule.</a:t>
            </a:r>
            <a:endParaRPr lang="en-US" sz="1400" b="1" i="1" dirty="0"/>
          </a:p>
          <a:p>
            <a:pPr marL="171450" indent="-171450">
              <a:buFont typeface="Arial" panose="020B0604020202020204" pitchFamily="34" charset="0"/>
              <a:buChar char="•"/>
            </a:pPr>
            <a:r>
              <a:rPr lang="en-US" sz="1400" b="1" dirty="0"/>
              <a:t>OK, let me do it again. </a:t>
            </a:r>
            <a:r>
              <a:rPr lang="en-US" sz="1400" i="1" dirty="0"/>
              <a:t>Move to </a:t>
            </a:r>
            <a:r>
              <a:rPr lang="en-US" sz="1400" dirty="0"/>
              <a:t>scamper </a:t>
            </a:r>
            <a:r>
              <a:rPr lang="en-US" sz="1400" i="1" dirty="0"/>
              <a:t>and cover </a:t>
            </a:r>
            <a:r>
              <a:rPr lang="en-US" sz="1400" dirty="0"/>
              <a:t>ER. </a:t>
            </a:r>
            <a:r>
              <a:rPr lang="en-US" sz="1400" i="1" dirty="0"/>
              <a:t>Point at </a:t>
            </a:r>
            <a:r>
              <a:rPr lang="en-US" sz="1400" dirty="0"/>
              <a:t>SCAMP.  </a:t>
            </a:r>
            <a:r>
              <a:rPr lang="en-US" sz="1400" b="1" dirty="0"/>
              <a:t>Now, what is the first rule? ____ Good. This part has a vowel, so it follows the rule. Why does it follow the rule? ____</a:t>
            </a:r>
          </a:p>
          <a:p>
            <a:endParaRPr lang="en-US" sz="1200" dirty="0"/>
          </a:p>
        </p:txBody>
      </p:sp>
    </p:spTree>
    <p:extLst>
      <p:ext uri="{BB962C8B-B14F-4D97-AF65-F5344CB8AC3E}">
        <p14:creationId xmlns:p14="http://schemas.microsoft.com/office/powerpoint/2010/main" val="214630677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1C4C65-1570-4D5A-A86E-69BF344DEDED}"/>
              </a:ext>
            </a:extLst>
          </p:cNvPr>
          <p:cNvSpPr>
            <a:spLocks noGrp="1"/>
          </p:cNvSpPr>
          <p:nvPr>
            <p:ph type="body" sz="quarter" idx="13"/>
          </p:nvPr>
        </p:nvSpPr>
        <p:spPr/>
        <p:txBody>
          <a:bodyPr>
            <a:normAutofit/>
          </a:bodyPr>
          <a:lstStyle/>
          <a:p>
            <a:r>
              <a:rPr lang="en-US" dirty="0"/>
              <a:t>Do</a:t>
            </a:r>
          </a:p>
          <a:p>
            <a:pPr lvl="1"/>
            <a:r>
              <a:rPr lang="en-US" dirty="0"/>
              <a:t>have students watch carefully</a:t>
            </a:r>
          </a:p>
          <a:p>
            <a:pPr lvl="1"/>
            <a:r>
              <a:rPr lang="en-US" dirty="0"/>
              <a:t>use supporting practices to keep students </a:t>
            </a:r>
            <a:r>
              <a:rPr lang="en-US" b="1" dirty="0"/>
              <a:t>engaged in cognitively processing the content</a:t>
            </a:r>
            <a:endParaRPr lang="en-US" dirty="0"/>
          </a:p>
          <a:p>
            <a:pPr lvl="2"/>
            <a:r>
              <a:rPr lang="en-US" dirty="0"/>
              <a:t>continuously elicit responses related to content you just taught</a:t>
            </a:r>
          </a:p>
          <a:p>
            <a:r>
              <a:rPr lang="en-US" dirty="0"/>
              <a:t>Do not</a:t>
            </a:r>
          </a:p>
          <a:p>
            <a:pPr lvl="1"/>
            <a:r>
              <a:rPr lang="en-US" dirty="0"/>
              <a:t>have students do or say anything that expects them to have an answer you have not given</a:t>
            </a:r>
          </a:p>
          <a:p>
            <a:pPr lvl="1"/>
            <a:r>
              <a:rPr lang="en-US" dirty="0"/>
              <a:t>ask students to guess</a:t>
            </a:r>
          </a:p>
          <a:p>
            <a:pPr lvl="1"/>
            <a:endParaRPr lang="en-US" dirty="0"/>
          </a:p>
        </p:txBody>
      </p:sp>
      <p:sp>
        <p:nvSpPr>
          <p:cNvPr id="3" name="Title 2">
            <a:extLst>
              <a:ext uri="{FF2B5EF4-FFF2-40B4-BE49-F238E27FC236}">
                <a16:creationId xmlns:a16="http://schemas.microsoft.com/office/drawing/2014/main" id="{2C45EF99-E109-42FB-8AFC-6D34ECE51D84}"/>
              </a:ext>
            </a:extLst>
          </p:cNvPr>
          <p:cNvSpPr>
            <a:spLocks noGrp="1"/>
          </p:cNvSpPr>
          <p:nvPr>
            <p:ph type="title"/>
          </p:nvPr>
        </p:nvSpPr>
        <p:spPr/>
        <p:txBody>
          <a:bodyPr/>
          <a:lstStyle/>
          <a:p>
            <a:r>
              <a:rPr lang="en-US" dirty="0"/>
              <a:t>Have students observe</a:t>
            </a:r>
          </a:p>
        </p:txBody>
      </p:sp>
      <p:sp>
        <p:nvSpPr>
          <p:cNvPr id="5" name="Speech Bubble: Rectangle with Corners Rounded 4">
            <a:extLst>
              <a:ext uri="{FF2B5EF4-FFF2-40B4-BE49-F238E27FC236}">
                <a16:creationId xmlns:a16="http://schemas.microsoft.com/office/drawing/2014/main" id="{0CAF68BD-C022-4EE9-9F44-6FACFDD2CD0C}"/>
              </a:ext>
            </a:extLst>
          </p:cNvPr>
          <p:cNvSpPr/>
          <p:nvPr/>
        </p:nvSpPr>
        <p:spPr>
          <a:xfrm>
            <a:off x="1693068" y="4490634"/>
            <a:ext cx="1535907" cy="992094"/>
          </a:xfrm>
          <a:prstGeom prst="wedgeRoundRectCallout">
            <a:avLst>
              <a:gd name="adj1" fmla="val -113501"/>
              <a:gd name="adj2" fmla="val -60093"/>
              <a:gd name="adj3" fmla="val 16667"/>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do you know about Ellis Island?</a:t>
            </a:r>
          </a:p>
        </p:txBody>
      </p:sp>
      <p:sp>
        <p:nvSpPr>
          <p:cNvPr id="7" name="TextBox 6">
            <a:extLst>
              <a:ext uri="{FF2B5EF4-FFF2-40B4-BE49-F238E27FC236}">
                <a16:creationId xmlns:a16="http://schemas.microsoft.com/office/drawing/2014/main" id="{30FC21D6-B497-4CD3-814E-AE43575EBC66}"/>
              </a:ext>
            </a:extLst>
          </p:cNvPr>
          <p:cNvSpPr txBox="1"/>
          <p:nvPr/>
        </p:nvSpPr>
        <p:spPr>
          <a:xfrm>
            <a:off x="1188773" y="5607483"/>
            <a:ext cx="3114675" cy="369332"/>
          </a:xfrm>
          <a:prstGeom prst="rect">
            <a:avLst/>
          </a:prstGeom>
          <a:noFill/>
        </p:spPr>
        <p:txBody>
          <a:bodyPr wrap="square" rtlCol="0">
            <a:spAutoFit/>
          </a:bodyPr>
          <a:lstStyle/>
          <a:p>
            <a:r>
              <a:rPr lang="en-US" dirty="0"/>
              <a:t>What’s the problem? </a:t>
            </a:r>
          </a:p>
        </p:txBody>
      </p:sp>
      <p:sp>
        <p:nvSpPr>
          <p:cNvPr id="8" name="Rectangle 7">
            <a:extLst>
              <a:ext uri="{FF2B5EF4-FFF2-40B4-BE49-F238E27FC236}">
                <a16:creationId xmlns:a16="http://schemas.microsoft.com/office/drawing/2014/main" id="{39E11A77-22C1-4091-BBBC-689DCA07E50B}"/>
              </a:ext>
            </a:extLst>
          </p:cNvPr>
          <p:cNvSpPr/>
          <p:nvPr/>
        </p:nvSpPr>
        <p:spPr>
          <a:xfrm>
            <a:off x="1188773" y="5953246"/>
            <a:ext cx="2239566" cy="646331"/>
          </a:xfrm>
          <a:prstGeom prst="rect">
            <a:avLst/>
          </a:prstGeom>
        </p:spPr>
        <p:txBody>
          <a:bodyPr wrap="square">
            <a:spAutoFit/>
          </a:bodyPr>
          <a:lstStyle/>
          <a:p>
            <a:r>
              <a:rPr lang="en-US" dirty="0"/>
              <a:t>Students might know little or wrong things</a:t>
            </a:r>
          </a:p>
        </p:txBody>
      </p:sp>
    </p:spTree>
    <p:extLst>
      <p:ext uri="{BB962C8B-B14F-4D97-AF65-F5344CB8AC3E}">
        <p14:creationId xmlns:p14="http://schemas.microsoft.com/office/powerpoint/2010/main" val="27434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7" grpId="0"/>
      <p:bldP spid="8"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Lead Teacher Demonstration: </a:t>
            </a:r>
            <a:br>
              <a:rPr lang="en-US" dirty="0"/>
            </a:br>
            <a:r>
              <a:rPr lang="en-US" dirty="0"/>
              <a:t>Modeling</a:t>
            </a:r>
          </a:p>
        </p:txBody>
      </p:sp>
      <p:sp>
        <p:nvSpPr>
          <p:cNvPr id="8" name="Text Placeholder 7">
            <a:extLst>
              <a:ext uri="{FF2B5EF4-FFF2-40B4-BE49-F238E27FC236}">
                <a16:creationId xmlns:a16="http://schemas.microsoft.com/office/drawing/2014/main" id="{13174138-788E-485A-B8D4-32F088C5D2A2}"/>
              </a:ext>
            </a:extLst>
          </p:cNvPr>
          <p:cNvSpPr>
            <a:spLocks noGrp="1"/>
          </p:cNvSpPr>
          <p:nvPr>
            <p:ph type="body" sz="quarter" idx="13"/>
          </p:nvPr>
        </p:nvSpPr>
        <p:spPr/>
        <p:txBody>
          <a:bodyPr/>
          <a:lstStyle/>
          <a:p>
            <a:r>
              <a:rPr lang="en-US" dirty="0"/>
              <a:t>Ms. Leonard teaches students about the A-consonant-E pattern</a:t>
            </a:r>
          </a:p>
          <a:p>
            <a:r>
              <a:rPr lang="en-US" dirty="0"/>
              <a:t>Compare and contrast the two examples</a:t>
            </a:r>
          </a:p>
          <a:p>
            <a:pPr lvl="1"/>
            <a:r>
              <a:rPr lang="en-US" dirty="0"/>
              <a:t>Does her model align with the checklist?</a:t>
            </a:r>
          </a:p>
          <a:p>
            <a:endParaRPr lang="en-US" dirty="0"/>
          </a:p>
        </p:txBody>
      </p:sp>
      <p:pic>
        <p:nvPicPr>
          <p:cNvPr id="9" name="Picture Placeholder 8" descr="Ms. Leonard photo">
            <a:extLst>
              <a:ext uri="{FF2B5EF4-FFF2-40B4-BE49-F238E27FC236}">
                <a16:creationId xmlns:a16="http://schemas.microsoft.com/office/drawing/2014/main" id="{307C09AE-437E-4B10-82B3-93F041155392}"/>
              </a:ext>
            </a:extLst>
          </p:cNvPr>
          <p:cNvPicPr>
            <a:picLocks noGrp="1" noChangeAspect="1"/>
          </p:cNvPicPr>
          <p:nvPr>
            <p:ph type="pic" sz="quarter" idx="11"/>
          </p:nvPr>
        </p:nvPicPr>
        <p:blipFill rotWithShape="1">
          <a:blip r:embed="rId2"/>
          <a:srcRect l="11573" r="11573"/>
          <a:stretch/>
        </p:blipFill>
        <p:spPr>
          <a:prstGeom prst="rect">
            <a:avLst/>
          </a:prstGeom>
        </p:spPr>
      </p:pic>
      <p:sp>
        <p:nvSpPr>
          <p:cNvPr id="2" name="Rectangle 1">
            <a:extLst>
              <a:ext uri="{FF2B5EF4-FFF2-40B4-BE49-F238E27FC236}">
                <a16:creationId xmlns:a16="http://schemas.microsoft.com/office/drawing/2014/main" id="{888C6E03-3E52-407E-8B45-053A15840E28}"/>
              </a:ext>
            </a:extLst>
          </p:cNvPr>
          <p:cNvSpPr/>
          <p:nvPr/>
        </p:nvSpPr>
        <p:spPr>
          <a:xfrm>
            <a:off x="1147233" y="3879144"/>
            <a:ext cx="3424767" cy="1477328"/>
          </a:xfrm>
          <a:prstGeom prst="rect">
            <a:avLst/>
          </a:prstGeom>
          <a:solidFill>
            <a:schemeClr val="accent6">
              <a:lumMod val="75000"/>
            </a:schemeClr>
          </a:solidFill>
          <a:ln>
            <a:solidFill>
              <a:schemeClr val="accent6">
                <a:lumMod val="40000"/>
                <a:lumOff val="60000"/>
              </a:schemeClr>
            </a:solidFill>
          </a:ln>
        </p:spPr>
        <p:txBody>
          <a:bodyPr wrap="square">
            <a:spAutoFit/>
          </a:bodyPr>
          <a:lstStyle/>
          <a:p>
            <a:r>
              <a:rPr lang="en-US" b="1" dirty="0"/>
              <a:t>Model multiple planned examples</a:t>
            </a:r>
          </a:p>
          <a:p>
            <a:pPr marL="285750" indent="-285750">
              <a:buFont typeface="Arial" panose="020B0604020202020204" pitchFamily="34" charset="0"/>
              <a:buChar char="•"/>
            </a:pPr>
            <a:r>
              <a:rPr lang="en-US" dirty="0"/>
              <a:t>Show all the steps or provide unique examples</a:t>
            </a:r>
          </a:p>
          <a:p>
            <a:pPr marL="285750" indent="-285750">
              <a:buFont typeface="Arial" panose="020B0604020202020204" pitchFamily="34" charset="0"/>
              <a:buChar char="•"/>
            </a:pPr>
            <a:r>
              <a:rPr lang="en-US" dirty="0"/>
              <a:t>Verbalize your thinking</a:t>
            </a:r>
            <a:endParaRPr lang="en-US" sz="1600" dirty="0"/>
          </a:p>
          <a:p>
            <a:pPr marL="285750" indent="-285750">
              <a:buFont typeface="Arial" panose="020B0604020202020204" pitchFamily="34" charset="0"/>
              <a:buChar char="•"/>
            </a:pPr>
            <a:r>
              <a:rPr lang="en-US" dirty="0"/>
              <a:t>Have students observe</a:t>
            </a:r>
          </a:p>
        </p:txBody>
      </p:sp>
    </p:spTree>
    <p:extLst>
      <p:ext uri="{BB962C8B-B14F-4D97-AF65-F5344CB8AC3E}">
        <p14:creationId xmlns:p14="http://schemas.microsoft.com/office/powerpoint/2010/main" val="347728198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84D43-346E-4F07-8404-9B8906A449A7}"/>
              </a:ext>
            </a:extLst>
          </p:cNvPr>
          <p:cNvSpPr>
            <a:spLocks noGrp="1"/>
          </p:cNvSpPr>
          <p:nvPr>
            <p:ph type="title"/>
          </p:nvPr>
        </p:nvSpPr>
        <p:spPr/>
        <p:txBody>
          <a:bodyPr/>
          <a:lstStyle/>
          <a:p>
            <a:r>
              <a:rPr lang="en-US"/>
              <a:t>Lead Teacher Demonstration: </a:t>
            </a:r>
            <a:br>
              <a:rPr lang="en-US"/>
            </a:br>
            <a:r>
              <a:rPr lang="en-US"/>
              <a:t>Modeling</a:t>
            </a:r>
            <a:endParaRPr lang="en-US" dirty="0"/>
          </a:p>
        </p:txBody>
      </p:sp>
      <p:sp>
        <p:nvSpPr>
          <p:cNvPr id="2" name="Rectangle 1"/>
          <p:cNvSpPr/>
          <p:nvPr/>
        </p:nvSpPr>
        <p:spPr>
          <a:xfrm>
            <a:off x="429894" y="1522625"/>
            <a:ext cx="6870984" cy="523220"/>
          </a:xfrm>
          <a:prstGeom prst="rect">
            <a:avLst/>
          </a:prstGeom>
        </p:spPr>
        <p:txBody>
          <a:bodyPr wrap="none">
            <a:spAutoFit/>
          </a:bodyPr>
          <a:lstStyle/>
          <a:p>
            <a:r>
              <a:rPr lang="en-US" sz="2800" b="1" dirty="0">
                <a:solidFill>
                  <a:schemeClr val="accent2"/>
                </a:solidFill>
              </a:rPr>
              <a:t>Link to Video: </a:t>
            </a:r>
            <a:r>
              <a:rPr lang="en-US" sz="2800" dirty="0">
                <a:hlinkClick r:id="rId3"/>
              </a:rPr>
              <a:t>https://youtu.be/OzkfpCn3wtA</a:t>
            </a:r>
            <a:endParaRPr lang="en-US" sz="2800" dirty="0"/>
          </a:p>
        </p:txBody>
      </p:sp>
      <p:pic>
        <p:nvPicPr>
          <p:cNvPr id="4" name="OzkfpCn3wtA"/>
          <p:cNvPicPr>
            <a:picLocks noRot="1" noChangeAspect="1"/>
          </p:cNvPicPr>
          <p:nvPr>
            <a:videoFile r:link="rId1"/>
          </p:nvPr>
        </p:nvPicPr>
        <p:blipFill>
          <a:blip r:embed="rId4"/>
          <a:stretch>
            <a:fillRect/>
          </a:stretch>
        </p:blipFill>
        <p:spPr>
          <a:xfrm>
            <a:off x="1199330" y="2163540"/>
            <a:ext cx="7083631" cy="398454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140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0FDDA6-B595-4E22-89E5-7CBB82A790C1}"/>
              </a:ext>
            </a:extLst>
          </p:cNvPr>
          <p:cNvSpPr>
            <a:spLocks noGrp="1"/>
          </p:cNvSpPr>
          <p:nvPr>
            <p:ph type="title"/>
          </p:nvPr>
        </p:nvSpPr>
        <p:spPr/>
        <p:txBody>
          <a:bodyPr/>
          <a:lstStyle/>
          <a:p>
            <a:r>
              <a:rPr lang="en-US" dirty="0"/>
              <a:t>Lead Teacher Demonstration: </a:t>
            </a:r>
            <a:br>
              <a:rPr lang="en-US" dirty="0"/>
            </a:br>
            <a:r>
              <a:rPr lang="en-US" dirty="0"/>
              <a:t>Modeling</a:t>
            </a:r>
          </a:p>
        </p:txBody>
      </p:sp>
      <p:sp>
        <p:nvSpPr>
          <p:cNvPr id="2" name="Rectangle 1"/>
          <p:cNvSpPr/>
          <p:nvPr/>
        </p:nvSpPr>
        <p:spPr>
          <a:xfrm>
            <a:off x="421242" y="1563815"/>
            <a:ext cx="7013074" cy="523220"/>
          </a:xfrm>
          <a:prstGeom prst="rect">
            <a:avLst/>
          </a:prstGeom>
        </p:spPr>
        <p:txBody>
          <a:bodyPr wrap="none">
            <a:spAutoFit/>
          </a:bodyPr>
          <a:lstStyle/>
          <a:p>
            <a:r>
              <a:rPr lang="en-US" sz="2800" b="1" dirty="0">
                <a:solidFill>
                  <a:schemeClr val="accent2"/>
                </a:solidFill>
              </a:rPr>
              <a:t>Link to Video: </a:t>
            </a:r>
            <a:r>
              <a:rPr lang="en-US" sz="2800" dirty="0">
                <a:hlinkClick r:id="rId3"/>
              </a:rPr>
              <a:t>https://youtu.be/VdYYvCqBmTw</a:t>
            </a:r>
            <a:endParaRPr lang="en-US" sz="2800" dirty="0"/>
          </a:p>
        </p:txBody>
      </p:sp>
      <p:pic>
        <p:nvPicPr>
          <p:cNvPr id="4" name="VdYYvCqBmTw"/>
          <p:cNvPicPr>
            <a:picLocks noRot="1" noChangeAspect="1"/>
          </p:cNvPicPr>
          <p:nvPr>
            <a:videoFile r:link="rId1"/>
          </p:nvPr>
        </p:nvPicPr>
        <p:blipFill>
          <a:blip r:embed="rId4"/>
          <a:stretch>
            <a:fillRect/>
          </a:stretch>
        </p:blipFill>
        <p:spPr>
          <a:xfrm>
            <a:off x="1068779" y="2245920"/>
            <a:ext cx="7095506" cy="399122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251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16AA8E-0616-411B-A892-F7A8201A5F7F}"/>
              </a:ext>
            </a:extLst>
          </p:cNvPr>
          <p:cNvSpPr>
            <a:spLocks noGrp="1"/>
          </p:cNvSpPr>
          <p:nvPr>
            <p:ph type="title"/>
          </p:nvPr>
        </p:nvSpPr>
        <p:spPr/>
        <p:txBody>
          <a:bodyPr/>
          <a:lstStyle/>
          <a:p>
            <a:r>
              <a:rPr lang="en-US" dirty="0"/>
              <a:t>Lead Teacher Demonstration: </a:t>
            </a:r>
            <a:br>
              <a:rPr lang="en-US" dirty="0"/>
            </a:br>
            <a:r>
              <a:rPr lang="en-US" dirty="0"/>
              <a:t>Modeling</a:t>
            </a:r>
          </a:p>
        </p:txBody>
      </p:sp>
      <p:sp>
        <p:nvSpPr>
          <p:cNvPr id="6" name="Text Placeholder 5">
            <a:extLst>
              <a:ext uri="{FF2B5EF4-FFF2-40B4-BE49-F238E27FC236}">
                <a16:creationId xmlns:a16="http://schemas.microsoft.com/office/drawing/2014/main" id="{5AE62ECD-B4BF-49DD-BFF9-F407DBB3EE42}"/>
              </a:ext>
            </a:extLst>
          </p:cNvPr>
          <p:cNvSpPr>
            <a:spLocks noGrp="1"/>
          </p:cNvSpPr>
          <p:nvPr>
            <p:ph type="body" sz="quarter" idx="13"/>
          </p:nvPr>
        </p:nvSpPr>
        <p:spPr/>
        <p:txBody>
          <a:bodyPr/>
          <a:lstStyle/>
          <a:p>
            <a:r>
              <a:rPr lang="en-US" dirty="0"/>
              <a:t>Example 1</a:t>
            </a:r>
          </a:p>
          <a:p>
            <a:pPr lvl="1"/>
            <a:r>
              <a:rPr lang="en-US" dirty="0"/>
              <a:t>There were two steps, and she showed both</a:t>
            </a:r>
          </a:p>
          <a:p>
            <a:pPr lvl="1"/>
            <a:r>
              <a:rPr lang="en-US" dirty="0"/>
              <a:t>She explained how she did it</a:t>
            </a:r>
          </a:p>
          <a:p>
            <a:pPr lvl="1"/>
            <a:r>
              <a:rPr lang="en-US" dirty="0"/>
              <a:t>She did not make the students do it</a:t>
            </a:r>
          </a:p>
          <a:p>
            <a:r>
              <a:rPr lang="en-US" dirty="0"/>
              <a:t>Example 2</a:t>
            </a:r>
          </a:p>
          <a:p>
            <a:pPr lvl="1"/>
            <a:r>
              <a:rPr lang="en-US" dirty="0"/>
              <a:t>There was a simple explanation but not a procedure</a:t>
            </a:r>
          </a:p>
          <a:p>
            <a:pPr lvl="1"/>
            <a:r>
              <a:rPr lang="en-US" dirty="0"/>
              <a:t>There was no thinking to verbalize</a:t>
            </a:r>
          </a:p>
          <a:p>
            <a:pPr lvl="1"/>
            <a:r>
              <a:rPr lang="en-US" dirty="0"/>
              <a:t>She immediately asked the students to do the work</a:t>
            </a:r>
          </a:p>
          <a:p>
            <a:pPr lvl="1"/>
            <a:endParaRPr lang="en-US" dirty="0"/>
          </a:p>
        </p:txBody>
      </p:sp>
      <p:sp>
        <p:nvSpPr>
          <p:cNvPr id="5" name="Rectangle 4">
            <a:extLst>
              <a:ext uri="{FF2B5EF4-FFF2-40B4-BE49-F238E27FC236}">
                <a16:creationId xmlns:a16="http://schemas.microsoft.com/office/drawing/2014/main" id="{98507B1A-88BD-4304-80EC-0B044217F148}"/>
              </a:ext>
            </a:extLst>
          </p:cNvPr>
          <p:cNvSpPr/>
          <p:nvPr/>
        </p:nvSpPr>
        <p:spPr>
          <a:xfrm>
            <a:off x="942155" y="5193461"/>
            <a:ext cx="3424767" cy="1477328"/>
          </a:xfrm>
          <a:prstGeom prst="rect">
            <a:avLst/>
          </a:prstGeom>
          <a:solidFill>
            <a:schemeClr val="accent6">
              <a:lumMod val="75000"/>
            </a:schemeClr>
          </a:solidFill>
          <a:ln>
            <a:solidFill>
              <a:schemeClr val="accent6">
                <a:lumMod val="40000"/>
                <a:lumOff val="60000"/>
              </a:schemeClr>
            </a:solidFill>
          </a:ln>
        </p:spPr>
        <p:txBody>
          <a:bodyPr wrap="square">
            <a:spAutoFit/>
          </a:bodyPr>
          <a:lstStyle/>
          <a:p>
            <a:r>
              <a:rPr lang="en-US" b="1" dirty="0"/>
              <a:t>Model multiple planned examples</a:t>
            </a:r>
          </a:p>
          <a:p>
            <a:pPr marL="285750" indent="-285750">
              <a:buFont typeface="Arial" panose="020B0604020202020204" pitchFamily="34" charset="0"/>
              <a:buChar char="•"/>
            </a:pPr>
            <a:r>
              <a:rPr lang="en-US" dirty="0"/>
              <a:t>Show all the steps or provide unique examples</a:t>
            </a:r>
          </a:p>
          <a:p>
            <a:pPr marL="285750" indent="-285750">
              <a:buFont typeface="Arial" panose="020B0604020202020204" pitchFamily="34" charset="0"/>
              <a:buChar char="•"/>
            </a:pPr>
            <a:r>
              <a:rPr lang="en-US" dirty="0"/>
              <a:t>Verbalize your thinking</a:t>
            </a:r>
            <a:endParaRPr lang="en-US" sz="1600" dirty="0"/>
          </a:p>
          <a:p>
            <a:pPr marL="285750" indent="-285750">
              <a:buFont typeface="Arial" panose="020B0604020202020204" pitchFamily="34" charset="0"/>
              <a:buChar char="•"/>
            </a:pPr>
            <a:r>
              <a:rPr lang="en-US" dirty="0"/>
              <a:t>Have students observe</a:t>
            </a:r>
          </a:p>
        </p:txBody>
      </p:sp>
      <p:pic>
        <p:nvPicPr>
          <p:cNvPr id="9" name="Picture Placeholder 8" descr="Ms. Leonard photo">
            <a:extLst>
              <a:ext uri="{FF2B5EF4-FFF2-40B4-BE49-F238E27FC236}">
                <a16:creationId xmlns:a16="http://schemas.microsoft.com/office/drawing/2014/main" id="{99DD68FE-3984-4172-84C2-812C533A60AA}"/>
              </a:ext>
            </a:extLst>
          </p:cNvPr>
          <p:cNvPicPr>
            <a:picLocks noGrp="1" noChangeAspect="1"/>
          </p:cNvPicPr>
          <p:nvPr>
            <p:ph type="pic" sz="quarter" idx="11"/>
          </p:nvPr>
        </p:nvPicPr>
        <p:blipFill>
          <a:blip r:embed="rId2"/>
          <a:srcRect t="3782" b="3782"/>
          <a:stretch>
            <a:fillRect/>
          </a:stretch>
        </p:blipFill>
        <p:spPr>
          <a:prstGeom prst="rect">
            <a:avLst/>
          </a:prstGeom>
        </p:spPr>
      </p:pic>
    </p:spTree>
    <p:extLst>
      <p:ext uri="{BB962C8B-B14F-4D97-AF65-F5344CB8AC3E}">
        <p14:creationId xmlns:p14="http://schemas.microsoft.com/office/powerpoint/2010/main" val="36996368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0E80B3-1590-41BA-A64D-84BEB508C40C}"/>
              </a:ext>
            </a:extLst>
          </p:cNvPr>
          <p:cNvSpPr>
            <a:spLocks noGrp="1"/>
          </p:cNvSpPr>
          <p:nvPr>
            <p:ph type="title"/>
          </p:nvPr>
        </p:nvSpPr>
        <p:spPr/>
        <p:txBody>
          <a:bodyPr/>
          <a:lstStyle/>
          <a:p>
            <a:r>
              <a:rPr lang="en-US" dirty="0"/>
              <a:t>Activity 5.23 Part 1</a:t>
            </a:r>
            <a:br>
              <a:rPr lang="en-US" dirty="0"/>
            </a:br>
            <a:r>
              <a:rPr lang="en-US" i="1" dirty="0"/>
              <a:t>Analyze a Video Example</a:t>
            </a:r>
            <a:endParaRPr lang="en-US" dirty="0"/>
          </a:p>
        </p:txBody>
      </p:sp>
      <p:sp>
        <p:nvSpPr>
          <p:cNvPr id="8" name="Text Placeholder 7">
            <a:extLst>
              <a:ext uri="{FF2B5EF4-FFF2-40B4-BE49-F238E27FC236}">
                <a16:creationId xmlns:a16="http://schemas.microsoft.com/office/drawing/2014/main" id="{79A3AE1E-1491-47CB-B69F-DA78B702116B}"/>
              </a:ext>
            </a:extLst>
          </p:cNvPr>
          <p:cNvSpPr>
            <a:spLocks noGrp="1"/>
          </p:cNvSpPr>
          <p:nvPr>
            <p:ph type="body" sz="quarter" idx="14"/>
          </p:nvPr>
        </p:nvSpPr>
        <p:spPr/>
        <p:txBody>
          <a:bodyPr/>
          <a:lstStyle/>
          <a:p>
            <a:r>
              <a:rPr lang="en-US" dirty="0"/>
              <a:t>Objective: The students will use knowledge of sound-spellings to chain words by changing one sound-spelling at a time</a:t>
            </a:r>
          </a:p>
          <a:p>
            <a:r>
              <a:rPr lang="en-US" dirty="0"/>
              <a:t>Does the model meet the criteria for effective modeling?</a:t>
            </a:r>
          </a:p>
        </p:txBody>
      </p:sp>
      <p:pic>
        <p:nvPicPr>
          <p:cNvPr id="10" name="Picture Placeholder 9" descr="Woman teaching students screenshot">
            <a:extLst>
              <a:ext uri="{FF2B5EF4-FFF2-40B4-BE49-F238E27FC236}">
                <a16:creationId xmlns:a16="http://schemas.microsoft.com/office/drawing/2014/main" id="{5F05A831-7B23-4172-AB2E-EEA617F83E64}"/>
              </a:ext>
            </a:extLst>
          </p:cNvPr>
          <p:cNvPicPr>
            <a:picLocks noGrp="1" noChangeAspect="1"/>
          </p:cNvPicPr>
          <p:nvPr>
            <p:ph type="pic" sz="quarter" idx="11"/>
          </p:nvPr>
        </p:nvPicPr>
        <p:blipFill>
          <a:blip r:embed="rId2"/>
          <a:srcRect l="4494" r="4494"/>
          <a:stretch>
            <a:fillRect/>
          </a:stretch>
        </p:blipFill>
        <p:spPr>
          <a:prstGeom prst="rect">
            <a:avLst/>
          </a:prstGeom>
        </p:spPr>
      </p:pic>
      <p:sp>
        <p:nvSpPr>
          <p:cNvPr id="7" name="Content Placeholder 6">
            <a:extLst>
              <a:ext uri="{FF2B5EF4-FFF2-40B4-BE49-F238E27FC236}">
                <a16:creationId xmlns:a16="http://schemas.microsoft.com/office/drawing/2014/main" id="{25AEEE52-6F3A-495C-90F0-2A7E4031BC2C}"/>
              </a:ext>
            </a:extLst>
          </p:cNvPr>
          <p:cNvSpPr>
            <a:spLocks noGrp="1"/>
          </p:cNvSpPr>
          <p:nvPr>
            <p:ph idx="12"/>
          </p:nvPr>
        </p:nvSpPr>
        <p:spPr/>
        <p:txBody>
          <a:bodyPr/>
          <a:lstStyle/>
          <a:p>
            <a:endParaRPr lang="en-US"/>
          </a:p>
        </p:txBody>
      </p:sp>
      <p:sp>
        <p:nvSpPr>
          <p:cNvPr id="9" name="Rectangle 8">
            <a:extLst>
              <a:ext uri="{FF2B5EF4-FFF2-40B4-BE49-F238E27FC236}">
                <a16:creationId xmlns:a16="http://schemas.microsoft.com/office/drawing/2014/main" id="{64F57B66-CC4B-4538-9824-4FE315103CB8}"/>
              </a:ext>
            </a:extLst>
          </p:cNvPr>
          <p:cNvSpPr/>
          <p:nvPr/>
        </p:nvSpPr>
        <p:spPr>
          <a:xfrm>
            <a:off x="945703" y="4485656"/>
            <a:ext cx="3424767" cy="1477328"/>
          </a:xfrm>
          <a:prstGeom prst="rect">
            <a:avLst/>
          </a:prstGeom>
          <a:solidFill>
            <a:schemeClr val="accent6">
              <a:lumMod val="75000"/>
            </a:schemeClr>
          </a:solidFill>
          <a:ln>
            <a:solidFill>
              <a:schemeClr val="accent6">
                <a:lumMod val="40000"/>
                <a:lumOff val="60000"/>
              </a:schemeClr>
            </a:solidFill>
          </a:ln>
        </p:spPr>
        <p:txBody>
          <a:bodyPr wrap="square">
            <a:spAutoFit/>
          </a:bodyPr>
          <a:lstStyle/>
          <a:p>
            <a:r>
              <a:rPr lang="en-US" b="1" dirty="0"/>
              <a:t>Model multiple planned examples</a:t>
            </a:r>
          </a:p>
          <a:p>
            <a:pPr marL="285750" indent="-285750">
              <a:buFont typeface="Arial" panose="020B0604020202020204" pitchFamily="34" charset="0"/>
              <a:buChar char="•"/>
            </a:pPr>
            <a:r>
              <a:rPr lang="en-US" dirty="0"/>
              <a:t>Show all the steps or provide unique examples</a:t>
            </a:r>
          </a:p>
          <a:p>
            <a:pPr marL="285750" indent="-285750">
              <a:buFont typeface="Arial" panose="020B0604020202020204" pitchFamily="34" charset="0"/>
              <a:buChar char="•"/>
            </a:pPr>
            <a:r>
              <a:rPr lang="en-US" dirty="0"/>
              <a:t>Verbalize your thinking</a:t>
            </a:r>
            <a:endParaRPr lang="en-US" sz="1600" dirty="0"/>
          </a:p>
          <a:p>
            <a:pPr marL="285750" indent="-285750">
              <a:buFont typeface="Arial" panose="020B0604020202020204" pitchFamily="34" charset="0"/>
              <a:buChar char="•"/>
            </a:pPr>
            <a:r>
              <a:rPr lang="en-US" dirty="0"/>
              <a:t>Have students observe</a:t>
            </a:r>
          </a:p>
        </p:txBody>
      </p:sp>
    </p:spTree>
    <p:extLst>
      <p:ext uri="{BB962C8B-B14F-4D97-AF65-F5344CB8AC3E}">
        <p14:creationId xmlns:p14="http://schemas.microsoft.com/office/powerpoint/2010/main" val="3577277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Devin Kearns &amp; Sarah Powell screenshot">
            <a:extLst>
              <a:ext uri="{FF2B5EF4-FFF2-40B4-BE49-F238E27FC236}">
                <a16:creationId xmlns:a16="http://schemas.microsoft.com/office/drawing/2014/main" id="{CF05EB6F-0B6B-4E96-AD87-F61C62C38EF5}"/>
              </a:ext>
            </a:extLst>
          </p:cNvPr>
          <p:cNvPicPr>
            <a:picLocks noGrp="1" noChangeAspect="1"/>
          </p:cNvPicPr>
          <p:nvPr>
            <p:ph type="pic" sz="quarter" idx="11"/>
          </p:nvPr>
        </p:nvPicPr>
        <p:blipFill>
          <a:blip r:embed="rId2"/>
          <a:srcRect l="4691" r="4691"/>
          <a:stretch>
            <a:fillRect/>
          </a:stretch>
        </p:blipFill>
        <p:spPr>
          <a:prstGeom prst="rect">
            <a:avLst/>
          </a:prstGeom>
        </p:spPr>
      </p:pic>
      <p:sp>
        <p:nvSpPr>
          <p:cNvPr id="6" name="Text Placeholder 5">
            <a:extLst>
              <a:ext uri="{FF2B5EF4-FFF2-40B4-BE49-F238E27FC236}">
                <a16:creationId xmlns:a16="http://schemas.microsoft.com/office/drawing/2014/main" id="{E52897F5-8469-4B88-BBEB-4580B818B6B4}"/>
              </a:ext>
            </a:extLst>
          </p:cNvPr>
          <p:cNvSpPr>
            <a:spLocks noGrp="1"/>
          </p:cNvSpPr>
          <p:nvPr>
            <p:ph type="body" sz="quarter" idx="13"/>
          </p:nvPr>
        </p:nvSpPr>
        <p:spPr/>
        <p:txBody>
          <a:bodyPr/>
          <a:lstStyle/>
          <a:p>
            <a:r>
              <a:rPr lang="en-US" dirty="0"/>
              <a:t>Devin</a:t>
            </a:r>
          </a:p>
          <a:p>
            <a:pPr lvl="1"/>
            <a:r>
              <a:rPr lang="en-US" dirty="0"/>
              <a:t>has an objective, to cut onions that can be used for cooking</a:t>
            </a:r>
          </a:p>
          <a:p>
            <a:pPr lvl="1"/>
            <a:r>
              <a:rPr lang="en-US" dirty="0"/>
              <a:t>tries to cut onions on his own</a:t>
            </a:r>
          </a:p>
        </p:txBody>
      </p:sp>
      <p:sp>
        <p:nvSpPr>
          <p:cNvPr id="4" name="Title 3">
            <a:extLst>
              <a:ext uri="{FF2B5EF4-FFF2-40B4-BE49-F238E27FC236}">
                <a16:creationId xmlns:a16="http://schemas.microsoft.com/office/drawing/2014/main" id="{55AD7B1A-3A59-4402-9E1E-D38854B5C641}"/>
              </a:ext>
            </a:extLst>
          </p:cNvPr>
          <p:cNvSpPr>
            <a:spLocks noGrp="1"/>
          </p:cNvSpPr>
          <p:nvPr>
            <p:ph type="title"/>
          </p:nvPr>
        </p:nvSpPr>
        <p:spPr/>
        <p:txBody>
          <a:bodyPr/>
          <a:lstStyle/>
          <a:p>
            <a:r>
              <a:rPr lang="en-US" dirty="0"/>
              <a:t>Representation of explicit instruction</a:t>
            </a:r>
          </a:p>
        </p:txBody>
      </p:sp>
      <p:sp>
        <p:nvSpPr>
          <p:cNvPr id="7" name="Text Placeholder 6" descr="Devin Kearns &amp; Sarah Powell video screenshot">
            <a:extLst>
              <a:ext uri="{FF2B5EF4-FFF2-40B4-BE49-F238E27FC236}">
                <a16:creationId xmlns:a16="http://schemas.microsoft.com/office/drawing/2014/main" id="{4D9EA66B-B50C-437D-9452-28647C5BF18F}"/>
              </a:ext>
            </a:extLst>
          </p:cNvPr>
          <p:cNvSpPr>
            <a:spLocks noGrp="1"/>
          </p:cNvSpPr>
          <p:nvPr>
            <p:ph type="body" sz="quarter" idx="14"/>
          </p:nvPr>
        </p:nvSpPr>
        <p:spPr/>
        <p:txBody>
          <a:bodyPr/>
          <a:lstStyle/>
          <a:p>
            <a:r>
              <a:rPr lang="en-US" dirty="0"/>
              <a:t>Devin Kearns &amp; Sarah Powell (2016) </a:t>
            </a:r>
          </a:p>
        </p:txBody>
      </p:sp>
    </p:spTree>
    <p:extLst>
      <p:ext uri="{BB962C8B-B14F-4D97-AF65-F5344CB8AC3E}">
        <p14:creationId xmlns:p14="http://schemas.microsoft.com/office/powerpoint/2010/main" val="260910373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CEB1DE-012A-4411-AE78-0F2280608283}"/>
              </a:ext>
            </a:extLst>
          </p:cNvPr>
          <p:cNvSpPr>
            <a:spLocks noGrp="1"/>
          </p:cNvSpPr>
          <p:nvPr>
            <p:ph type="title"/>
          </p:nvPr>
        </p:nvSpPr>
        <p:spPr/>
        <p:txBody>
          <a:bodyPr/>
          <a:lstStyle/>
          <a:p>
            <a:r>
              <a:rPr lang="en-US" dirty="0"/>
              <a:t>Activity 5.23 Part 1</a:t>
            </a:r>
            <a:br>
              <a:rPr lang="en-US" dirty="0"/>
            </a:br>
            <a:r>
              <a:rPr lang="en-US" i="1" dirty="0"/>
              <a:t>Analyze a Video Example</a:t>
            </a:r>
            <a:endParaRPr lang="en-US" dirty="0"/>
          </a:p>
        </p:txBody>
      </p:sp>
      <p:sp>
        <p:nvSpPr>
          <p:cNvPr id="2" name="Rectangle 1"/>
          <p:cNvSpPr/>
          <p:nvPr/>
        </p:nvSpPr>
        <p:spPr>
          <a:xfrm>
            <a:off x="441229" y="1393909"/>
            <a:ext cx="8272032" cy="830997"/>
          </a:xfrm>
          <a:prstGeom prst="rect">
            <a:avLst/>
          </a:prstGeom>
        </p:spPr>
        <p:txBody>
          <a:bodyPr wrap="square">
            <a:spAutoFit/>
          </a:bodyPr>
          <a:lstStyle/>
          <a:p>
            <a:r>
              <a:rPr lang="en-US" sz="2400" b="1" dirty="0">
                <a:solidFill>
                  <a:schemeClr val="accent2"/>
                </a:solidFill>
              </a:rPr>
              <a:t>Link to Video: </a:t>
            </a:r>
            <a:r>
              <a:rPr lang="en-US" sz="2400" dirty="0">
                <a:hlinkClick r:id="rId3"/>
              </a:rPr>
              <a:t>https://youtu.be/4Tm2U2zOQ_M?t=33</a:t>
            </a:r>
            <a:r>
              <a:rPr lang="en-US" sz="2400" dirty="0"/>
              <a:t> </a:t>
            </a:r>
          </a:p>
          <a:p>
            <a:r>
              <a:rPr lang="en-US" sz="2400" dirty="0"/>
              <a:t>(stop at 01:33)</a:t>
            </a:r>
          </a:p>
        </p:txBody>
      </p:sp>
      <p:pic>
        <p:nvPicPr>
          <p:cNvPr id="5" name="4Tm2U2zOQ_M"/>
          <p:cNvPicPr>
            <a:picLocks noGrp="1" noRot="1" noChangeAspect="1"/>
          </p:cNvPicPr>
          <p:nvPr>
            <p:ph idx="12"/>
            <a:videoFile r:link="rId1"/>
          </p:nvPr>
        </p:nvPicPr>
        <p:blipFill>
          <a:blip r:embed="rId4"/>
          <a:stretch>
            <a:fillRect/>
          </a:stretch>
        </p:blipFill>
        <p:spPr>
          <a:xfrm>
            <a:off x="1295400" y="2289594"/>
            <a:ext cx="6379896" cy="3588691"/>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033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0E80B3-1590-41BA-A64D-84BEB508C40C}"/>
              </a:ext>
            </a:extLst>
          </p:cNvPr>
          <p:cNvSpPr>
            <a:spLocks noGrp="1"/>
          </p:cNvSpPr>
          <p:nvPr>
            <p:ph type="title"/>
          </p:nvPr>
        </p:nvSpPr>
        <p:spPr/>
        <p:txBody>
          <a:bodyPr/>
          <a:lstStyle/>
          <a:p>
            <a:r>
              <a:rPr lang="en-US" dirty="0"/>
              <a:t>Activity 5.23 Part 1</a:t>
            </a:r>
            <a:br>
              <a:rPr lang="en-US" dirty="0"/>
            </a:br>
            <a:r>
              <a:rPr lang="en-US" i="1" dirty="0"/>
              <a:t>Review</a:t>
            </a:r>
            <a:endParaRPr lang="en-US" dirty="0"/>
          </a:p>
        </p:txBody>
      </p:sp>
      <p:sp>
        <p:nvSpPr>
          <p:cNvPr id="8" name="Text Placeholder 7">
            <a:extLst>
              <a:ext uri="{FF2B5EF4-FFF2-40B4-BE49-F238E27FC236}">
                <a16:creationId xmlns:a16="http://schemas.microsoft.com/office/drawing/2014/main" id="{79A3AE1E-1491-47CB-B69F-DA78B702116B}"/>
              </a:ext>
            </a:extLst>
          </p:cNvPr>
          <p:cNvSpPr>
            <a:spLocks noGrp="1"/>
          </p:cNvSpPr>
          <p:nvPr>
            <p:ph type="body" sz="quarter" idx="14"/>
          </p:nvPr>
        </p:nvSpPr>
        <p:spPr/>
        <p:txBody>
          <a:bodyPr/>
          <a:lstStyle/>
          <a:p>
            <a:r>
              <a:rPr lang="en-US" dirty="0"/>
              <a:t>Does the model meet the criteria for effective modeling?</a:t>
            </a:r>
          </a:p>
          <a:p>
            <a:pPr lvl="1"/>
            <a:r>
              <a:rPr lang="en-US" dirty="0"/>
              <a:t>She shows all of the steps</a:t>
            </a:r>
          </a:p>
          <a:p>
            <a:pPr lvl="1"/>
            <a:r>
              <a:rPr lang="en-US" dirty="0"/>
              <a:t>She verbalizes what she is doing (there’s nothing deeper)</a:t>
            </a:r>
          </a:p>
          <a:p>
            <a:pPr lvl="1"/>
            <a:r>
              <a:rPr lang="en-US" dirty="0"/>
              <a:t>She has students observe only (she states this very clearly)</a:t>
            </a:r>
          </a:p>
        </p:txBody>
      </p:sp>
      <p:pic>
        <p:nvPicPr>
          <p:cNvPr id="10" name="Picture Placeholder 9" descr="Woman teaching students screenshot">
            <a:extLst>
              <a:ext uri="{FF2B5EF4-FFF2-40B4-BE49-F238E27FC236}">
                <a16:creationId xmlns:a16="http://schemas.microsoft.com/office/drawing/2014/main" id="{5F05A831-7B23-4172-AB2E-EEA617F83E64}"/>
              </a:ext>
            </a:extLst>
          </p:cNvPr>
          <p:cNvPicPr>
            <a:picLocks noGrp="1" noChangeAspect="1"/>
          </p:cNvPicPr>
          <p:nvPr>
            <p:ph type="pic" sz="quarter" idx="11"/>
          </p:nvPr>
        </p:nvPicPr>
        <p:blipFill>
          <a:blip r:embed="rId2"/>
          <a:srcRect l="4494" r="4494"/>
          <a:stretch>
            <a:fillRect/>
          </a:stretch>
        </p:blipFill>
        <p:spPr>
          <a:prstGeom prst="rect">
            <a:avLst/>
          </a:prstGeom>
        </p:spPr>
      </p:pic>
      <p:sp>
        <p:nvSpPr>
          <p:cNvPr id="7" name="Content Placeholder 6">
            <a:extLst>
              <a:ext uri="{FF2B5EF4-FFF2-40B4-BE49-F238E27FC236}">
                <a16:creationId xmlns:a16="http://schemas.microsoft.com/office/drawing/2014/main" id="{25AEEE52-6F3A-495C-90F0-2A7E4031BC2C}"/>
              </a:ext>
            </a:extLst>
          </p:cNvPr>
          <p:cNvSpPr>
            <a:spLocks noGrp="1"/>
          </p:cNvSpPr>
          <p:nvPr>
            <p:ph idx="12"/>
          </p:nvPr>
        </p:nvSpPr>
        <p:spPr/>
        <p:txBody>
          <a:bodyPr/>
          <a:lstStyle/>
          <a:p>
            <a:endParaRPr lang="en-US"/>
          </a:p>
        </p:txBody>
      </p:sp>
      <p:sp>
        <p:nvSpPr>
          <p:cNvPr id="9" name="Rectangle 8">
            <a:extLst>
              <a:ext uri="{FF2B5EF4-FFF2-40B4-BE49-F238E27FC236}">
                <a16:creationId xmlns:a16="http://schemas.microsoft.com/office/drawing/2014/main" id="{64F57B66-CC4B-4538-9824-4FE315103CB8}"/>
              </a:ext>
            </a:extLst>
          </p:cNvPr>
          <p:cNvSpPr/>
          <p:nvPr/>
        </p:nvSpPr>
        <p:spPr>
          <a:xfrm>
            <a:off x="945703" y="4485656"/>
            <a:ext cx="3424767" cy="1477328"/>
          </a:xfrm>
          <a:prstGeom prst="rect">
            <a:avLst/>
          </a:prstGeom>
          <a:solidFill>
            <a:schemeClr val="accent6">
              <a:lumMod val="75000"/>
            </a:schemeClr>
          </a:solidFill>
          <a:ln>
            <a:solidFill>
              <a:schemeClr val="accent6">
                <a:lumMod val="40000"/>
                <a:lumOff val="60000"/>
              </a:schemeClr>
            </a:solidFill>
          </a:ln>
        </p:spPr>
        <p:txBody>
          <a:bodyPr wrap="square">
            <a:spAutoFit/>
          </a:bodyPr>
          <a:lstStyle/>
          <a:p>
            <a:r>
              <a:rPr lang="en-US" b="1" dirty="0"/>
              <a:t>Model multiple planned examples</a:t>
            </a:r>
          </a:p>
          <a:p>
            <a:pPr marL="285750" indent="-285750">
              <a:buFont typeface="Arial" panose="020B0604020202020204" pitchFamily="34" charset="0"/>
              <a:buChar char="•"/>
            </a:pPr>
            <a:r>
              <a:rPr lang="en-US" dirty="0"/>
              <a:t>Show all the steps or provide unique examples</a:t>
            </a:r>
          </a:p>
          <a:p>
            <a:pPr marL="285750" indent="-285750">
              <a:buFont typeface="Arial" panose="020B0604020202020204" pitchFamily="34" charset="0"/>
              <a:buChar char="•"/>
            </a:pPr>
            <a:r>
              <a:rPr lang="en-US" dirty="0"/>
              <a:t>Verbalize your thinking</a:t>
            </a:r>
            <a:endParaRPr lang="en-US" sz="1600" dirty="0"/>
          </a:p>
          <a:p>
            <a:pPr marL="285750" indent="-285750">
              <a:buFont typeface="Arial" panose="020B0604020202020204" pitchFamily="34" charset="0"/>
              <a:buChar char="•"/>
            </a:pPr>
            <a:r>
              <a:rPr lang="en-US" dirty="0"/>
              <a:t>Have students observe</a:t>
            </a:r>
          </a:p>
        </p:txBody>
      </p:sp>
    </p:spTree>
    <p:extLst>
      <p:ext uri="{BB962C8B-B14F-4D97-AF65-F5344CB8AC3E}">
        <p14:creationId xmlns:p14="http://schemas.microsoft.com/office/powerpoint/2010/main" val="421174691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0E80B3-1590-41BA-A64D-84BEB508C40C}"/>
              </a:ext>
            </a:extLst>
          </p:cNvPr>
          <p:cNvSpPr>
            <a:spLocks noGrp="1"/>
          </p:cNvSpPr>
          <p:nvPr>
            <p:ph type="title"/>
          </p:nvPr>
        </p:nvSpPr>
        <p:spPr/>
        <p:txBody>
          <a:bodyPr/>
          <a:lstStyle/>
          <a:p>
            <a:r>
              <a:rPr lang="en-US" dirty="0"/>
              <a:t>Activity 5.23</a:t>
            </a:r>
            <a:r>
              <a:rPr lang="en-US" i="1" dirty="0"/>
              <a:t> </a:t>
            </a:r>
            <a:r>
              <a:rPr lang="en-US" dirty="0"/>
              <a:t>Part 2</a:t>
            </a:r>
            <a:br>
              <a:rPr lang="en-US" dirty="0"/>
            </a:br>
            <a:r>
              <a:rPr lang="en-US" i="1" dirty="0"/>
              <a:t>Analyze a Video Example</a:t>
            </a:r>
            <a:endParaRPr lang="en-US" dirty="0"/>
          </a:p>
        </p:txBody>
      </p:sp>
      <p:sp>
        <p:nvSpPr>
          <p:cNvPr id="8" name="Text Placeholder 7">
            <a:extLst>
              <a:ext uri="{FF2B5EF4-FFF2-40B4-BE49-F238E27FC236}">
                <a16:creationId xmlns:a16="http://schemas.microsoft.com/office/drawing/2014/main" id="{79A3AE1E-1491-47CB-B69F-DA78B702116B}"/>
              </a:ext>
            </a:extLst>
          </p:cNvPr>
          <p:cNvSpPr>
            <a:spLocks noGrp="1"/>
          </p:cNvSpPr>
          <p:nvPr>
            <p:ph type="body" sz="quarter" idx="14"/>
          </p:nvPr>
        </p:nvSpPr>
        <p:spPr/>
        <p:txBody>
          <a:bodyPr/>
          <a:lstStyle/>
          <a:p>
            <a:r>
              <a:rPr lang="en-US" dirty="0"/>
              <a:t>Objective: The students will state the main idea of a picture using the gist strategy</a:t>
            </a:r>
          </a:p>
          <a:p>
            <a:r>
              <a:rPr lang="en-US" dirty="0"/>
              <a:t>Does the model meet the criteria for effective modeling?</a:t>
            </a:r>
          </a:p>
        </p:txBody>
      </p:sp>
      <p:sp>
        <p:nvSpPr>
          <p:cNvPr id="7" name="Content Placeholder 6">
            <a:extLst>
              <a:ext uri="{FF2B5EF4-FFF2-40B4-BE49-F238E27FC236}">
                <a16:creationId xmlns:a16="http://schemas.microsoft.com/office/drawing/2014/main" id="{25AEEE52-6F3A-495C-90F0-2A7E4031BC2C}"/>
              </a:ext>
            </a:extLst>
          </p:cNvPr>
          <p:cNvSpPr>
            <a:spLocks noGrp="1"/>
          </p:cNvSpPr>
          <p:nvPr>
            <p:ph idx="12"/>
          </p:nvPr>
        </p:nvSpPr>
        <p:spPr/>
        <p:txBody>
          <a:bodyPr/>
          <a:lstStyle/>
          <a:p>
            <a:endParaRPr lang="en-US"/>
          </a:p>
        </p:txBody>
      </p:sp>
      <p:sp>
        <p:nvSpPr>
          <p:cNvPr id="9" name="Rectangle 8">
            <a:extLst>
              <a:ext uri="{FF2B5EF4-FFF2-40B4-BE49-F238E27FC236}">
                <a16:creationId xmlns:a16="http://schemas.microsoft.com/office/drawing/2014/main" id="{64F57B66-CC4B-4538-9824-4FE315103CB8}"/>
              </a:ext>
            </a:extLst>
          </p:cNvPr>
          <p:cNvSpPr/>
          <p:nvPr/>
        </p:nvSpPr>
        <p:spPr>
          <a:xfrm>
            <a:off x="945703" y="4485656"/>
            <a:ext cx="3424767" cy="1477328"/>
          </a:xfrm>
          <a:prstGeom prst="rect">
            <a:avLst/>
          </a:prstGeom>
          <a:solidFill>
            <a:schemeClr val="accent6">
              <a:lumMod val="75000"/>
            </a:schemeClr>
          </a:solidFill>
          <a:ln>
            <a:solidFill>
              <a:schemeClr val="accent6">
                <a:lumMod val="40000"/>
                <a:lumOff val="60000"/>
              </a:schemeClr>
            </a:solidFill>
          </a:ln>
        </p:spPr>
        <p:txBody>
          <a:bodyPr wrap="square">
            <a:spAutoFit/>
          </a:bodyPr>
          <a:lstStyle/>
          <a:p>
            <a:r>
              <a:rPr lang="en-US" b="1" dirty="0"/>
              <a:t>Model multiple planned examples</a:t>
            </a:r>
          </a:p>
          <a:p>
            <a:pPr marL="285750" indent="-285750">
              <a:buFont typeface="Arial" panose="020B0604020202020204" pitchFamily="34" charset="0"/>
              <a:buChar char="•"/>
            </a:pPr>
            <a:r>
              <a:rPr lang="en-US" dirty="0"/>
              <a:t>Show all the steps or provide unique examples</a:t>
            </a:r>
          </a:p>
          <a:p>
            <a:pPr marL="285750" indent="-285750">
              <a:buFont typeface="Arial" panose="020B0604020202020204" pitchFamily="34" charset="0"/>
              <a:buChar char="•"/>
            </a:pPr>
            <a:r>
              <a:rPr lang="en-US" dirty="0"/>
              <a:t>Verbalize your thinking</a:t>
            </a:r>
            <a:endParaRPr lang="en-US" sz="1600" dirty="0"/>
          </a:p>
          <a:p>
            <a:pPr marL="285750" indent="-285750">
              <a:buFont typeface="Arial" panose="020B0604020202020204" pitchFamily="34" charset="0"/>
              <a:buChar char="•"/>
            </a:pPr>
            <a:r>
              <a:rPr lang="en-US" dirty="0"/>
              <a:t>Have students observe</a:t>
            </a:r>
          </a:p>
        </p:txBody>
      </p:sp>
      <p:pic>
        <p:nvPicPr>
          <p:cNvPr id="11" name="Picture Placeholder 10" descr="Woman teaching students screenshot">
            <a:extLst>
              <a:ext uri="{FF2B5EF4-FFF2-40B4-BE49-F238E27FC236}">
                <a16:creationId xmlns:a16="http://schemas.microsoft.com/office/drawing/2014/main" id="{2C38849C-2FF4-4E54-9D5D-256F0A08BE3A}"/>
              </a:ext>
            </a:extLst>
          </p:cNvPr>
          <p:cNvPicPr>
            <a:picLocks noGrp="1" noChangeAspect="1"/>
          </p:cNvPicPr>
          <p:nvPr>
            <p:ph type="pic" sz="quarter" idx="11"/>
          </p:nvPr>
        </p:nvPicPr>
        <p:blipFill>
          <a:blip r:embed="rId2"/>
          <a:srcRect t="1892" b="1892"/>
          <a:stretch>
            <a:fillRect/>
          </a:stretch>
        </p:blipFill>
        <p:spPr>
          <a:xfrm>
            <a:off x="5053013" y="1674813"/>
            <a:ext cx="3697287" cy="3549650"/>
          </a:xfrm>
          <a:prstGeom prst="rect">
            <a:avLst/>
          </a:prstGeom>
        </p:spPr>
      </p:pic>
    </p:spTree>
    <p:extLst>
      <p:ext uri="{BB962C8B-B14F-4D97-AF65-F5344CB8AC3E}">
        <p14:creationId xmlns:p14="http://schemas.microsoft.com/office/powerpoint/2010/main" val="32765565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CEB1DE-012A-4411-AE78-0F2280608283}"/>
              </a:ext>
            </a:extLst>
          </p:cNvPr>
          <p:cNvSpPr>
            <a:spLocks noGrp="1"/>
          </p:cNvSpPr>
          <p:nvPr>
            <p:ph type="title"/>
          </p:nvPr>
        </p:nvSpPr>
        <p:spPr/>
        <p:txBody>
          <a:bodyPr/>
          <a:lstStyle/>
          <a:p>
            <a:r>
              <a:rPr lang="en-US" dirty="0"/>
              <a:t>Activity 5.23 Part 2</a:t>
            </a:r>
            <a:br>
              <a:rPr lang="en-US" dirty="0"/>
            </a:br>
            <a:r>
              <a:rPr lang="en-US" i="1" dirty="0"/>
              <a:t>Analyze a Video Example</a:t>
            </a:r>
            <a:endParaRPr lang="en-US" dirty="0"/>
          </a:p>
        </p:txBody>
      </p:sp>
      <p:sp>
        <p:nvSpPr>
          <p:cNvPr id="2" name="Rectangle 1"/>
          <p:cNvSpPr/>
          <p:nvPr/>
        </p:nvSpPr>
        <p:spPr>
          <a:xfrm>
            <a:off x="272564" y="1393908"/>
            <a:ext cx="8616063" cy="830997"/>
          </a:xfrm>
          <a:prstGeom prst="rect">
            <a:avLst/>
          </a:prstGeom>
        </p:spPr>
        <p:txBody>
          <a:bodyPr wrap="square">
            <a:spAutoFit/>
          </a:bodyPr>
          <a:lstStyle/>
          <a:p>
            <a:r>
              <a:rPr lang="en-US" sz="2400" b="1" dirty="0">
                <a:solidFill>
                  <a:schemeClr val="accent2"/>
                </a:solidFill>
              </a:rPr>
              <a:t>Link to Video: </a:t>
            </a:r>
            <a:r>
              <a:rPr lang="en-US" sz="2400" dirty="0">
                <a:hlinkClick r:id="rId3"/>
              </a:rPr>
              <a:t>https://youtu.be/MXLek726ww4?t=28</a:t>
            </a:r>
            <a:r>
              <a:rPr lang="en-US" sz="2400" dirty="0"/>
              <a:t> </a:t>
            </a:r>
          </a:p>
          <a:p>
            <a:r>
              <a:rPr lang="en-US" sz="2400" dirty="0"/>
              <a:t>(stop at 02:35)</a:t>
            </a:r>
          </a:p>
        </p:txBody>
      </p:sp>
      <p:pic>
        <p:nvPicPr>
          <p:cNvPr id="4" name="MXLek726ww4"/>
          <p:cNvPicPr>
            <a:picLocks noRot="1" noChangeAspect="1"/>
          </p:cNvPicPr>
          <p:nvPr>
            <a:videoFile r:link="rId1"/>
          </p:nvPr>
        </p:nvPicPr>
        <p:blipFill>
          <a:blip r:embed="rId4"/>
          <a:stretch>
            <a:fillRect/>
          </a:stretch>
        </p:blipFill>
        <p:spPr>
          <a:xfrm>
            <a:off x="1302676" y="2224905"/>
            <a:ext cx="6555838" cy="3687659"/>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008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0E80B3-1590-41BA-A64D-84BEB508C40C}"/>
              </a:ext>
            </a:extLst>
          </p:cNvPr>
          <p:cNvSpPr>
            <a:spLocks noGrp="1"/>
          </p:cNvSpPr>
          <p:nvPr>
            <p:ph type="title"/>
          </p:nvPr>
        </p:nvSpPr>
        <p:spPr/>
        <p:txBody>
          <a:bodyPr/>
          <a:lstStyle/>
          <a:p>
            <a:r>
              <a:rPr lang="en-US" dirty="0"/>
              <a:t>Activity 5.23 Part 2</a:t>
            </a:r>
            <a:br>
              <a:rPr lang="en-US" dirty="0"/>
            </a:br>
            <a:r>
              <a:rPr lang="en-US" i="1" dirty="0"/>
              <a:t>Review</a:t>
            </a:r>
            <a:endParaRPr lang="en-US" dirty="0"/>
          </a:p>
        </p:txBody>
      </p:sp>
      <p:sp>
        <p:nvSpPr>
          <p:cNvPr id="8" name="Text Placeholder 7">
            <a:extLst>
              <a:ext uri="{FF2B5EF4-FFF2-40B4-BE49-F238E27FC236}">
                <a16:creationId xmlns:a16="http://schemas.microsoft.com/office/drawing/2014/main" id="{79A3AE1E-1491-47CB-B69F-DA78B702116B}"/>
              </a:ext>
            </a:extLst>
          </p:cNvPr>
          <p:cNvSpPr>
            <a:spLocks noGrp="1"/>
          </p:cNvSpPr>
          <p:nvPr>
            <p:ph type="body" sz="quarter" idx="14"/>
          </p:nvPr>
        </p:nvSpPr>
        <p:spPr/>
        <p:txBody>
          <a:bodyPr/>
          <a:lstStyle/>
          <a:p>
            <a:r>
              <a:rPr lang="en-US" dirty="0"/>
              <a:t>Does the model meet the criteria for effective modeling?</a:t>
            </a:r>
          </a:p>
          <a:p>
            <a:pPr lvl="1"/>
            <a:r>
              <a:rPr lang="en-US" dirty="0"/>
              <a:t>She gives the explanation of all the steps, but she does not show the students how to do them herself</a:t>
            </a:r>
          </a:p>
          <a:p>
            <a:pPr lvl="1"/>
            <a:r>
              <a:rPr lang="en-US" dirty="0"/>
              <a:t>She does not verbalize her own thinking (or verbalize for the students)</a:t>
            </a:r>
          </a:p>
          <a:p>
            <a:pPr lvl="1"/>
            <a:r>
              <a:rPr lang="en-US" dirty="0"/>
              <a:t>She has students do the work rather than just observe</a:t>
            </a:r>
          </a:p>
        </p:txBody>
      </p:sp>
      <p:sp>
        <p:nvSpPr>
          <p:cNvPr id="7" name="Content Placeholder 6">
            <a:extLst>
              <a:ext uri="{FF2B5EF4-FFF2-40B4-BE49-F238E27FC236}">
                <a16:creationId xmlns:a16="http://schemas.microsoft.com/office/drawing/2014/main" id="{25AEEE52-6F3A-495C-90F0-2A7E4031BC2C}"/>
              </a:ext>
            </a:extLst>
          </p:cNvPr>
          <p:cNvSpPr>
            <a:spLocks noGrp="1"/>
          </p:cNvSpPr>
          <p:nvPr>
            <p:ph idx="12"/>
          </p:nvPr>
        </p:nvSpPr>
        <p:spPr/>
        <p:txBody>
          <a:bodyPr/>
          <a:lstStyle/>
          <a:p>
            <a:endParaRPr lang="en-US"/>
          </a:p>
        </p:txBody>
      </p:sp>
      <p:sp>
        <p:nvSpPr>
          <p:cNvPr id="9" name="Rectangle 8">
            <a:extLst>
              <a:ext uri="{FF2B5EF4-FFF2-40B4-BE49-F238E27FC236}">
                <a16:creationId xmlns:a16="http://schemas.microsoft.com/office/drawing/2014/main" id="{64F57B66-CC4B-4538-9824-4FE315103CB8}"/>
              </a:ext>
            </a:extLst>
          </p:cNvPr>
          <p:cNvSpPr/>
          <p:nvPr/>
        </p:nvSpPr>
        <p:spPr>
          <a:xfrm>
            <a:off x="945703" y="5041407"/>
            <a:ext cx="3424767" cy="1477328"/>
          </a:xfrm>
          <a:prstGeom prst="rect">
            <a:avLst/>
          </a:prstGeom>
          <a:solidFill>
            <a:schemeClr val="accent6">
              <a:lumMod val="75000"/>
            </a:schemeClr>
          </a:solidFill>
          <a:ln>
            <a:solidFill>
              <a:schemeClr val="accent6">
                <a:lumMod val="40000"/>
                <a:lumOff val="60000"/>
              </a:schemeClr>
            </a:solidFill>
          </a:ln>
        </p:spPr>
        <p:txBody>
          <a:bodyPr wrap="square">
            <a:spAutoFit/>
          </a:bodyPr>
          <a:lstStyle/>
          <a:p>
            <a:r>
              <a:rPr lang="en-US" b="1" dirty="0"/>
              <a:t>Model multiple planned examples</a:t>
            </a:r>
          </a:p>
          <a:p>
            <a:pPr marL="285750" indent="-285750">
              <a:buFont typeface="Arial" panose="020B0604020202020204" pitchFamily="34" charset="0"/>
              <a:buChar char="•"/>
            </a:pPr>
            <a:r>
              <a:rPr lang="en-US" dirty="0"/>
              <a:t>Show all the steps or provide unique examples</a:t>
            </a:r>
          </a:p>
          <a:p>
            <a:pPr marL="285750" indent="-285750">
              <a:buFont typeface="Arial" panose="020B0604020202020204" pitchFamily="34" charset="0"/>
              <a:buChar char="•"/>
            </a:pPr>
            <a:r>
              <a:rPr lang="en-US" dirty="0"/>
              <a:t>Verbalize your thinking</a:t>
            </a:r>
            <a:endParaRPr lang="en-US" sz="1600" dirty="0"/>
          </a:p>
          <a:p>
            <a:pPr marL="285750" indent="-285750">
              <a:buFont typeface="Arial" panose="020B0604020202020204" pitchFamily="34" charset="0"/>
              <a:buChar char="•"/>
            </a:pPr>
            <a:r>
              <a:rPr lang="en-US" dirty="0"/>
              <a:t>Have students observe</a:t>
            </a:r>
          </a:p>
        </p:txBody>
      </p:sp>
      <p:pic>
        <p:nvPicPr>
          <p:cNvPr id="12" name="Picture Placeholder 11" descr="Woman teaching students screenshot">
            <a:extLst>
              <a:ext uri="{FF2B5EF4-FFF2-40B4-BE49-F238E27FC236}">
                <a16:creationId xmlns:a16="http://schemas.microsoft.com/office/drawing/2014/main" id="{0A6535B7-C9C4-41F7-BB04-16DDAAE6E886}"/>
              </a:ext>
            </a:extLst>
          </p:cNvPr>
          <p:cNvPicPr>
            <a:picLocks noGrp="1" noChangeAspect="1"/>
          </p:cNvPicPr>
          <p:nvPr>
            <p:ph type="pic" sz="quarter" idx="11"/>
          </p:nvPr>
        </p:nvPicPr>
        <p:blipFill>
          <a:blip r:embed="rId2"/>
          <a:srcRect t="1892" b="1892"/>
          <a:stretch>
            <a:fillRect/>
          </a:stretch>
        </p:blipFill>
        <p:spPr>
          <a:xfrm>
            <a:off x="5053013" y="1674813"/>
            <a:ext cx="3697287" cy="3549650"/>
          </a:xfrm>
          <a:prstGeom prst="rect">
            <a:avLst/>
          </a:prstGeom>
        </p:spPr>
      </p:pic>
    </p:spTree>
    <p:extLst>
      <p:ext uri="{BB962C8B-B14F-4D97-AF65-F5344CB8AC3E}">
        <p14:creationId xmlns:p14="http://schemas.microsoft.com/office/powerpoint/2010/main" val="302958222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b="1" dirty="0"/>
              <a:t>Give clear explanations </a:t>
            </a:r>
            <a:endParaRPr lang="en-US" sz="1800" b="1" dirty="0"/>
          </a:p>
          <a:p>
            <a:pPr lvl="1"/>
            <a:r>
              <a:rPr lang="en-US" dirty="0"/>
              <a:t>Match the explanation the learning outcome</a:t>
            </a:r>
          </a:p>
          <a:p>
            <a:pPr lvl="1"/>
            <a:r>
              <a:rPr lang="en-US" dirty="0"/>
              <a:t>Design the explanation so that it is correct, clear, and concise</a:t>
            </a:r>
            <a:endParaRPr lang="en-US" sz="2600" dirty="0"/>
          </a:p>
          <a:p>
            <a:pPr lvl="1"/>
            <a:r>
              <a:rPr lang="en-US" dirty="0"/>
              <a:t>Use the explanation consistently</a:t>
            </a:r>
          </a:p>
          <a:p>
            <a:r>
              <a:rPr lang="en-US" b="1" dirty="0"/>
              <a:t>Model multiple planned examples</a:t>
            </a:r>
          </a:p>
          <a:p>
            <a:pPr lvl="1"/>
            <a:r>
              <a:rPr lang="en-US" dirty="0"/>
              <a:t>Show all the steps or provide unique examples</a:t>
            </a:r>
          </a:p>
          <a:p>
            <a:pPr lvl="1"/>
            <a:r>
              <a:rPr lang="en-US" dirty="0"/>
              <a:t>Verbalize your thinking</a:t>
            </a:r>
          </a:p>
          <a:p>
            <a:pPr lvl="1"/>
            <a:r>
              <a:rPr lang="en-US" dirty="0"/>
              <a:t>Have students observe</a:t>
            </a:r>
          </a:p>
          <a:p>
            <a:r>
              <a:rPr lang="en-US" sz="1800" b="1" dirty="0">
                <a:solidFill>
                  <a:schemeClr val="accent5">
                    <a:lumMod val="75000"/>
                  </a:schemeClr>
                </a:solidFill>
              </a:rPr>
              <a:t>Use supporting practices</a:t>
            </a:r>
          </a:p>
        </p:txBody>
      </p:sp>
      <p:sp>
        <p:nvSpPr>
          <p:cNvPr id="3" name="Title 2"/>
          <p:cNvSpPr>
            <a:spLocks noGrp="1"/>
          </p:cNvSpPr>
          <p:nvPr>
            <p:ph type="title"/>
          </p:nvPr>
        </p:nvSpPr>
        <p:spPr/>
        <p:txBody>
          <a:bodyPr>
            <a:normAutofit fontScale="90000"/>
          </a:bodyPr>
          <a:lstStyle/>
          <a:p>
            <a:r>
              <a:rPr lang="en-US" dirty="0"/>
              <a:t>Checklist: Modeling</a:t>
            </a:r>
            <a:br>
              <a:rPr lang="en-US" dirty="0"/>
            </a:br>
            <a:r>
              <a:rPr lang="en-US" dirty="0">
                <a:solidFill>
                  <a:schemeClr val="accent5">
                    <a:lumMod val="75000"/>
                  </a:schemeClr>
                </a:solidFill>
              </a:rPr>
              <a:t>Use supporting practices</a:t>
            </a:r>
          </a:p>
        </p:txBody>
      </p:sp>
    </p:spTree>
    <p:extLst>
      <p:ext uri="{BB962C8B-B14F-4D97-AF65-F5344CB8AC3E}">
        <p14:creationId xmlns:p14="http://schemas.microsoft.com/office/powerpoint/2010/main" val="275153777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Modeling: clear explanation, planned examples. practice: guided practice, independent practice. supporting practices: using effective methods to elicit frequent responses, providing immediate specific feedback, maintaining a brisk pace">
            <a:extLst>
              <a:ext uri="{FF2B5EF4-FFF2-40B4-BE49-F238E27FC236}">
                <a16:creationId xmlns:a16="http://schemas.microsoft.com/office/drawing/2014/main" id="{41920A80-E641-4C77-A2CC-D957E9A1B11B}"/>
              </a:ext>
            </a:extLst>
          </p:cNvPr>
          <p:cNvPicPr>
            <a:picLocks noChangeAspect="1"/>
          </p:cNvPicPr>
          <p:nvPr/>
        </p:nvPicPr>
        <p:blipFill>
          <a:blip r:embed="rId2"/>
          <a:stretch>
            <a:fillRect/>
          </a:stretch>
        </p:blipFill>
        <p:spPr>
          <a:xfrm>
            <a:off x="7189596" y="1241725"/>
            <a:ext cx="1714415" cy="1586514"/>
          </a:xfrm>
          <a:prstGeom prst="rect">
            <a:avLst/>
          </a:prstGeom>
        </p:spPr>
      </p:pic>
      <p:sp>
        <p:nvSpPr>
          <p:cNvPr id="5" name="Text Placeholder 4">
            <a:extLst>
              <a:ext uri="{FF2B5EF4-FFF2-40B4-BE49-F238E27FC236}">
                <a16:creationId xmlns:a16="http://schemas.microsoft.com/office/drawing/2014/main" id="{AD656353-7CB4-47AC-92B9-12DDFBC64109}"/>
              </a:ext>
            </a:extLst>
          </p:cNvPr>
          <p:cNvSpPr>
            <a:spLocks noGrp="1"/>
          </p:cNvSpPr>
          <p:nvPr>
            <p:ph type="body" sz="quarter" idx="13"/>
          </p:nvPr>
        </p:nvSpPr>
        <p:spPr/>
        <p:txBody>
          <a:bodyPr/>
          <a:lstStyle/>
          <a:p>
            <a:r>
              <a:rPr lang="en-US" dirty="0"/>
              <a:t>Designed to maximize cognitive processing of lesson 	            content</a:t>
            </a:r>
          </a:p>
          <a:p>
            <a:r>
              <a:rPr lang="en-US" dirty="0"/>
              <a:t>Eliciting responses</a:t>
            </a:r>
          </a:p>
          <a:p>
            <a:pPr lvl="1"/>
            <a:r>
              <a:rPr lang="en-US" dirty="0"/>
              <a:t>Actively engaging students in model</a:t>
            </a:r>
          </a:p>
          <a:p>
            <a:pPr lvl="1"/>
            <a:r>
              <a:rPr lang="en-US" dirty="0"/>
              <a:t>Not having them do the thinking</a:t>
            </a:r>
          </a:p>
          <a:p>
            <a:r>
              <a:rPr lang="en-US" dirty="0"/>
              <a:t>Providing feedback</a:t>
            </a:r>
          </a:p>
          <a:p>
            <a:pPr lvl="1"/>
            <a:r>
              <a:rPr lang="en-US" dirty="0"/>
              <a:t>Affirming correct responses</a:t>
            </a:r>
          </a:p>
          <a:p>
            <a:pPr lvl="1"/>
            <a:r>
              <a:rPr lang="en-US" dirty="0"/>
              <a:t>Correcting misunderstandings</a:t>
            </a:r>
          </a:p>
          <a:p>
            <a:r>
              <a:rPr lang="en-US" dirty="0"/>
              <a:t>Maintaining a brisk pace</a:t>
            </a:r>
          </a:p>
          <a:p>
            <a:pPr lvl="1"/>
            <a:r>
              <a:rPr lang="en-US" dirty="0"/>
              <a:t>Modeling quickly</a:t>
            </a:r>
          </a:p>
          <a:p>
            <a:pPr lvl="1"/>
            <a:r>
              <a:rPr lang="en-US" dirty="0"/>
              <a:t>Knowing when to move on</a:t>
            </a:r>
          </a:p>
        </p:txBody>
      </p:sp>
      <p:sp>
        <p:nvSpPr>
          <p:cNvPr id="4" name="Title 3">
            <a:extLst>
              <a:ext uri="{FF2B5EF4-FFF2-40B4-BE49-F238E27FC236}">
                <a16:creationId xmlns:a16="http://schemas.microsoft.com/office/drawing/2014/main" id="{3B5D02C1-7606-4296-B3F5-C85867F97CC1}"/>
              </a:ext>
            </a:extLst>
          </p:cNvPr>
          <p:cNvSpPr>
            <a:spLocks noGrp="1"/>
          </p:cNvSpPr>
          <p:nvPr>
            <p:ph type="title"/>
          </p:nvPr>
        </p:nvSpPr>
        <p:spPr/>
        <p:txBody>
          <a:bodyPr/>
          <a:lstStyle/>
          <a:p>
            <a:r>
              <a:rPr lang="en-US" dirty="0"/>
              <a:t>Supporting practices during modeling</a:t>
            </a:r>
          </a:p>
        </p:txBody>
      </p:sp>
    </p:spTree>
    <p:extLst>
      <p:ext uri="{BB962C8B-B14F-4D97-AF65-F5344CB8AC3E}">
        <p14:creationId xmlns:p14="http://schemas.microsoft.com/office/powerpoint/2010/main" val="395288086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2EB75D2-35E1-4DF9-A624-0FC69FF6A708}"/>
              </a:ext>
            </a:extLst>
          </p:cNvPr>
          <p:cNvSpPr>
            <a:spLocks noGrp="1"/>
          </p:cNvSpPr>
          <p:nvPr>
            <p:ph sz="quarter" idx="10"/>
          </p:nvPr>
        </p:nvSpPr>
        <p:spPr/>
        <p:txBody>
          <a:bodyPr/>
          <a:lstStyle/>
          <a:p>
            <a:r>
              <a:rPr lang="en-US"/>
              <a:t>Activity 5.24 </a:t>
            </a:r>
          </a:p>
          <a:p>
            <a:r>
              <a:rPr lang="en-US"/>
              <a:t>I’ll start it…</a:t>
            </a:r>
            <a:endParaRPr lang="en-US" dirty="0"/>
          </a:p>
        </p:txBody>
      </p:sp>
      <p:sp>
        <p:nvSpPr>
          <p:cNvPr id="6" name="Content Placeholder 5">
            <a:extLst>
              <a:ext uri="{FF2B5EF4-FFF2-40B4-BE49-F238E27FC236}">
                <a16:creationId xmlns:a16="http://schemas.microsoft.com/office/drawing/2014/main" id="{CE8A2E91-18C4-48BA-B01C-939E392C9BB7}"/>
              </a:ext>
            </a:extLst>
          </p:cNvPr>
          <p:cNvSpPr>
            <a:spLocks noGrp="1"/>
          </p:cNvSpPr>
          <p:nvPr>
            <p:ph type="body" sz="quarter" idx="14"/>
          </p:nvPr>
        </p:nvSpPr>
        <p:spPr/>
        <p:txBody>
          <a:bodyPr/>
          <a:lstStyle/>
          <a:p>
            <a:r>
              <a:rPr lang="en-US" dirty="0"/>
              <a:t>The lesson will be a curriculum example</a:t>
            </a:r>
          </a:p>
          <a:p>
            <a:r>
              <a:rPr lang="en-US" dirty="0"/>
              <a:t>It is a beginning reading lesson</a:t>
            </a:r>
          </a:p>
          <a:p>
            <a:r>
              <a:rPr lang="en-US" dirty="0"/>
              <a:t>The objective given by the program is “to understand relationships between letters and sounds”</a:t>
            </a:r>
          </a:p>
        </p:txBody>
      </p:sp>
      <p:sp>
        <p:nvSpPr>
          <p:cNvPr id="2" name="Title 1" hidden="1">
            <a:extLst>
              <a:ext uri="{FF2B5EF4-FFF2-40B4-BE49-F238E27FC236}">
                <a16:creationId xmlns:a16="http://schemas.microsoft.com/office/drawing/2014/main" id="{1385374A-B8D3-490B-B2A7-29523AE25AE2}"/>
              </a:ext>
            </a:extLst>
          </p:cNvPr>
          <p:cNvSpPr>
            <a:spLocks noGrp="1"/>
          </p:cNvSpPr>
          <p:nvPr>
            <p:ph type="title"/>
          </p:nvPr>
        </p:nvSpPr>
        <p:spPr/>
        <p:txBody>
          <a:bodyPr/>
          <a:lstStyle/>
          <a:p>
            <a:r>
              <a:rPr lang="en-US" dirty="0"/>
              <a:t>Slide 177</a:t>
            </a:r>
          </a:p>
        </p:txBody>
      </p:sp>
    </p:spTree>
    <p:extLst>
      <p:ext uri="{BB962C8B-B14F-4D97-AF65-F5344CB8AC3E}">
        <p14:creationId xmlns:p14="http://schemas.microsoft.com/office/powerpoint/2010/main" val="421568511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B9C2445-F9F8-455A-A8B1-40701E4D7B9D}"/>
              </a:ext>
            </a:extLst>
          </p:cNvPr>
          <p:cNvSpPr>
            <a:spLocks noGrp="1"/>
          </p:cNvSpPr>
          <p:nvPr>
            <p:ph idx="1"/>
          </p:nvPr>
        </p:nvSpPr>
        <p:spPr>
          <a:xfrm>
            <a:off x="575732" y="1580825"/>
            <a:ext cx="4669127" cy="5052888"/>
          </a:xfrm>
          <a:prstGeom prst="flowChartDocument">
            <a:avLst/>
          </a:prstGeom>
          <a:solidFill>
            <a:schemeClr val="accent5">
              <a:lumMod val="50000"/>
            </a:schemeClr>
          </a:solidFill>
          <a:ln>
            <a:solidFill>
              <a:schemeClr val="accent5">
                <a:lumMod val="60000"/>
                <a:lumOff val="40000"/>
              </a:schemeClr>
            </a:solidFill>
          </a:ln>
        </p:spPr>
        <p:txBody>
          <a:bodyPr>
            <a:noAutofit/>
          </a:bodyPr>
          <a:lstStyle/>
          <a:p>
            <a:pPr>
              <a:lnSpc>
                <a:spcPct val="110000"/>
              </a:lnSpc>
            </a:pPr>
            <a:r>
              <a:rPr lang="en-US" sz="1400" b="1" dirty="0">
                <a:latin typeface="Arial" panose="020B0604020202020204" pitchFamily="34" charset="0"/>
                <a:cs typeface="Arial" panose="020B0604020202020204" pitchFamily="34" charset="0"/>
              </a:rPr>
              <a:t>Lesson Warm-up</a:t>
            </a:r>
          </a:p>
          <a:p>
            <a:pPr>
              <a:lnSpc>
                <a:spcPct val="110000"/>
              </a:lnSpc>
            </a:pPr>
            <a:r>
              <a:rPr lang="en-US" sz="1400" dirty="0">
                <a:latin typeface="Arial" panose="020B0604020202020204" pitchFamily="34" charset="0"/>
                <a:cs typeface="Arial" panose="020B0604020202020204" pitchFamily="34" charset="0"/>
              </a:rPr>
              <a:t>Have children name the pets in the illustration that goes with the poem. Elicit the word </a:t>
            </a:r>
            <a:r>
              <a:rPr lang="en-US" sz="1400" i="1" dirty="0">
                <a:latin typeface="Arial" panose="020B0604020202020204" pitchFamily="34" charset="0"/>
                <a:cs typeface="Arial" panose="020B0604020202020204" pitchFamily="34" charset="0"/>
              </a:rPr>
              <a:t>dog</a:t>
            </a:r>
            <a:r>
              <a:rPr lang="en-US" sz="1400" dirty="0">
                <a:latin typeface="Arial" panose="020B0604020202020204" pitchFamily="34" charset="0"/>
                <a:cs typeface="Arial" panose="020B0604020202020204" pitchFamily="34" charset="0"/>
              </a:rPr>
              <a:t>, and write it on the board. Tell the children that they will learn about the sound they hear at the beginning of </a:t>
            </a:r>
            <a:r>
              <a:rPr lang="en-US" sz="1400" i="1" dirty="0">
                <a:latin typeface="Arial" panose="020B0604020202020204" pitchFamily="34" charset="0"/>
                <a:cs typeface="Arial" panose="020B0604020202020204" pitchFamily="34" charset="0"/>
              </a:rPr>
              <a:t>dog</a:t>
            </a:r>
            <a:r>
              <a:rPr lang="en-US" sz="1400" dirty="0">
                <a:latin typeface="Arial" panose="020B0604020202020204" pitchFamily="34" charset="0"/>
                <a:cs typeface="Arial" panose="020B0604020202020204" pitchFamily="34" charset="0"/>
              </a:rPr>
              <a:t> and the letter that stands for that sound.</a:t>
            </a:r>
          </a:p>
          <a:p>
            <a:pPr>
              <a:lnSpc>
                <a:spcPct val="110000"/>
              </a:lnSpc>
            </a:pPr>
            <a:r>
              <a:rPr lang="en-US" sz="1400" dirty="0">
                <a:latin typeface="Arial" panose="020B0604020202020204" pitchFamily="34" charset="0"/>
                <a:cs typeface="Arial" panose="020B0604020202020204" pitchFamily="34" charset="0"/>
              </a:rPr>
              <a:t>Ask children to read the first line of the poem. Have them find </a:t>
            </a:r>
            <a:r>
              <a:rPr lang="en-US" sz="1400" i="1" dirty="0">
                <a:latin typeface="Arial" panose="020B0604020202020204" pitchFamily="34" charset="0"/>
                <a:cs typeface="Arial" panose="020B0604020202020204" pitchFamily="34" charset="0"/>
              </a:rPr>
              <a:t>dog</a:t>
            </a:r>
            <a:r>
              <a:rPr lang="en-US" sz="1400" dirty="0">
                <a:latin typeface="Arial" panose="020B0604020202020204" pitchFamily="34" charset="0"/>
                <a:cs typeface="Arial" panose="020B0604020202020204" pitchFamily="34" charset="0"/>
              </a:rPr>
              <a:t> and match it with the word </a:t>
            </a:r>
            <a:r>
              <a:rPr lang="en-US" sz="1400" i="1" dirty="0">
                <a:latin typeface="Arial" panose="020B0604020202020204" pitchFamily="34" charset="0"/>
                <a:cs typeface="Arial" panose="020B0604020202020204" pitchFamily="34" charset="0"/>
              </a:rPr>
              <a:t>dog</a:t>
            </a:r>
            <a:r>
              <a:rPr lang="en-US" sz="1400" dirty="0">
                <a:latin typeface="Arial" panose="020B0604020202020204" pitchFamily="34" charset="0"/>
                <a:cs typeface="Arial" panose="020B0604020202020204" pitchFamily="34" charset="0"/>
              </a:rPr>
              <a:t> on the board. Then have children read the following pairs of words. Ask them to repeat each pair of words and tell them which word in the pair begins with the same beginning sound as </a:t>
            </a:r>
            <a:r>
              <a:rPr lang="en-US" sz="1400" i="1" dirty="0">
                <a:latin typeface="Arial" panose="020B0604020202020204" pitchFamily="34" charset="0"/>
                <a:cs typeface="Arial" panose="020B0604020202020204" pitchFamily="34" charset="0"/>
              </a:rPr>
              <a:t>dog: dig, jig, dime, rhyme, date, gate, fill, dill, rug, dug</a:t>
            </a:r>
          </a:p>
          <a:p>
            <a:pPr>
              <a:lnSpc>
                <a:spcPct val="110000"/>
              </a:lnSpc>
            </a:pPr>
            <a:r>
              <a:rPr lang="en-US" sz="1400" dirty="0">
                <a:latin typeface="Arial" panose="020B0604020202020204" pitchFamily="34" charset="0"/>
                <a:cs typeface="Arial" panose="020B0604020202020204" pitchFamily="34" charset="0"/>
              </a:rPr>
              <a:t>Call attention to the word </a:t>
            </a:r>
            <a:r>
              <a:rPr lang="en-US" sz="1400" i="1" dirty="0">
                <a:latin typeface="Arial" panose="020B0604020202020204" pitchFamily="34" charset="0"/>
                <a:cs typeface="Arial" panose="020B0604020202020204" pitchFamily="34" charset="0"/>
              </a:rPr>
              <a:t>dog</a:t>
            </a:r>
            <a:r>
              <a:rPr lang="en-US" sz="1400" dirty="0">
                <a:latin typeface="Arial" panose="020B0604020202020204" pitchFamily="34" charset="0"/>
                <a:cs typeface="Arial" panose="020B0604020202020204" pitchFamily="34" charset="0"/>
              </a:rPr>
              <a:t> on the board. Ask children to name the letter that stands for the sound they hear at the beginning of </a:t>
            </a:r>
            <a:r>
              <a:rPr lang="en-US" sz="1400" i="1" dirty="0">
                <a:latin typeface="Arial" panose="020B0604020202020204" pitchFamily="34" charset="0"/>
                <a:cs typeface="Arial" panose="020B0604020202020204" pitchFamily="34" charset="0"/>
              </a:rPr>
              <a:t>dog. </a:t>
            </a:r>
            <a:r>
              <a:rPr lang="en-US" sz="1400" dirty="0">
                <a:latin typeface="Arial" panose="020B0604020202020204" pitchFamily="34" charset="0"/>
                <a:cs typeface="Arial" panose="020B0604020202020204" pitchFamily="34" charset="0"/>
              </a:rPr>
              <a:t>A volunteer can draw a line under the letter d.</a:t>
            </a:r>
          </a:p>
          <a:p>
            <a:endParaRPr lang="en-US" sz="1800" dirty="0"/>
          </a:p>
        </p:txBody>
      </p:sp>
      <p:sp>
        <p:nvSpPr>
          <p:cNvPr id="4" name="Title 3">
            <a:extLst>
              <a:ext uri="{FF2B5EF4-FFF2-40B4-BE49-F238E27FC236}">
                <a16:creationId xmlns:a16="http://schemas.microsoft.com/office/drawing/2014/main" id="{F4770139-A97A-4079-A9A5-192DFBFD0363}"/>
              </a:ext>
            </a:extLst>
          </p:cNvPr>
          <p:cNvSpPr>
            <a:spLocks noGrp="1"/>
          </p:cNvSpPr>
          <p:nvPr>
            <p:ph type="title"/>
          </p:nvPr>
        </p:nvSpPr>
        <p:spPr/>
        <p:txBody>
          <a:bodyPr>
            <a:noAutofit/>
          </a:bodyPr>
          <a:lstStyle/>
          <a:p>
            <a:r>
              <a:rPr lang="en-US" dirty="0"/>
              <a:t>Activity 5.24 </a:t>
            </a:r>
            <a:br>
              <a:rPr lang="en-US" dirty="0"/>
            </a:br>
            <a:r>
              <a:rPr lang="en-US" i="1" dirty="0"/>
              <a:t>I’ll start it…</a:t>
            </a:r>
            <a:endParaRPr lang="en-US" dirty="0"/>
          </a:p>
        </p:txBody>
      </p:sp>
      <p:sp>
        <p:nvSpPr>
          <p:cNvPr id="7" name="Rectangle 6">
            <a:extLst>
              <a:ext uri="{FF2B5EF4-FFF2-40B4-BE49-F238E27FC236}">
                <a16:creationId xmlns:a16="http://schemas.microsoft.com/office/drawing/2014/main" id="{E82E1ADA-9295-4504-8107-5C293BEF5B9E}"/>
              </a:ext>
            </a:extLst>
          </p:cNvPr>
          <p:cNvSpPr/>
          <p:nvPr/>
        </p:nvSpPr>
        <p:spPr>
          <a:xfrm>
            <a:off x="5696661" y="2181062"/>
            <a:ext cx="3176869" cy="3319626"/>
          </a:xfrm>
          <a:prstGeom prst="rect">
            <a:avLst/>
          </a:prstGeom>
          <a:solidFill>
            <a:schemeClr val="accent6">
              <a:lumMod val="75000"/>
            </a:schemeClr>
          </a:solidFill>
          <a:ln>
            <a:solidFill>
              <a:schemeClr val="accent6">
                <a:lumMod val="20000"/>
                <a:lumOff val="80000"/>
              </a:schemeClr>
            </a:solidFill>
          </a:ln>
        </p:spPr>
        <p:txBody>
          <a:bodyPr wrap="square">
            <a:normAutofit lnSpcReduction="10000"/>
          </a:bodyPr>
          <a:lstStyle/>
          <a:p>
            <a:pPr marL="285750" lvl="0" indent="-285750" defTabSz="914400">
              <a:spcBef>
                <a:spcPts val="1000"/>
              </a:spcBef>
              <a:buClr>
                <a:srgbClr val="7B628A">
                  <a:lumMod val="60000"/>
                  <a:lumOff val="40000"/>
                </a:srgbClr>
              </a:buClr>
              <a:buFont typeface="Wingdings" charset="2"/>
              <a:buChar char="q"/>
            </a:pPr>
            <a:r>
              <a:rPr lang="en-US" sz="1600" b="1" dirty="0">
                <a:latin typeface="Arial" charset="0"/>
                <a:cs typeface="Arial" charset="0"/>
              </a:rPr>
              <a:t>Give clear explanations </a:t>
            </a:r>
          </a:p>
          <a:p>
            <a:pPr marL="514350" lvl="1" indent="-228600" defTabSz="914400">
              <a:buClr>
                <a:srgbClr val="7B628A">
                  <a:lumMod val="20000"/>
                  <a:lumOff val="80000"/>
                </a:srgbClr>
              </a:buClr>
              <a:buFont typeface="Arial" charset="0"/>
              <a:buChar char="•"/>
            </a:pPr>
            <a:r>
              <a:rPr lang="en-US" sz="1400" dirty="0">
                <a:latin typeface="Arial" charset="0"/>
                <a:cs typeface="Arial" charset="0"/>
              </a:rPr>
              <a:t>Match the explanation the learning outcome</a:t>
            </a:r>
          </a:p>
          <a:p>
            <a:pPr marL="514350" lvl="1" indent="-228600" defTabSz="914400">
              <a:buClr>
                <a:srgbClr val="7B628A">
                  <a:lumMod val="20000"/>
                  <a:lumOff val="80000"/>
                </a:srgbClr>
              </a:buClr>
              <a:buFont typeface="Arial" charset="0"/>
              <a:buChar char="•"/>
            </a:pPr>
            <a:r>
              <a:rPr lang="en-US" sz="1400" dirty="0">
                <a:latin typeface="Arial" charset="0"/>
                <a:cs typeface="Arial" charset="0"/>
              </a:rPr>
              <a:t>Design the explanation so that it is correct, clear, and concise</a:t>
            </a:r>
            <a:endParaRPr lang="en-US" sz="2000" dirty="0">
              <a:latin typeface="Arial" charset="0"/>
              <a:cs typeface="Arial" charset="0"/>
            </a:endParaRPr>
          </a:p>
          <a:p>
            <a:pPr marL="514350" lvl="1" indent="-228600" defTabSz="914400">
              <a:buClr>
                <a:srgbClr val="7B628A">
                  <a:lumMod val="20000"/>
                  <a:lumOff val="80000"/>
                </a:srgbClr>
              </a:buClr>
              <a:buFont typeface="Arial" charset="0"/>
              <a:buChar char="•"/>
            </a:pPr>
            <a:r>
              <a:rPr lang="en-US" sz="1400" dirty="0">
                <a:latin typeface="Arial" charset="0"/>
                <a:cs typeface="Arial" charset="0"/>
              </a:rPr>
              <a:t>Use the explanation consistently</a:t>
            </a:r>
          </a:p>
          <a:p>
            <a:pPr marL="285750" lvl="0" indent="-285750" defTabSz="914400">
              <a:spcBef>
                <a:spcPts val="1000"/>
              </a:spcBef>
              <a:buClr>
                <a:srgbClr val="7B628A">
                  <a:lumMod val="60000"/>
                  <a:lumOff val="40000"/>
                </a:srgbClr>
              </a:buClr>
              <a:buFont typeface="Wingdings" charset="2"/>
              <a:buChar char="q"/>
            </a:pPr>
            <a:r>
              <a:rPr lang="en-US" sz="1600" b="1" dirty="0">
                <a:latin typeface="Arial" charset="0"/>
                <a:cs typeface="Arial" charset="0"/>
              </a:rPr>
              <a:t>Model multiple planned examples</a:t>
            </a:r>
          </a:p>
          <a:p>
            <a:pPr marL="514350" lvl="1" indent="-228600" defTabSz="914400">
              <a:lnSpc>
                <a:spcPct val="110000"/>
              </a:lnSpc>
              <a:buClr>
                <a:srgbClr val="7B628A">
                  <a:lumMod val="20000"/>
                  <a:lumOff val="80000"/>
                </a:srgbClr>
              </a:buClr>
              <a:buFont typeface="Arial" charset="0"/>
              <a:buChar char="•"/>
            </a:pPr>
            <a:r>
              <a:rPr lang="en-US" sz="1400" dirty="0">
                <a:latin typeface="Arial" charset="0"/>
                <a:cs typeface="Arial" charset="0"/>
              </a:rPr>
              <a:t>Show all the steps or provide unique examples</a:t>
            </a:r>
          </a:p>
          <a:p>
            <a:pPr marL="514350" lvl="1" indent="-228600" defTabSz="914400">
              <a:lnSpc>
                <a:spcPct val="110000"/>
              </a:lnSpc>
              <a:buClr>
                <a:srgbClr val="7B628A">
                  <a:lumMod val="20000"/>
                  <a:lumOff val="80000"/>
                </a:srgbClr>
              </a:buClr>
              <a:buFont typeface="Arial" charset="0"/>
              <a:buChar char="•"/>
            </a:pPr>
            <a:r>
              <a:rPr lang="en-US" sz="1400" dirty="0">
                <a:latin typeface="Arial" charset="0"/>
                <a:cs typeface="Arial" charset="0"/>
              </a:rPr>
              <a:t>Verbalize your thinking</a:t>
            </a:r>
          </a:p>
          <a:p>
            <a:pPr marL="514350" lvl="1" indent="-228600" defTabSz="914400">
              <a:lnSpc>
                <a:spcPct val="110000"/>
              </a:lnSpc>
              <a:buClr>
                <a:srgbClr val="7B628A">
                  <a:lumMod val="20000"/>
                  <a:lumOff val="80000"/>
                </a:srgbClr>
              </a:buClr>
              <a:buFont typeface="Arial" charset="0"/>
              <a:buChar char="•"/>
            </a:pPr>
            <a:r>
              <a:rPr lang="en-US" sz="1400" dirty="0">
                <a:latin typeface="Arial" charset="0"/>
                <a:cs typeface="Arial" charset="0"/>
              </a:rPr>
              <a:t>Have students observe</a:t>
            </a:r>
          </a:p>
          <a:p>
            <a:pPr marL="285750" lvl="0" indent="-285750" defTabSz="914400">
              <a:spcBef>
                <a:spcPts val="1000"/>
              </a:spcBef>
              <a:buClr>
                <a:srgbClr val="7B628A">
                  <a:lumMod val="60000"/>
                  <a:lumOff val="40000"/>
                </a:srgbClr>
              </a:buClr>
              <a:buFont typeface="Wingdings" charset="2"/>
              <a:buChar char="q"/>
            </a:pPr>
            <a:r>
              <a:rPr lang="en-US" sz="1600" b="1" dirty="0">
                <a:latin typeface="Arial" charset="0"/>
                <a:cs typeface="Arial" charset="0"/>
              </a:rPr>
              <a:t>Use supporting practices</a:t>
            </a:r>
            <a:endParaRPr lang="en-US" sz="1600" dirty="0"/>
          </a:p>
        </p:txBody>
      </p:sp>
      <p:sp>
        <p:nvSpPr>
          <p:cNvPr id="9" name="Rectangle 8">
            <a:extLst>
              <a:ext uri="{FF2B5EF4-FFF2-40B4-BE49-F238E27FC236}">
                <a16:creationId xmlns:a16="http://schemas.microsoft.com/office/drawing/2014/main" id="{2729976D-BD90-4520-9DF9-B9C17B2127F5}"/>
              </a:ext>
            </a:extLst>
          </p:cNvPr>
          <p:cNvSpPr/>
          <p:nvPr/>
        </p:nvSpPr>
        <p:spPr>
          <a:xfrm>
            <a:off x="5606902" y="1388228"/>
            <a:ext cx="3499265" cy="646331"/>
          </a:xfrm>
          <a:prstGeom prst="rect">
            <a:avLst/>
          </a:prstGeom>
        </p:spPr>
        <p:txBody>
          <a:bodyPr wrap="square">
            <a:spAutoFit/>
          </a:bodyPr>
          <a:lstStyle/>
          <a:p>
            <a:pPr>
              <a:lnSpc>
                <a:spcPct val="100000"/>
              </a:lnSpc>
            </a:pPr>
            <a:r>
              <a:rPr lang="en-US" dirty="0"/>
              <a:t>Objective: “</a:t>
            </a:r>
            <a:r>
              <a:rPr lang="en-US" dirty="0">
                <a:cs typeface="Arial" panose="020B0604020202020204" pitchFamily="34" charset="0"/>
              </a:rPr>
              <a:t>understand relationships between letters and sounds”</a:t>
            </a:r>
          </a:p>
        </p:txBody>
      </p:sp>
      <p:sp>
        <p:nvSpPr>
          <p:cNvPr id="13" name="TextBox 12">
            <a:extLst>
              <a:ext uri="{FF2B5EF4-FFF2-40B4-BE49-F238E27FC236}">
                <a16:creationId xmlns:a16="http://schemas.microsoft.com/office/drawing/2014/main" id="{FD718035-8653-4851-8CE1-D16190EEAA64}"/>
              </a:ext>
            </a:extLst>
          </p:cNvPr>
          <p:cNvSpPr txBox="1"/>
          <p:nvPr/>
        </p:nvSpPr>
        <p:spPr>
          <a:xfrm>
            <a:off x="4925831" y="318395"/>
            <a:ext cx="4014078" cy="923330"/>
          </a:xfrm>
          <a:prstGeom prst="rect">
            <a:avLst/>
          </a:prstGeom>
          <a:solidFill>
            <a:schemeClr val="accent6">
              <a:lumMod val="75000"/>
            </a:schemeClr>
          </a:solidFill>
        </p:spPr>
        <p:txBody>
          <a:bodyPr wrap="square" rtlCol="0">
            <a:spAutoFit/>
          </a:bodyPr>
          <a:lstStyle/>
          <a:p>
            <a:r>
              <a:rPr lang="en-US" dirty="0"/>
              <a:t>There is no specific learning outcome related to the objective, but the activities do not seem to match very well.</a:t>
            </a:r>
          </a:p>
        </p:txBody>
      </p:sp>
    </p:spTree>
    <p:extLst>
      <p:ext uri="{BB962C8B-B14F-4D97-AF65-F5344CB8AC3E}">
        <p14:creationId xmlns:p14="http://schemas.microsoft.com/office/powerpoint/2010/main" val="16636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B9C2445-F9F8-455A-A8B1-40701E4D7B9D}"/>
              </a:ext>
            </a:extLst>
          </p:cNvPr>
          <p:cNvSpPr>
            <a:spLocks noGrp="1"/>
          </p:cNvSpPr>
          <p:nvPr>
            <p:ph idx="1"/>
          </p:nvPr>
        </p:nvSpPr>
        <p:spPr>
          <a:xfrm>
            <a:off x="287560" y="1241725"/>
            <a:ext cx="3558580" cy="4386021"/>
          </a:xfrm>
        </p:spPr>
        <p:txBody>
          <a:bodyPr>
            <a:noAutofit/>
          </a:bodyPr>
          <a:lstStyle/>
          <a:p>
            <a:pPr>
              <a:lnSpc>
                <a:spcPct val="110000"/>
              </a:lnSpc>
            </a:pPr>
            <a:r>
              <a:rPr lang="en-US" sz="1600" b="1" dirty="0">
                <a:latin typeface="Arial" panose="020B0604020202020204" pitchFamily="34" charset="0"/>
                <a:cs typeface="Arial" panose="020B0604020202020204" pitchFamily="34" charset="0"/>
              </a:rPr>
              <a:t>Lesson Warm-up</a:t>
            </a:r>
          </a:p>
          <a:p>
            <a:pPr>
              <a:lnSpc>
                <a:spcPct val="110000"/>
              </a:lnSpc>
            </a:pPr>
            <a:r>
              <a:rPr lang="en-US" sz="1400" dirty="0">
                <a:latin typeface="Arial" panose="020B0604020202020204" pitchFamily="34" charset="0"/>
                <a:cs typeface="Arial" panose="020B0604020202020204" pitchFamily="34" charset="0"/>
              </a:rPr>
              <a:t>Have children name the pets in the illustration that goes with the poem. Elicit the word </a:t>
            </a:r>
            <a:r>
              <a:rPr lang="en-US" sz="1400" i="1" dirty="0">
                <a:latin typeface="Arial" panose="020B0604020202020204" pitchFamily="34" charset="0"/>
                <a:cs typeface="Arial" panose="020B0604020202020204" pitchFamily="34" charset="0"/>
              </a:rPr>
              <a:t>dog</a:t>
            </a:r>
            <a:r>
              <a:rPr lang="en-US" sz="1400" dirty="0">
                <a:latin typeface="Arial" panose="020B0604020202020204" pitchFamily="34" charset="0"/>
                <a:cs typeface="Arial" panose="020B0604020202020204" pitchFamily="34" charset="0"/>
              </a:rPr>
              <a:t>, and write it on the board. Tell the children that they will learn about the sound they hear at the beginning of </a:t>
            </a:r>
            <a:r>
              <a:rPr lang="en-US" sz="1400" i="1" dirty="0">
                <a:latin typeface="Arial" panose="020B0604020202020204" pitchFamily="34" charset="0"/>
                <a:cs typeface="Arial" panose="020B0604020202020204" pitchFamily="34" charset="0"/>
              </a:rPr>
              <a:t>dog</a:t>
            </a:r>
            <a:r>
              <a:rPr lang="en-US" sz="1400" dirty="0">
                <a:latin typeface="Arial" panose="020B0604020202020204" pitchFamily="34" charset="0"/>
                <a:cs typeface="Arial" panose="020B0604020202020204" pitchFamily="34" charset="0"/>
              </a:rPr>
              <a:t> and the letter that stands for that sound.</a:t>
            </a:r>
          </a:p>
          <a:p>
            <a:pPr>
              <a:lnSpc>
                <a:spcPct val="110000"/>
              </a:lnSpc>
            </a:pPr>
            <a:r>
              <a:rPr lang="en-US" sz="1400" dirty="0">
                <a:latin typeface="Arial" panose="020B0604020202020204" pitchFamily="34" charset="0"/>
                <a:cs typeface="Arial" panose="020B0604020202020204" pitchFamily="34" charset="0"/>
              </a:rPr>
              <a:t>Ask children to read the first line of the poem. Have them find </a:t>
            </a:r>
            <a:r>
              <a:rPr lang="en-US" sz="1400" i="1" dirty="0">
                <a:latin typeface="Arial" panose="020B0604020202020204" pitchFamily="34" charset="0"/>
                <a:cs typeface="Arial" panose="020B0604020202020204" pitchFamily="34" charset="0"/>
              </a:rPr>
              <a:t>dog</a:t>
            </a:r>
            <a:r>
              <a:rPr lang="en-US" sz="1400" dirty="0">
                <a:latin typeface="Arial" panose="020B0604020202020204" pitchFamily="34" charset="0"/>
                <a:cs typeface="Arial" panose="020B0604020202020204" pitchFamily="34" charset="0"/>
              </a:rPr>
              <a:t> and match it with the word </a:t>
            </a:r>
            <a:r>
              <a:rPr lang="en-US" sz="1400" i="1" dirty="0">
                <a:latin typeface="Arial" panose="020B0604020202020204" pitchFamily="34" charset="0"/>
                <a:cs typeface="Arial" panose="020B0604020202020204" pitchFamily="34" charset="0"/>
              </a:rPr>
              <a:t>dog</a:t>
            </a:r>
            <a:r>
              <a:rPr lang="en-US" sz="1400" dirty="0">
                <a:latin typeface="Arial" panose="020B0604020202020204" pitchFamily="34" charset="0"/>
                <a:cs typeface="Arial" panose="020B0604020202020204" pitchFamily="34" charset="0"/>
              </a:rPr>
              <a:t> on the board. Then have children read the following pairs of words. Ask them to repeat each pair of words and tell them which word in the pair begins with the same beginning sound as </a:t>
            </a:r>
            <a:r>
              <a:rPr lang="en-US" sz="1400" i="1" dirty="0">
                <a:latin typeface="Arial" panose="020B0604020202020204" pitchFamily="34" charset="0"/>
                <a:cs typeface="Arial" panose="020B0604020202020204" pitchFamily="34" charset="0"/>
              </a:rPr>
              <a:t>dog: dig, jig, dime, rhyme, date, gate, fill, dill, rug, dug</a:t>
            </a:r>
          </a:p>
          <a:p>
            <a:pPr>
              <a:lnSpc>
                <a:spcPct val="110000"/>
              </a:lnSpc>
            </a:pPr>
            <a:r>
              <a:rPr lang="en-US" sz="1400" dirty="0">
                <a:latin typeface="Arial" panose="020B0604020202020204" pitchFamily="34" charset="0"/>
                <a:cs typeface="Arial" panose="020B0604020202020204" pitchFamily="34" charset="0"/>
              </a:rPr>
              <a:t>Call attention to the word </a:t>
            </a:r>
            <a:r>
              <a:rPr lang="en-US" sz="1400" i="1" dirty="0">
                <a:latin typeface="Arial" panose="020B0604020202020204" pitchFamily="34" charset="0"/>
                <a:cs typeface="Arial" panose="020B0604020202020204" pitchFamily="34" charset="0"/>
              </a:rPr>
              <a:t>dog</a:t>
            </a:r>
            <a:r>
              <a:rPr lang="en-US" sz="1400" dirty="0">
                <a:latin typeface="Arial" panose="020B0604020202020204" pitchFamily="34" charset="0"/>
                <a:cs typeface="Arial" panose="020B0604020202020204" pitchFamily="34" charset="0"/>
              </a:rPr>
              <a:t> on the board. Ask children to name the letter that stands for the sound they hear at the beginning of </a:t>
            </a:r>
            <a:r>
              <a:rPr lang="en-US" sz="1400" i="1" dirty="0">
                <a:latin typeface="Arial" panose="020B0604020202020204" pitchFamily="34" charset="0"/>
                <a:cs typeface="Arial" panose="020B0604020202020204" pitchFamily="34" charset="0"/>
              </a:rPr>
              <a:t>dog. </a:t>
            </a:r>
            <a:r>
              <a:rPr lang="en-US" sz="1400" dirty="0">
                <a:latin typeface="Arial" panose="020B0604020202020204" pitchFamily="34" charset="0"/>
                <a:cs typeface="Arial" panose="020B0604020202020204" pitchFamily="34" charset="0"/>
              </a:rPr>
              <a:t>A volunteer can draw a line under the letter d.</a:t>
            </a:r>
          </a:p>
          <a:p>
            <a:endParaRPr lang="en-US" dirty="0"/>
          </a:p>
        </p:txBody>
      </p:sp>
      <p:sp>
        <p:nvSpPr>
          <p:cNvPr id="4" name="Title 3">
            <a:extLst>
              <a:ext uri="{FF2B5EF4-FFF2-40B4-BE49-F238E27FC236}">
                <a16:creationId xmlns:a16="http://schemas.microsoft.com/office/drawing/2014/main" id="{F4770139-A97A-4079-A9A5-192DFBFD0363}"/>
              </a:ext>
            </a:extLst>
          </p:cNvPr>
          <p:cNvSpPr>
            <a:spLocks noGrp="1"/>
          </p:cNvSpPr>
          <p:nvPr>
            <p:ph type="title"/>
          </p:nvPr>
        </p:nvSpPr>
        <p:spPr/>
        <p:txBody>
          <a:bodyPr>
            <a:noAutofit/>
          </a:bodyPr>
          <a:lstStyle/>
          <a:p>
            <a:r>
              <a:rPr lang="en-US" dirty="0"/>
              <a:t>Activity 5.24 </a:t>
            </a:r>
            <a:br>
              <a:rPr lang="en-US" dirty="0"/>
            </a:br>
            <a:r>
              <a:rPr lang="en-US" i="1" dirty="0"/>
              <a:t>I’ll start it…</a:t>
            </a:r>
          </a:p>
        </p:txBody>
      </p:sp>
      <p:sp>
        <p:nvSpPr>
          <p:cNvPr id="9" name="Rectangle 8">
            <a:extLst>
              <a:ext uri="{FF2B5EF4-FFF2-40B4-BE49-F238E27FC236}">
                <a16:creationId xmlns:a16="http://schemas.microsoft.com/office/drawing/2014/main" id="{2729976D-BD90-4520-9DF9-B9C17B2127F5}"/>
              </a:ext>
            </a:extLst>
          </p:cNvPr>
          <p:cNvSpPr/>
          <p:nvPr/>
        </p:nvSpPr>
        <p:spPr>
          <a:xfrm>
            <a:off x="4149118" y="1272302"/>
            <a:ext cx="4707321" cy="523220"/>
          </a:xfrm>
          <a:prstGeom prst="rect">
            <a:avLst/>
          </a:prstGeom>
          <a:solidFill>
            <a:schemeClr val="accent2">
              <a:lumMod val="75000"/>
            </a:schemeClr>
          </a:solidFill>
        </p:spPr>
        <p:txBody>
          <a:bodyPr wrap="square">
            <a:spAutoFit/>
          </a:bodyPr>
          <a:lstStyle/>
          <a:p>
            <a:pPr>
              <a:lnSpc>
                <a:spcPct val="100000"/>
              </a:lnSpc>
            </a:pPr>
            <a:r>
              <a:rPr lang="en-US" sz="1400" dirty="0"/>
              <a:t>Objective: S</a:t>
            </a:r>
            <a:r>
              <a:rPr lang="en-US" sz="1400" dirty="0">
                <a:cs typeface="Arial" panose="020B0604020202020204" pitchFamily="34" charset="0"/>
              </a:rPr>
              <a:t>tudents will identify spoken words that begin with the /d/ sound and associate them with the letter </a:t>
            </a:r>
            <a:r>
              <a:rPr lang="en-US" sz="1400" i="1" dirty="0">
                <a:cs typeface="Arial" panose="020B0604020202020204" pitchFamily="34" charset="0"/>
              </a:rPr>
              <a:t>d. </a:t>
            </a:r>
            <a:endParaRPr lang="en-US" sz="1400" dirty="0">
              <a:cs typeface="Arial" panose="020B0604020202020204" pitchFamily="34" charset="0"/>
            </a:endParaRPr>
          </a:p>
        </p:txBody>
      </p:sp>
      <p:sp>
        <p:nvSpPr>
          <p:cNvPr id="13" name="TextBox 12">
            <a:extLst>
              <a:ext uri="{FF2B5EF4-FFF2-40B4-BE49-F238E27FC236}">
                <a16:creationId xmlns:a16="http://schemas.microsoft.com/office/drawing/2014/main" id="{FD718035-8653-4851-8CE1-D16190EEAA64}"/>
              </a:ext>
            </a:extLst>
          </p:cNvPr>
          <p:cNvSpPr txBox="1"/>
          <p:nvPr/>
        </p:nvSpPr>
        <p:spPr>
          <a:xfrm>
            <a:off x="4149117" y="2184526"/>
            <a:ext cx="4707321" cy="3108543"/>
          </a:xfrm>
          <a:prstGeom prst="rect">
            <a:avLst/>
          </a:prstGeom>
          <a:solidFill>
            <a:schemeClr val="accent1">
              <a:lumMod val="40000"/>
              <a:lumOff val="60000"/>
            </a:schemeClr>
          </a:solidFill>
          <a:ln>
            <a:solidFill>
              <a:schemeClr val="accent1">
                <a:lumMod val="20000"/>
                <a:lumOff val="80000"/>
              </a:schemeClr>
            </a:solidFill>
          </a:ln>
        </p:spPr>
        <p:txBody>
          <a:bodyPr wrap="square" rtlCol="0">
            <a:spAutoFit/>
          </a:bodyPr>
          <a:lstStyle/>
          <a:p>
            <a:pPr>
              <a:lnSpc>
                <a:spcPct val="100000"/>
              </a:lnSpc>
              <a:buClr>
                <a:schemeClr val="tx1"/>
              </a:buClr>
            </a:pPr>
            <a:r>
              <a:rPr lang="en-US" b="1" u="sng" dirty="0">
                <a:solidFill>
                  <a:schemeClr val="bg1"/>
                </a:solidFill>
                <a:cs typeface="Arial" panose="020B0604020202020204" pitchFamily="34" charset="0"/>
              </a:rPr>
              <a:t>Explanation</a:t>
            </a:r>
          </a:p>
          <a:p>
            <a:pPr>
              <a:buClr>
                <a:schemeClr val="tx1"/>
              </a:buClr>
            </a:pPr>
            <a:r>
              <a:rPr lang="en-US" sz="1600" b="1" dirty="0">
                <a:solidFill>
                  <a:schemeClr val="bg1"/>
                </a:solidFill>
                <a:cs typeface="Arial" panose="020B0604020202020204" pitchFamily="34" charset="0"/>
              </a:rPr>
              <a:t>We already know this letter. What letter? </a:t>
            </a:r>
            <a:r>
              <a:rPr lang="en-US" sz="1600" dirty="0">
                <a:solidFill>
                  <a:schemeClr val="bg1"/>
                </a:solidFill>
                <a:cs typeface="Arial" panose="020B0604020202020204" pitchFamily="34" charset="0"/>
              </a:rPr>
              <a:t>d. </a:t>
            </a:r>
            <a:r>
              <a:rPr lang="en-US" sz="1600" b="1" dirty="0">
                <a:solidFill>
                  <a:schemeClr val="bg1"/>
                </a:solidFill>
                <a:cs typeface="Arial" panose="020B0604020202020204" pitchFamily="34" charset="0"/>
              </a:rPr>
              <a:t>We also know the sound of </a:t>
            </a:r>
            <a:r>
              <a:rPr lang="en-US" sz="1600" b="1" i="1" dirty="0">
                <a:solidFill>
                  <a:schemeClr val="bg1"/>
                </a:solidFill>
                <a:cs typeface="Arial" panose="020B0604020202020204" pitchFamily="34" charset="0"/>
              </a:rPr>
              <a:t>d</a:t>
            </a:r>
            <a:r>
              <a:rPr lang="en-US" sz="1600" b="1" dirty="0">
                <a:solidFill>
                  <a:schemeClr val="bg1"/>
                </a:solidFill>
                <a:cs typeface="Arial" panose="020B0604020202020204" pitchFamily="34" charset="0"/>
              </a:rPr>
              <a:t>. What is it? </a:t>
            </a:r>
            <a:r>
              <a:rPr lang="en-US" sz="1600" dirty="0">
                <a:solidFill>
                  <a:schemeClr val="bg1"/>
                </a:solidFill>
                <a:cs typeface="Arial" panose="020B0604020202020204" pitchFamily="34" charset="0"/>
              </a:rPr>
              <a:t>/d/. </a:t>
            </a:r>
            <a:r>
              <a:rPr lang="en-US" sz="1600" b="1" dirty="0">
                <a:solidFill>
                  <a:schemeClr val="bg1"/>
                </a:solidFill>
                <a:cs typeface="Arial" panose="020B0604020202020204" pitchFamily="34" charset="0"/>
              </a:rPr>
              <a:t>We are going to listen to the first sound in words and … </a:t>
            </a:r>
            <a:r>
              <a:rPr lang="en-US" sz="1600" b="1" dirty="0">
                <a:solidFill>
                  <a:schemeClr val="accent1">
                    <a:lumMod val="75000"/>
                  </a:schemeClr>
                </a:solidFill>
                <a:cs typeface="Arial" panose="020B0604020202020204" pitchFamily="34" charset="0"/>
              </a:rPr>
              <a:t>you finish it.</a:t>
            </a:r>
          </a:p>
          <a:p>
            <a:pPr>
              <a:lnSpc>
                <a:spcPct val="100000"/>
              </a:lnSpc>
              <a:buClr>
                <a:schemeClr val="tx1"/>
              </a:buClr>
            </a:pPr>
            <a:endParaRPr lang="en-US" sz="1600" b="1" dirty="0">
              <a:solidFill>
                <a:schemeClr val="bg1"/>
              </a:solidFill>
              <a:cs typeface="Arial" panose="020B0604020202020204" pitchFamily="34" charset="0"/>
            </a:endParaRPr>
          </a:p>
          <a:p>
            <a:pPr>
              <a:lnSpc>
                <a:spcPct val="100000"/>
              </a:lnSpc>
              <a:buClr>
                <a:schemeClr val="tx1"/>
              </a:buClr>
            </a:pPr>
            <a:r>
              <a:rPr lang="en-US" b="1" u="sng" dirty="0">
                <a:solidFill>
                  <a:schemeClr val="bg1"/>
                </a:solidFill>
                <a:cs typeface="Arial" panose="020B0604020202020204" pitchFamily="34" charset="0"/>
              </a:rPr>
              <a:t>Model</a:t>
            </a:r>
          </a:p>
          <a:p>
            <a:pPr>
              <a:lnSpc>
                <a:spcPct val="100000"/>
              </a:lnSpc>
              <a:buClr>
                <a:schemeClr val="tx1"/>
              </a:buClr>
            </a:pPr>
            <a:r>
              <a:rPr lang="en-US" sz="1600" b="1" dirty="0">
                <a:solidFill>
                  <a:schemeClr val="bg1"/>
                </a:solidFill>
                <a:cs typeface="Arial" panose="020B0604020202020204" pitchFamily="34" charset="0"/>
              </a:rPr>
              <a:t>My turn first. </a:t>
            </a:r>
            <a:r>
              <a:rPr lang="en-US" sz="1600" i="1" dirty="0">
                <a:solidFill>
                  <a:schemeClr val="bg1"/>
                </a:solidFill>
                <a:cs typeface="Arial" panose="020B0604020202020204" pitchFamily="34" charset="0"/>
              </a:rPr>
              <a:t>Hold up dog picture. </a:t>
            </a:r>
            <a:r>
              <a:rPr lang="en-US" sz="1600" b="1" dirty="0">
                <a:solidFill>
                  <a:schemeClr val="bg1"/>
                </a:solidFill>
                <a:cs typeface="Arial" panose="020B0604020202020204" pitchFamily="34" charset="0"/>
              </a:rPr>
              <a:t>This says </a:t>
            </a:r>
            <a:r>
              <a:rPr lang="en-US" sz="1600" b="1" i="1" dirty="0">
                <a:solidFill>
                  <a:schemeClr val="bg1"/>
                </a:solidFill>
                <a:cs typeface="Arial" panose="020B0604020202020204" pitchFamily="34" charset="0"/>
              </a:rPr>
              <a:t>dog. </a:t>
            </a:r>
            <a:r>
              <a:rPr lang="en-US" sz="1600" b="1" dirty="0">
                <a:solidFill>
                  <a:schemeClr val="bg1"/>
                </a:solidFill>
                <a:cs typeface="Arial" panose="020B0604020202020204" pitchFamily="34" charset="0"/>
              </a:rPr>
              <a:t>What does it say? </a:t>
            </a:r>
            <a:r>
              <a:rPr lang="en-US" sz="1600" dirty="0">
                <a:solidFill>
                  <a:schemeClr val="bg1"/>
                </a:solidFill>
                <a:cs typeface="Arial" panose="020B0604020202020204" pitchFamily="34" charset="0"/>
              </a:rPr>
              <a:t>Dog. </a:t>
            </a:r>
            <a:r>
              <a:rPr lang="en-US" sz="1600" b="1" dirty="0">
                <a:solidFill>
                  <a:schemeClr val="bg1"/>
                </a:solidFill>
                <a:cs typeface="Arial" panose="020B0604020202020204" pitchFamily="34" charset="0"/>
              </a:rPr>
              <a:t>Now, I … </a:t>
            </a:r>
            <a:r>
              <a:rPr lang="en-US" sz="1600" b="1" dirty="0">
                <a:solidFill>
                  <a:schemeClr val="accent1">
                    <a:lumMod val="75000"/>
                  </a:schemeClr>
                </a:solidFill>
                <a:cs typeface="Arial" panose="020B0604020202020204" pitchFamily="34" charset="0"/>
              </a:rPr>
              <a:t>you finish it.</a:t>
            </a:r>
          </a:p>
          <a:p>
            <a:pPr>
              <a:lnSpc>
                <a:spcPct val="100000"/>
              </a:lnSpc>
              <a:buClr>
                <a:schemeClr val="tx1"/>
              </a:buClr>
            </a:pPr>
            <a:endParaRPr lang="en-US" sz="1600" b="1" u="sng" dirty="0">
              <a:solidFill>
                <a:schemeClr val="accent1">
                  <a:lumMod val="75000"/>
                </a:schemeClr>
              </a:solidFill>
              <a:cs typeface="Arial" panose="020B0604020202020204" pitchFamily="34" charset="0"/>
            </a:endParaRPr>
          </a:p>
          <a:p>
            <a:pPr>
              <a:lnSpc>
                <a:spcPct val="100000"/>
              </a:lnSpc>
              <a:buClr>
                <a:schemeClr val="tx1"/>
              </a:buClr>
            </a:pPr>
            <a:r>
              <a:rPr lang="en-US" sz="1600" b="1" dirty="0">
                <a:solidFill>
                  <a:schemeClr val="accent1">
                    <a:lumMod val="75000"/>
                  </a:schemeClr>
                </a:solidFill>
                <a:cs typeface="Arial" panose="020B0604020202020204" pitchFamily="34" charset="0"/>
              </a:rPr>
              <a:t>… Write two more cycles of modeling.</a:t>
            </a:r>
          </a:p>
          <a:p>
            <a:pPr>
              <a:lnSpc>
                <a:spcPct val="100000"/>
              </a:lnSpc>
              <a:buClr>
                <a:schemeClr val="tx1"/>
              </a:buClr>
            </a:pPr>
            <a:endParaRPr lang="en-US" sz="1600" b="1" dirty="0">
              <a:solidFill>
                <a:schemeClr val="accent1">
                  <a:lumMod val="75000"/>
                </a:schemeClr>
              </a:solidFill>
              <a:cs typeface="Arial" panose="020B0604020202020204" pitchFamily="34" charset="0"/>
            </a:endParaRPr>
          </a:p>
        </p:txBody>
      </p:sp>
    </p:spTree>
    <p:extLst>
      <p:ext uri="{BB962C8B-B14F-4D97-AF65-F5344CB8AC3E}">
        <p14:creationId xmlns:p14="http://schemas.microsoft.com/office/powerpoint/2010/main" val="241443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AEB321-5D2C-449E-BB1C-0041A74A08C0}"/>
              </a:ext>
            </a:extLst>
          </p:cNvPr>
          <p:cNvSpPr>
            <a:spLocks noGrp="1"/>
          </p:cNvSpPr>
          <p:nvPr>
            <p:ph type="title"/>
          </p:nvPr>
        </p:nvSpPr>
        <p:spPr/>
        <p:txBody>
          <a:bodyPr/>
          <a:lstStyle/>
          <a:p>
            <a:r>
              <a:rPr lang="en-US" dirty="0"/>
              <a:t>How does it go?</a:t>
            </a:r>
          </a:p>
        </p:txBody>
      </p:sp>
      <p:sp>
        <p:nvSpPr>
          <p:cNvPr id="7" name="Content Placeholder 6">
            <a:extLst>
              <a:ext uri="{FF2B5EF4-FFF2-40B4-BE49-F238E27FC236}">
                <a16:creationId xmlns:a16="http://schemas.microsoft.com/office/drawing/2014/main" id="{5F513EC5-881C-4AC1-9B47-010D9456BF74}"/>
              </a:ext>
            </a:extLst>
          </p:cNvPr>
          <p:cNvSpPr>
            <a:spLocks noGrp="1"/>
          </p:cNvSpPr>
          <p:nvPr>
            <p:ph idx="12"/>
          </p:nvPr>
        </p:nvSpPr>
        <p:spPr>
          <a:xfrm>
            <a:off x="5082062" y="5700626"/>
            <a:ext cx="3677168" cy="458248"/>
          </a:xfrm>
        </p:spPr>
        <p:txBody>
          <a:bodyPr/>
          <a:lstStyle/>
          <a:p>
            <a:r>
              <a:rPr lang="en-US" dirty="0"/>
              <a:t>Devin Kearns &amp; Sarah Powell (2016)</a:t>
            </a:r>
          </a:p>
        </p:txBody>
      </p:sp>
      <p:sp>
        <p:nvSpPr>
          <p:cNvPr id="2" name="Rectangle 1"/>
          <p:cNvSpPr/>
          <p:nvPr/>
        </p:nvSpPr>
        <p:spPr>
          <a:xfrm>
            <a:off x="398585" y="1366105"/>
            <a:ext cx="8012248" cy="584775"/>
          </a:xfrm>
          <a:prstGeom prst="rect">
            <a:avLst/>
          </a:prstGeom>
        </p:spPr>
        <p:txBody>
          <a:bodyPr wrap="square">
            <a:spAutoFit/>
          </a:bodyPr>
          <a:lstStyle/>
          <a:p>
            <a:r>
              <a:rPr lang="en-US" sz="3200" dirty="0">
                <a:solidFill>
                  <a:schemeClr val="accent2"/>
                </a:solidFill>
              </a:rPr>
              <a:t>Link to Video:</a:t>
            </a:r>
            <a:r>
              <a:rPr lang="en-US" sz="3200" dirty="0"/>
              <a:t> </a:t>
            </a:r>
            <a:r>
              <a:rPr lang="en-US" sz="3200" dirty="0">
                <a:solidFill>
                  <a:srgbClr val="0070C0"/>
                </a:solidFill>
                <a:hlinkClick r:id="rId3"/>
              </a:rPr>
              <a:t>https://youtu.be/W4ysP2rfyGE</a:t>
            </a:r>
            <a:endParaRPr lang="en-US" sz="3200" dirty="0">
              <a:solidFill>
                <a:srgbClr val="0070C0"/>
              </a:solidFill>
            </a:endParaRPr>
          </a:p>
        </p:txBody>
      </p:sp>
      <p:pic>
        <p:nvPicPr>
          <p:cNvPr id="3" name="W4ysP2rfyGE"/>
          <p:cNvPicPr>
            <a:picLocks noRot="1" noChangeAspect="1"/>
          </p:cNvPicPr>
          <p:nvPr>
            <a:videoFile r:link="rId1"/>
          </p:nvPr>
        </p:nvPicPr>
        <p:blipFill>
          <a:blip r:embed="rId4"/>
          <a:stretch>
            <a:fillRect/>
          </a:stretch>
        </p:blipFill>
        <p:spPr>
          <a:xfrm>
            <a:off x="1365976" y="2075260"/>
            <a:ext cx="6077465" cy="3418574"/>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04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9A055A-FF39-4104-B4C2-8E0E0CA2A78C}"/>
              </a:ext>
            </a:extLst>
          </p:cNvPr>
          <p:cNvSpPr>
            <a:spLocks noGrp="1"/>
          </p:cNvSpPr>
          <p:nvPr>
            <p:ph type="title"/>
          </p:nvPr>
        </p:nvSpPr>
        <p:spPr/>
        <p:txBody>
          <a:bodyPr>
            <a:normAutofit/>
          </a:bodyPr>
          <a:lstStyle/>
          <a:p>
            <a:r>
              <a:rPr lang="en-US" dirty="0"/>
              <a:t>Activity 5.24</a:t>
            </a:r>
            <a:br>
              <a:rPr lang="en-US" dirty="0"/>
            </a:br>
            <a:r>
              <a:rPr lang="en-US" i="1" dirty="0"/>
              <a:t>And now that you’ve finished it …</a:t>
            </a:r>
          </a:p>
        </p:txBody>
      </p:sp>
      <p:sp>
        <p:nvSpPr>
          <p:cNvPr id="7" name="TextBox 6">
            <a:extLst>
              <a:ext uri="{FF2B5EF4-FFF2-40B4-BE49-F238E27FC236}">
                <a16:creationId xmlns:a16="http://schemas.microsoft.com/office/drawing/2014/main" id="{915A6A96-A594-4286-BE1D-E953E088D6C2}"/>
              </a:ext>
            </a:extLst>
          </p:cNvPr>
          <p:cNvSpPr txBox="1"/>
          <p:nvPr/>
        </p:nvSpPr>
        <p:spPr>
          <a:xfrm>
            <a:off x="734403" y="2018278"/>
            <a:ext cx="4707321" cy="3847207"/>
          </a:xfrm>
          <a:prstGeom prst="rect">
            <a:avLst/>
          </a:prstGeom>
          <a:solidFill>
            <a:schemeClr val="accent1">
              <a:lumMod val="40000"/>
              <a:lumOff val="60000"/>
            </a:schemeClr>
          </a:solidFill>
          <a:ln>
            <a:solidFill>
              <a:schemeClr val="accent1">
                <a:lumMod val="20000"/>
                <a:lumOff val="80000"/>
              </a:schemeClr>
            </a:solidFill>
          </a:ln>
        </p:spPr>
        <p:txBody>
          <a:bodyPr wrap="square" rtlCol="0">
            <a:spAutoFit/>
          </a:bodyPr>
          <a:lstStyle/>
          <a:p>
            <a:pPr>
              <a:lnSpc>
                <a:spcPct val="100000"/>
              </a:lnSpc>
              <a:buClr>
                <a:schemeClr val="tx1"/>
              </a:buClr>
            </a:pPr>
            <a:r>
              <a:rPr lang="en-US" b="1" u="sng" dirty="0">
                <a:solidFill>
                  <a:schemeClr val="bg1"/>
                </a:solidFill>
                <a:cs typeface="Arial" panose="020B0604020202020204" pitchFamily="34" charset="0"/>
              </a:rPr>
              <a:t>Explanation</a:t>
            </a:r>
          </a:p>
          <a:p>
            <a:pPr>
              <a:buClr>
                <a:schemeClr val="tx1"/>
              </a:buClr>
            </a:pPr>
            <a:r>
              <a:rPr lang="en-US" sz="1600" b="1" dirty="0">
                <a:solidFill>
                  <a:schemeClr val="bg1"/>
                </a:solidFill>
                <a:cs typeface="Arial" panose="020B0604020202020204" pitchFamily="34" charset="0"/>
              </a:rPr>
              <a:t>We already know this letter. What letter? </a:t>
            </a:r>
            <a:r>
              <a:rPr lang="en-US" sz="1600" dirty="0">
                <a:solidFill>
                  <a:schemeClr val="bg1"/>
                </a:solidFill>
                <a:cs typeface="Arial" panose="020B0604020202020204" pitchFamily="34" charset="0"/>
              </a:rPr>
              <a:t>d. </a:t>
            </a:r>
            <a:r>
              <a:rPr lang="en-US" sz="1600" b="1" dirty="0">
                <a:solidFill>
                  <a:schemeClr val="bg1"/>
                </a:solidFill>
                <a:cs typeface="Arial" panose="020B0604020202020204" pitchFamily="34" charset="0"/>
              </a:rPr>
              <a:t>We also know the sound of </a:t>
            </a:r>
            <a:r>
              <a:rPr lang="en-US" sz="1600" b="1" i="1" dirty="0">
                <a:solidFill>
                  <a:schemeClr val="bg1"/>
                </a:solidFill>
                <a:cs typeface="Arial" panose="020B0604020202020204" pitchFamily="34" charset="0"/>
              </a:rPr>
              <a:t>d</a:t>
            </a:r>
            <a:r>
              <a:rPr lang="en-US" sz="1600" b="1" dirty="0">
                <a:solidFill>
                  <a:schemeClr val="bg1"/>
                </a:solidFill>
                <a:cs typeface="Arial" panose="020B0604020202020204" pitchFamily="34" charset="0"/>
              </a:rPr>
              <a:t>. What is it? </a:t>
            </a:r>
            <a:r>
              <a:rPr lang="en-US" sz="1600" dirty="0">
                <a:solidFill>
                  <a:schemeClr val="bg1"/>
                </a:solidFill>
                <a:cs typeface="Arial" panose="020B0604020202020204" pitchFamily="34" charset="0"/>
              </a:rPr>
              <a:t>/d/. </a:t>
            </a:r>
            <a:r>
              <a:rPr lang="en-US" sz="1600" b="1" dirty="0">
                <a:solidFill>
                  <a:schemeClr val="bg1"/>
                </a:solidFill>
                <a:cs typeface="Arial" panose="020B0604020202020204" pitchFamily="34" charset="0"/>
              </a:rPr>
              <a:t>Listen to the first sound of a word. If it makes the /d/ sound, hold up your </a:t>
            </a:r>
            <a:r>
              <a:rPr lang="en-US" sz="1600" b="1" i="1" dirty="0">
                <a:solidFill>
                  <a:schemeClr val="bg1"/>
                </a:solidFill>
                <a:cs typeface="Arial" panose="020B0604020202020204" pitchFamily="34" charset="0"/>
              </a:rPr>
              <a:t>d </a:t>
            </a:r>
            <a:r>
              <a:rPr lang="en-US" sz="1600" b="1" dirty="0">
                <a:solidFill>
                  <a:schemeClr val="bg1"/>
                </a:solidFill>
                <a:cs typeface="Arial" panose="020B0604020202020204" pitchFamily="34" charset="0"/>
              </a:rPr>
              <a:t>card. If not, don’t hold up your card.</a:t>
            </a:r>
          </a:p>
          <a:p>
            <a:pPr>
              <a:buClr>
                <a:schemeClr val="tx1"/>
              </a:buClr>
            </a:pPr>
            <a:endParaRPr lang="en-US" sz="1600" b="1" dirty="0">
              <a:solidFill>
                <a:schemeClr val="bg1"/>
              </a:solidFill>
              <a:cs typeface="Arial" panose="020B0604020202020204" pitchFamily="34" charset="0"/>
            </a:endParaRPr>
          </a:p>
          <a:p>
            <a:pPr>
              <a:lnSpc>
                <a:spcPct val="100000"/>
              </a:lnSpc>
              <a:buClr>
                <a:schemeClr val="tx1"/>
              </a:buClr>
            </a:pPr>
            <a:r>
              <a:rPr lang="en-US" b="1" u="sng" dirty="0">
                <a:solidFill>
                  <a:schemeClr val="bg1"/>
                </a:solidFill>
                <a:cs typeface="Arial" panose="020B0604020202020204" pitchFamily="34" charset="0"/>
              </a:rPr>
              <a:t>Model</a:t>
            </a:r>
          </a:p>
          <a:p>
            <a:pPr>
              <a:lnSpc>
                <a:spcPct val="100000"/>
              </a:lnSpc>
              <a:buClr>
                <a:schemeClr val="tx1"/>
              </a:buClr>
            </a:pPr>
            <a:r>
              <a:rPr lang="en-US" sz="1600" b="1" dirty="0">
                <a:solidFill>
                  <a:schemeClr val="bg1"/>
                </a:solidFill>
                <a:cs typeface="Arial" panose="020B0604020202020204" pitchFamily="34" charset="0"/>
              </a:rPr>
              <a:t>My turn first. </a:t>
            </a:r>
            <a:r>
              <a:rPr lang="en-US" sz="1600" i="1" dirty="0">
                <a:solidFill>
                  <a:schemeClr val="bg1"/>
                </a:solidFill>
                <a:cs typeface="Arial" panose="020B0604020202020204" pitchFamily="34" charset="0"/>
              </a:rPr>
              <a:t>Hold up dog picture. </a:t>
            </a:r>
            <a:r>
              <a:rPr lang="en-US" sz="1600" b="1" dirty="0">
                <a:solidFill>
                  <a:schemeClr val="bg1"/>
                </a:solidFill>
                <a:cs typeface="Arial" panose="020B0604020202020204" pitchFamily="34" charset="0"/>
              </a:rPr>
              <a:t>This says </a:t>
            </a:r>
            <a:r>
              <a:rPr lang="en-US" sz="1600" b="1" i="1" dirty="0">
                <a:solidFill>
                  <a:schemeClr val="bg1"/>
                </a:solidFill>
                <a:cs typeface="Arial" panose="020B0604020202020204" pitchFamily="34" charset="0"/>
              </a:rPr>
              <a:t>dog. </a:t>
            </a:r>
            <a:r>
              <a:rPr lang="en-US" sz="1600" b="1" dirty="0">
                <a:solidFill>
                  <a:schemeClr val="bg1"/>
                </a:solidFill>
                <a:cs typeface="Arial" panose="020B0604020202020204" pitchFamily="34" charset="0"/>
              </a:rPr>
              <a:t>What does it say? </a:t>
            </a:r>
            <a:r>
              <a:rPr lang="en-US" sz="1600" dirty="0">
                <a:solidFill>
                  <a:schemeClr val="bg1"/>
                </a:solidFill>
                <a:cs typeface="Arial" panose="020B0604020202020204" pitchFamily="34" charset="0"/>
              </a:rPr>
              <a:t>Dog. </a:t>
            </a:r>
            <a:r>
              <a:rPr lang="en-US" sz="1600" b="1" dirty="0">
                <a:solidFill>
                  <a:schemeClr val="bg1"/>
                </a:solidFill>
                <a:cs typeface="Arial" panose="020B0604020202020204" pitchFamily="34" charset="0"/>
              </a:rPr>
              <a:t>Now, I think, is the first sound in </a:t>
            </a:r>
            <a:r>
              <a:rPr lang="en-US" sz="1600" b="1" i="1" dirty="0">
                <a:solidFill>
                  <a:schemeClr val="bg1"/>
                </a:solidFill>
                <a:cs typeface="Arial" panose="020B0604020202020204" pitchFamily="34" charset="0"/>
              </a:rPr>
              <a:t>dog </a:t>
            </a:r>
            <a:r>
              <a:rPr lang="en-US" sz="1600" b="1" dirty="0">
                <a:solidFill>
                  <a:schemeClr val="bg1"/>
                </a:solidFill>
                <a:cs typeface="Arial" panose="020B0604020202020204" pitchFamily="34" charset="0"/>
              </a:rPr>
              <a:t>/d/? /d…</a:t>
            </a:r>
            <a:r>
              <a:rPr lang="en-US" sz="1600" b="1" dirty="0" err="1">
                <a:solidFill>
                  <a:schemeClr val="bg1"/>
                </a:solidFill>
                <a:cs typeface="Arial" panose="020B0604020202020204" pitchFamily="34" charset="0"/>
              </a:rPr>
              <a:t>og</a:t>
            </a:r>
            <a:r>
              <a:rPr lang="en-US" sz="1600" b="1" dirty="0">
                <a:solidFill>
                  <a:schemeClr val="bg1"/>
                </a:solidFill>
                <a:cs typeface="Arial" panose="020B0604020202020204" pitchFamily="34" charset="0"/>
              </a:rPr>
              <a:t>/.  Yes! So, I hold up my </a:t>
            </a:r>
            <a:r>
              <a:rPr lang="en-US" sz="1600" b="1" i="1" dirty="0">
                <a:solidFill>
                  <a:schemeClr val="bg1"/>
                </a:solidFill>
                <a:cs typeface="Arial" panose="020B0604020202020204" pitchFamily="34" charset="0"/>
              </a:rPr>
              <a:t>d </a:t>
            </a:r>
            <a:r>
              <a:rPr lang="en-US" sz="1600" b="1" dirty="0">
                <a:solidFill>
                  <a:schemeClr val="bg1"/>
                </a:solidFill>
                <a:cs typeface="Arial" panose="020B0604020202020204" pitchFamily="34" charset="0"/>
              </a:rPr>
              <a:t>card. Now you hold up your </a:t>
            </a:r>
            <a:r>
              <a:rPr lang="en-US" sz="1600" b="1" i="1" dirty="0">
                <a:solidFill>
                  <a:schemeClr val="bg1"/>
                </a:solidFill>
                <a:cs typeface="Arial" panose="020B0604020202020204" pitchFamily="34" charset="0"/>
              </a:rPr>
              <a:t>d </a:t>
            </a:r>
            <a:r>
              <a:rPr lang="en-US" sz="1600" b="1" dirty="0">
                <a:solidFill>
                  <a:schemeClr val="bg1"/>
                </a:solidFill>
                <a:cs typeface="Arial" panose="020B0604020202020204" pitchFamily="34" charset="0"/>
              </a:rPr>
              <a:t>card too! </a:t>
            </a:r>
            <a:r>
              <a:rPr lang="en-US" sz="1600" i="1" dirty="0">
                <a:solidFill>
                  <a:schemeClr val="bg1"/>
                </a:solidFill>
                <a:cs typeface="Arial" panose="020B0604020202020204" pitchFamily="34" charset="0"/>
              </a:rPr>
              <a:t>Have students hold up cards. </a:t>
            </a:r>
            <a:endParaRPr lang="en-US" sz="1600" b="1" dirty="0">
              <a:solidFill>
                <a:schemeClr val="bg1"/>
              </a:solidFill>
              <a:cs typeface="Arial" panose="020B0604020202020204" pitchFamily="34" charset="0"/>
            </a:endParaRPr>
          </a:p>
          <a:p>
            <a:pPr>
              <a:lnSpc>
                <a:spcPct val="100000"/>
              </a:lnSpc>
              <a:buClr>
                <a:schemeClr val="tx1"/>
              </a:buClr>
            </a:pPr>
            <a:endParaRPr lang="en-US" sz="1600" b="1" dirty="0">
              <a:solidFill>
                <a:schemeClr val="bg1"/>
              </a:solidFill>
              <a:cs typeface="Arial" panose="020B0604020202020204" pitchFamily="34" charset="0"/>
            </a:endParaRPr>
          </a:p>
          <a:p>
            <a:pPr>
              <a:lnSpc>
                <a:spcPct val="100000"/>
              </a:lnSpc>
              <a:buClr>
                <a:schemeClr val="tx1"/>
              </a:buClr>
            </a:pPr>
            <a:r>
              <a:rPr lang="en-US" sz="1600" b="1" dirty="0">
                <a:solidFill>
                  <a:schemeClr val="bg1"/>
                </a:solidFill>
                <a:cs typeface="Arial" panose="020B0604020202020204" pitchFamily="34" charset="0"/>
              </a:rPr>
              <a:t>And two more cycles with </a:t>
            </a:r>
            <a:r>
              <a:rPr lang="en-US" sz="1600" b="1" i="1" dirty="0">
                <a:solidFill>
                  <a:schemeClr val="bg1"/>
                </a:solidFill>
                <a:cs typeface="Arial" panose="020B0604020202020204" pitchFamily="34" charset="0"/>
              </a:rPr>
              <a:t>cat </a:t>
            </a:r>
            <a:r>
              <a:rPr lang="en-US" sz="1600" b="1" dirty="0">
                <a:solidFill>
                  <a:schemeClr val="bg1"/>
                </a:solidFill>
                <a:cs typeface="Arial" panose="020B0604020202020204" pitchFamily="34" charset="0"/>
              </a:rPr>
              <a:t>and </a:t>
            </a:r>
            <a:r>
              <a:rPr lang="en-US" sz="1600" b="1" i="1" dirty="0">
                <a:solidFill>
                  <a:schemeClr val="bg1"/>
                </a:solidFill>
                <a:cs typeface="Arial" panose="020B0604020202020204" pitchFamily="34" charset="0"/>
              </a:rPr>
              <a:t>pig.</a:t>
            </a:r>
            <a:endParaRPr lang="en-US" sz="1600" b="1" dirty="0">
              <a:solidFill>
                <a:schemeClr val="accent1">
                  <a:lumMod val="75000"/>
                </a:schemeClr>
              </a:solidFill>
              <a:cs typeface="Arial" panose="020B0604020202020204" pitchFamily="34" charset="0"/>
            </a:endParaRPr>
          </a:p>
          <a:p>
            <a:pPr>
              <a:lnSpc>
                <a:spcPct val="100000"/>
              </a:lnSpc>
              <a:buClr>
                <a:schemeClr val="tx1"/>
              </a:buClr>
            </a:pPr>
            <a:endParaRPr lang="en-US" sz="1600" b="1" dirty="0">
              <a:solidFill>
                <a:schemeClr val="accent1">
                  <a:lumMod val="75000"/>
                </a:schemeClr>
              </a:solidFill>
              <a:cs typeface="Arial" panose="020B0604020202020204" pitchFamily="34" charset="0"/>
            </a:endParaRPr>
          </a:p>
        </p:txBody>
      </p:sp>
      <p:sp>
        <p:nvSpPr>
          <p:cNvPr id="8" name="Rectangle 7">
            <a:extLst>
              <a:ext uri="{FF2B5EF4-FFF2-40B4-BE49-F238E27FC236}">
                <a16:creationId xmlns:a16="http://schemas.microsoft.com/office/drawing/2014/main" id="{8318532D-417E-4041-977B-FFFB53520F64}"/>
              </a:ext>
            </a:extLst>
          </p:cNvPr>
          <p:cNvSpPr/>
          <p:nvPr/>
        </p:nvSpPr>
        <p:spPr>
          <a:xfrm>
            <a:off x="734403" y="1437942"/>
            <a:ext cx="4707321" cy="523220"/>
          </a:xfrm>
          <a:prstGeom prst="rect">
            <a:avLst/>
          </a:prstGeom>
          <a:solidFill>
            <a:schemeClr val="accent2">
              <a:lumMod val="75000"/>
            </a:schemeClr>
          </a:solidFill>
        </p:spPr>
        <p:txBody>
          <a:bodyPr wrap="square">
            <a:spAutoFit/>
          </a:bodyPr>
          <a:lstStyle/>
          <a:p>
            <a:pPr>
              <a:lnSpc>
                <a:spcPct val="100000"/>
              </a:lnSpc>
            </a:pPr>
            <a:r>
              <a:rPr lang="en-US" sz="1400" dirty="0"/>
              <a:t>Objective: S</a:t>
            </a:r>
            <a:r>
              <a:rPr lang="en-US" sz="1400" dirty="0">
                <a:cs typeface="Arial" panose="020B0604020202020204" pitchFamily="34" charset="0"/>
              </a:rPr>
              <a:t>tudents will identify spoken words that begin with the /d/ sound and associate them with the letter </a:t>
            </a:r>
            <a:r>
              <a:rPr lang="en-US" sz="1400" i="1" dirty="0">
                <a:cs typeface="Arial" panose="020B0604020202020204" pitchFamily="34" charset="0"/>
              </a:rPr>
              <a:t>d. </a:t>
            </a:r>
            <a:endParaRPr lang="en-US" sz="1400" dirty="0">
              <a:cs typeface="Arial" panose="020B0604020202020204" pitchFamily="34" charset="0"/>
            </a:endParaRPr>
          </a:p>
        </p:txBody>
      </p:sp>
    </p:spTree>
    <p:extLst>
      <p:ext uri="{BB962C8B-B14F-4D97-AF65-F5344CB8AC3E}">
        <p14:creationId xmlns:p14="http://schemas.microsoft.com/office/powerpoint/2010/main" val="201713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5F72C0-2C4B-45BF-BB97-D449D893420F}"/>
              </a:ext>
            </a:extLst>
          </p:cNvPr>
          <p:cNvSpPr>
            <a:spLocks noGrp="1"/>
          </p:cNvSpPr>
          <p:nvPr>
            <p:ph type="body" sz="quarter" idx="13"/>
          </p:nvPr>
        </p:nvSpPr>
        <p:spPr/>
        <p:txBody>
          <a:bodyPr/>
          <a:lstStyle/>
          <a:p>
            <a:pPr marL="0" indent="0">
              <a:buNone/>
            </a:pPr>
            <a:r>
              <a:rPr lang="en-US" dirty="0"/>
              <a:t>Complete Activities</a:t>
            </a:r>
          </a:p>
          <a:p>
            <a:r>
              <a:rPr lang="en-US" dirty="0"/>
              <a:t>Activity 5.25: </a:t>
            </a:r>
            <a:r>
              <a:rPr lang="en-US" i="1" dirty="0"/>
              <a:t>Journal Entry*</a:t>
            </a:r>
          </a:p>
          <a:p>
            <a:r>
              <a:rPr lang="en-US" i="1" dirty="0"/>
              <a:t>Activity 5.26: Try Modeling</a:t>
            </a:r>
          </a:p>
          <a:p>
            <a:r>
              <a:rPr lang="en-US" i="1" dirty="0"/>
              <a:t>Activity 5.27: Discussion Board*</a:t>
            </a:r>
          </a:p>
          <a:p>
            <a:pPr marL="0" indent="0">
              <a:buNone/>
            </a:pPr>
            <a:r>
              <a:rPr lang="en-US" sz="1200" dirty="0">
                <a:latin typeface="Arial" panose="020B0604020202020204" pitchFamily="34" charset="0"/>
                <a:cs typeface="Arial" panose="020B0604020202020204" pitchFamily="34" charset="0"/>
              </a:rPr>
              <a:t>* Online</a:t>
            </a:r>
            <a:endParaRPr lang="en-US"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303BC7E5-82AD-4D28-A3D0-4990C7085162}"/>
              </a:ext>
            </a:extLst>
          </p:cNvPr>
          <p:cNvSpPr>
            <a:spLocks noGrp="1"/>
          </p:cNvSpPr>
          <p:nvPr>
            <p:ph type="body" sz="quarter" idx="14"/>
          </p:nvPr>
        </p:nvSpPr>
        <p:spPr/>
        <p:txBody>
          <a:bodyPr/>
          <a:lstStyle/>
          <a:p>
            <a:r>
              <a:rPr lang="en-US" dirty="0"/>
              <a:t>Part 2 Wrap-Up	</a:t>
            </a:r>
          </a:p>
        </p:txBody>
      </p:sp>
      <p:sp>
        <p:nvSpPr>
          <p:cNvPr id="2" name="Title 1" hidden="1">
            <a:extLst>
              <a:ext uri="{FF2B5EF4-FFF2-40B4-BE49-F238E27FC236}">
                <a16:creationId xmlns:a16="http://schemas.microsoft.com/office/drawing/2014/main" id="{2D94BEE4-5F4B-4F15-9101-416D3273D32C}"/>
              </a:ext>
            </a:extLst>
          </p:cNvPr>
          <p:cNvSpPr>
            <a:spLocks noGrp="1"/>
          </p:cNvSpPr>
          <p:nvPr>
            <p:ph type="title"/>
          </p:nvPr>
        </p:nvSpPr>
        <p:spPr/>
        <p:txBody>
          <a:bodyPr/>
          <a:lstStyle/>
          <a:p>
            <a:r>
              <a:rPr lang="en-US" dirty="0"/>
              <a:t>Slide 181</a:t>
            </a:r>
          </a:p>
        </p:txBody>
      </p:sp>
    </p:spTree>
    <p:extLst>
      <p:ext uri="{BB962C8B-B14F-4D97-AF65-F5344CB8AC3E}">
        <p14:creationId xmlns:p14="http://schemas.microsoft.com/office/powerpoint/2010/main" val="26199927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4"/>
          </p:nvPr>
        </p:nvSpPr>
        <p:spPr/>
        <p:txBody>
          <a:bodyPr>
            <a:normAutofit fontScale="62500" lnSpcReduction="20000"/>
          </a:bodyPr>
          <a:lstStyle/>
          <a:p>
            <a:r>
              <a:rPr lang="en-US" dirty="0"/>
              <a:t>Activity 5.25 Prepare a model</a:t>
            </a:r>
          </a:p>
          <a:p>
            <a:r>
              <a:rPr lang="en-US" dirty="0"/>
              <a:t>Activity 5.26 Try out your model</a:t>
            </a:r>
          </a:p>
        </p:txBody>
      </p:sp>
      <p:sp>
        <p:nvSpPr>
          <p:cNvPr id="11" name="Content Placeholder 10"/>
          <p:cNvSpPr>
            <a:spLocks noGrp="1"/>
          </p:cNvSpPr>
          <p:nvPr>
            <p:ph idx="1"/>
          </p:nvPr>
        </p:nvSpPr>
        <p:spPr/>
        <p:txBody>
          <a:bodyPr>
            <a:normAutofit/>
          </a:bodyPr>
          <a:lstStyle/>
          <a:p>
            <a:r>
              <a:rPr lang="en-US" dirty="0"/>
              <a:t>Plan to do your lesson</a:t>
            </a:r>
          </a:p>
          <a:p>
            <a:pPr lvl="1"/>
            <a:r>
              <a:rPr lang="en-US" dirty="0"/>
              <a:t>Review your clear explanation and write it out to review as you teach</a:t>
            </a:r>
          </a:p>
          <a:p>
            <a:pPr lvl="1"/>
            <a:r>
              <a:rPr lang="en-US" dirty="0"/>
              <a:t>Adjust your plan so it is less than 10 minutes</a:t>
            </a:r>
          </a:p>
          <a:p>
            <a:r>
              <a:rPr lang="en-US" dirty="0"/>
              <a:t>Do the lesson</a:t>
            </a:r>
          </a:p>
          <a:p>
            <a:pPr lvl="1"/>
            <a:r>
              <a:rPr lang="en-US" dirty="0"/>
              <a:t>Work from your written plan</a:t>
            </a:r>
          </a:p>
          <a:p>
            <a:pPr lvl="1"/>
            <a:r>
              <a:rPr lang="en-US" dirty="0"/>
              <a:t>Focus on the explanation and teacher-led model</a:t>
            </a:r>
          </a:p>
          <a:p>
            <a:pPr lvl="1"/>
            <a:r>
              <a:rPr lang="en-US" dirty="0"/>
              <a:t>Teach just 10 minutes</a:t>
            </a:r>
          </a:p>
          <a:p>
            <a:pPr lvl="1"/>
            <a:endParaRPr lang="en-US" dirty="0"/>
          </a:p>
          <a:p>
            <a:endParaRPr lang="en-US" dirty="0"/>
          </a:p>
        </p:txBody>
      </p:sp>
      <p:sp>
        <p:nvSpPr>
          <p:cNvPr id="5" name="Content Placeholder 4"/>
          <p:cNvSpPr>
            <a:spLocks noGrp="1"/>
          </p:cNvSpPr>
          <p:nvPr>
            <p:ph idx="13"/>
          </p:nvPr>
        </p:nvSpPr>
        <p:spPr/>
        <p:txBody>
          <a:bodyPr/>
          <a:lstStyle/>
          <a:p>
            <a:r>
              <a:rPr lang="en-US" dirty="0"/>
              <a:t>Create a brief lesson with</a:t>
            </a:r>
          </a:p>
          <a:p>
            <a:pPr lvl="1"/>
            <a:r>
              <a:rPr lang="en-US" dirty="0"/>
              <a:t>a clear objective with a specific learning outcome</a:t>
            </a:r>
          </a:p>
          <a:p>
            <a:pPr lvl="1"/>
            <a:r>
              <a:rPr lang="en-US" dirty="0"/>
              <a:t>a clear explanation of the procedure or information</a:t>
            </a:r>
          </a:p>
          <a:p>
            <a:pPr lvl="1"/>
            <a:r>
              <a:rPr lang="en-US" dirty="0"/>
              <a:t>a description of the models used</a:t>
            </a:r>
          </a:p>
          <a:p>
            <a:r>
              <a:rPr lang="en-US" dirty="0"/>
              <a:t>After teaching the lesson, write a reflection comparing your lesson to the checklist</a:t>
            </a:r>
          </a:p>
          <a:p>
            <a:endParaRPr lang="en-US" dirty="0"/>
          </a:p>
        </p:txBody>
      </p:sp>
      <p:sp>
        <p:nvSpPr>
          <p:cNvPr id="7" name="Text Placeholder 6"/>
          <p:cNvSpPr>
            <a:spLocks noGrp="1"/>
          </p:cNvSpPr>
          <p:nvPr>
            <p:ph type="body" sz="quarter" idx="16"/>
          </p:nvPr>
        </p:nvSpPr>
        <p:spPr/>
        <p:txBody>
          <a:bodyPr/>
          <a:lstStyle/>
          <a:p>
            <a:r>
              <a:rPr lang="en-US" sz="2400" dirty="0"/>
              <a:t>Prepare a good model</a:t>
            </a:r>
          </a:p>
        </p:txBody>
      </p:sp>
      <p:sp>
        <p:nvSpPr>
          <p:cNvPr id="13" name="Text Placeholder 12"/>
          <p:cNvSpPr>
            <a:spLocks noGrp="1"/>
          </p:cNvSpPr>
          <p:nvPr>
            <p:ph type="body" sz="quarter" idx="17"/>
          </p:nvPr>
        </p:nvSpPr>
        <p:spPr/>
        <p:txBody>
          <a:bodyPr/>
          <a:lstStyle/>
          <a:p>
            <a:pPr algn="l"/>
            <a:r>
              <a:rPr lang="en-US" sz="2400" dirty="0"/>
              <a:t>Try out your model</a:t>
            </a:r>
          </a:p>
        </p:txBody>
      </p:sp>
      <p:sp>
        <p:nvSpPr>
          <p:cNvPr id="2" name="Title 1" hidden="1">
            <a:extLst>
              <a:ext uri="{FF2B5EF4-FFF2-40B4-BE49-F238E27FC236}">
                <a16:creationId xmlns:a16="http://schemas.microsoft.com/office/drawing/2014/main" id="{708AE3D2-790E-478B-9DEA-9BCDEFC4D72D}"/>
              </a:ext>
            </a:extLst>
          </p:cNvPr>
          <p:cNvSpPr>
            <a:spLocks noGrp="1"/>
          </p:cNvSpPr>
          <p:nvPr>
            <p:ph type="title"/>
          </p:nvPr>
        </p:nvSpPr>
        <p:spPr/>
        <p:txBody>
          <a:bodyPr/>
          <a:lstStyle/>
          <a:p>
            <a:r>
              <a:rPr lang="en-US" dirty="0"/>
              <a:t>Slide 182</a:t>
            </a:r>
          </a:p>
        </p:txBody>
      </p:sp>
    </p:spTree>
    <p:extLst>
      <p:ext uri="{BB962C8B-B14F-4D97-AF65-F5344CB8AC3E}">
        <p14:creationId xmlns:p14="http://schemas.microsoft.com/office/powerpoint/2010/main" val="170782273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B885A3-4E1B-4C14-9623-BBB517E4EDCB}"/>
              </a:ext>
            </a:extLst>
          </p:cNvPr>
          <p:cNvSpPr>
            <a:spLocks noGrp="1"/>
          </p:cNvSpPr>
          <p:nvPr>
            <p:ph type="title"/>
          </p:nvPr>
        </p:nvSpPr>
        <p:spPr/>
        <p:txBody>
          <a:bodyPr/>
          <a:lstStyle/>
          <a:p>
            <a:r>
              <a:rPr lang="en-US" dirty="0"/>
              <a:t>Activity 5.27</a:t>
            </a:r>
            <a:br>
              <a:rPr lang="en-US" dirty="0"/>
            </a:br>
            <a:r>
              <a:rPr lang="en-US" i="1" dirty="0"/>
              <a:t>Discussion Board Post</a:t>
            </a:r>
            <a:endParaRPr lang="en-US" dirty="0"/>
          </a:p>
        </p:txBody>
      </p:sp>
      <p:sp>
        <p:nvSpPr>
          <p:cNvPr id="10" name="Text Placeholder 9">
            <a:extLst>
              <a:ext uri="{FF2B5EF4-FFF2-40B4-BE49-F238E27FC236}">
                <a16:creationId xmlns:a16="http://schemas.microsoft.com/office/drawing/2014/main" id="{2E3E48E1-03EF-483F-8757-9F5AAE59862F}"/>
              </a:ext>
            </a:extLst>
          </p:cNvPr>
          <p:cNvSpPr>
            <a:spLocks noGrp="1"/>
          </p:cNvSpPr>
          <p:nvPr>
            <p:ph type="body" sz="quarter" idx="13"/>
          </p:nvPr>
        </p:nvSpPr>
        <p:spPr/>
        <p:txBody>
          <a:bodyPr>
            <a:normAutofit/>
          </a:bodyPr>
          <a:lstStyle/>
          <a:p>
            <a:r>
              <a:rPr lang="en-US" dirty="0"/>
              <a:t>Post your journal entry and a description of how your lesson went </a:t>
            </a:r>
          </a:p>
          <a:p>
            <a:r>
              <a:rPr lang="en-US" dirty="0"/>
              <a:t>Read others’ lessons and descriptions and discuss them relative to the checklist</a:t>
            </a:r>
          </a:p>
          <a:p>
            <a:r>
              <a:rPr lang="en-US" dirty="0"/>
              <a:t>Respond to evaluations of your lesson based on your interpretation of this module part</a:t>
            </a:r>
          </a:p>
          <a:p>
            <a:endParaRPr lang="en-US" dirty="0"/>
          </a:p>
          <a:p>
            <a:endParaRPr lang="en-US" dirty="0"/>
          </a:p>
        </p:txBody>
      </p:sp>
      <p:sp>
        <p:nvSpPr>
          <p:cNvPr id="2" name="TextBox 1"/>
          <p:cNvSpPr txBox="1"/>
          <p:nvPr/>
        </p:nvSpPr>
        <p:spPr>
          <a:xfrm>
            <a:off x="870559" y="4977441"/>
            <a:ext cx="3606314" cy="707886"/>
          </a:xfrm>
          <a:prstGeom prst="rect">
            <a:avLst/>
          </a:prstGeom>
          <a:solidFill>
            <a:schemeClr val="accent4">
              <a:lumMod val="75000"/>
            </a:schemeClr>
          </a:solidFill>
        </p:spPr>
        <p:txBody>
          <a:bodyPr wrap="square" rtlCol="0">
            <a:spAutoFit/>
          </a:bodyPr>
          <a:lstStyle/>
          <a:p>
            <a:r>
              <a:rPr lang="en-US" sz="2000" dirty="0"/>
              <a:t>Bonus points: Film the lesson, share it, and discuss it with others</a:t>
            </a:r>
          </a:p>
        </p:txBody>
      </p:sp>
    </p:spTree>
    <p:extLst>
      <p:ext uri="{BB962C8B-B14F-4D97-AF65-F5344CB8AC3E}">
        <p14:creationId xmlns:p14="http://schemas.microsoft.com/office/powerpoint/2010/main" val="33076919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83B0B1-7174-4544-A7F9-6485D926D5AC}"/>
              </a:ext>
            </a:extLst>
          </p:cNvPr>
          <p:cNvSpPr>
            <a:spLocks noGrp="1"/>
          </p:cNvSpPr>
          <p:nvPr>
            <p:ph sz="quarter" idx="13"/>
          </p:nvPr>
        </p:nvSpPr>
        <p:spPr/>
        <p:txBody>
          <a:bodyPr>
            <a:normAutofit fontScale="25000" lnSpcReduction="20000"/>
          </a:bodyPr>
          <a:lstStyle/>
          <a:p>
            <a:r>
              <a:rPr lang="en-US" sz="12800" b="0" dirty="0"/>
              <a:t>Explicit Instruction</a:t>
            </a:r>
          </a:p>
          <a:p>
            <a:r>
              <a:rPr lang="en-US" sz="9600" b="0" dirty="0"/>
              <a:t>Modeling and practicing to help students reach academic goals</a:t>
            </a:r>
          </a:p>
          <a:p>
            <a:endParaRPr lang="en-US" sz="9600" b="0" dirty="0"/>
          </a:p>
        </p:txBody>
      </p:sp>
      <p:sp>
        <p:nvSpPr>
          <p:cNvPr id="5" name="Content Placeholder 4">
            <a:extLst>
              <a:ext uri="{FF2B5EF4-FFF2-40B4-BE49-F238E27FC236}">
                <a16:creationId xmlns:a16="http://schemas.microsoft.com/office/drawing/2014/main" id="{F4D0A5EC-EF8C-4C51-A530-5BFF0E23EBB2}"/>
              </a:ext>
            </a:extLst>
          </p:cNvPr>
          <p:cNvSpPr>
            <a:spLocks noGrp="1"/>
          </p:cNvSpPr>
          <p:nvPr>
            <p:ph sz="quarter" idx="14"/>
          </p:nvPr>
        </p:nvSpPr>
        <p:spPr>
          <a:xfrm>
            <a:off x="1266490" y="4042447"/>
            <a:ext cx="7423343" cy="626941"/>
          </a:xfrm>
        </p:spPr>
        <p:txBody>
          <a:bodyPr>
            <a:noAutofit/>
          </a:bodyPr>
          <a:lstStyle/>
          <a:p>
            <a:r>
              <a:rPr lang="en-US" sz="3000" b="1" dirty="0"/>
              <a:t>Part 3: When and how should students practice in explicit instruction lessons?</a:t>
            </a:r>
          </a:p>
        </p:txBody>
      </p:sp>
      <p:sp>
        <p:nvSpPr>
          <p:cNvPr id="2" name="Title 1" hidden="1">
            <a:extLst>
              <a:ext uri="{FF2B5EF4-FFF2-40B4-BE49-F238E27FC236}">
                <a16:creationId xmlns:a16="http://schemas.microsoft.com/office/drawing/2014/main" id="{1BECF38C-FFAB-4163-A54F-BC022F0B6294}"/>
              </a:ext>
            </a:extLst>
          </p:cNvPr>
          <p:cNvSpPr>
            <a:spLocks noGrp="1"/>
          </p:cNvSpPr>
          <p:nvPr>
            <p:ph type="title"/>
          </p:nvPr>
        </p:nvSpPr>
        <p:spPr/>
        <p:txBody>
          <a:bodyPr/>
          <a:lstStyle/>
          <a:p>
            <a:r>
              <a:rPr lang="en-US" dirty="0"/>
              <a:t>Slide 184</a:t>
            </a:r>
          </a:p>
        </p:txBody>
      </p:sp>
    </p:spTree>
    <p:extLst>
      <p:ext uri="{BB962C8B-B14F-4D97-AF65-F5344CB8AC3E}">
        <p14:creationId xmlns:p14="http://schemas.microsoft.com/office/powerpoint/2010/main" val="295366220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1B2191-B9FF-4CF5-83D8-D805CFCB18F0}"/>
              </a:ext>
            </a:extLst>
          </p:cNvPr>
          <p:cNvSpPr>
            <a:spLocks noGrp="1"/>
          </p:cNvSpPr>
          <p:nvPr>
            <p:ph type="body" sz="quarter" idx="13"/>
          </p:nvPr>
        </p:nvSpPr>
        <p:spPr/>
        <p:txBody>
          <a:bodyPr/>
          <a:lstStyle/>
          <a:p>
            <a:pPr marL="0" indent="0">
              <a:buNone/>
            </a:pPr>
            <a:r>
              <a:rPr lang="en-US" dirty="0"/>
              <a:t>You’ll learn how to </a:t>
            </a:r>
          </a:p>
          <a:p>
            <a:r>
              <a:rPr lang="en-US" dirty="0"/>
              <a:t>decide when students are ready for practice</a:t>
            </a:r>
          </a:p>
          <a:p>
            <a:r>
              <a:rPr lang="en-US" dirty="0"/>
              <a:t>provide guided practice </a:t>
            </a:r>
          </a:p>
          <a:p>
            <a:r>
              <a:rPr lang="en-US" dirty="0"/>
              <a:t>provide independent practice</a:t>
            </a:r>
          </a:p>
          <a:p>
            <a:r>
              <a:rPr lang="en-US" dirty="0"/>
              <a:t>decide the best next step based on practice</a:t>
            </a:r>
          </a:p>
        </p:txBody>
      </p:sp>
      <p:sp>
        <p:nvSpPr>
          <p:cNvPr id="5" name="Content Placeholder 4">
            <a:extLst>
              <a:ext uri="{FF2B5EF4-FFF2-40B4-BE49-F238E27FC236}">
                <a16:creationId xmlns:a16="http://schemas.microsoft.com/office/drawing/2014/main" id="{3F54B757-87A9-4107-B5F2-CB7B85DD6540}"/>
              </a:ext>
            </a:extLst>
          </p:cNvPr>
          <p:cNvSpPr>
            <a:spLocks noGrp="1"/>
          </p:cNvSpPr>
          <p:nvPr>
            <p:ph sz="quarter" idx="14"/>
          </p:nvPr>
        </p:nvSpPr>
        <p:spPr/>
        <p:txBody>
          <a:bodyPr/>
          <a:lstStyle/>
          <a:p>
            <a:r>
              <a:rPr lang="en-US" dirty="0"/>
              <a:t>Module objectives</a:t>
            </a:r>
          </a:p>
        </p:txBody>
      </p:sp>
      <p:sp>
        <p:nvSpPr>
          <p:cNvPr id="2" name="Title 1" hidden="1">
            <a:extLst>
              <a:ext uri="{FF2B5EF4-FFF2-40B4-BE49-F238E27FC236}">
                <a16:creationId xmlns:a16="http://schemas.microsoft.com/office/drawing/2014/main" id="{A445FD3B-419B-47F1-A36E-A5B7721D441E}"/>
              </a:ext>
            </a:extLst>
          </p:cNvPr>
          <p:cNvSpPr>
            <a:spLocks noGrp="1"/>
          </p:cNvSpPr>
          <p:nvPr>
            <p:ph type="title"/>
          </p:nvPr>
        </p:nvSpPr>
        <p:spPr/>
        <p:txBody>
          <a:bodyPr/>
          <a:lstStyle/>
          <a:p>
            <a:r>
              <a:rPr lang="en-US" dirty="0"/>
              <a:t>Slide 185</a:t>
            </a:r>
          </a:p>
        </p:txBody>
      </p:sp>
    </p:spTree>
    <p:extLst>
      <p:ext uri="{BB962C8B-B14F-4D97-AF65-F5344CB8AC3E}">
        <p14:creationId xmlns:p14="http://schemas.microsoft.com/office/powerpoint/2010/main" val="358034752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943A6-0689-4865-920D-1088FFFCCE11}"/>
              </a:ext>
            </a:extLst>
          </p:cNvPr>
          <p:cNvSpPr>
            <a:spLocks noGrp="1"/>
          </p:cNvSpPr>
          <p:nvPr>
            <p:ph type="title"/>
          </p:nvPr>
        </p:nvSpPr>
        <p:spPr/>
        <p:txBody>
          <a:bodyPr>
            <a:normAutofit/>
          </a:bodyPr>
          <a:lstStyle/>
          <a:p>
            <a:r>
              <a:rPr lang="en-US" dirty="0"/>
              <a:t>Role of practice in explicit instruction</a:t>
            </a:r>
          </a:p>
        </p:txBody>
      </p:sp>
      <p:sp>
        <p:nvSpPr>
          <p:cNvPr id="13" name="TextBox 12">
            <a:extLst>
              <a:ext uri="{FF2B5EF4-FFF2-40B4-BE49-F238E27FC236}">
                <a16:creationId xmlns:a16="http://schemas.microsoft.com/office/drawing/2014/main" id="{DF8E12D5-CF65-490C-B7C8-1F019501717B}"/>
              </a:ext>
            </a:extLst>
          </p:cNvPr>
          <p:cNvSpPr txBox="1"/>
          <p:nvPr/>
        </p:nvSpPr>
        <p:spPr>
          <a:xfrm>
            <a:off x="2756689" y="3047874"/>
            <a:ext cx="1828800" cy="822960"/>
          </a:xfrm>
          <a:prstGeom prst="rect">
            <a:avLst/>
          </a:prstGeom>
          <a:solidFill>
            <a:schemeClr val="accent3">
              <a:lumMod val="60000"/>
              <a:lumOff val="40000"/>
            </a:schemeClr>
          </a:solidFill>
          <a:ln>
            <a:noFill/>
          </a:ln>
        </p:spPr>
        <p:txBody>
          <a:bodyPr wrap="square" rtlCol="0" anchor="ctr" anchorCtr="0">
            <a:noAutofit/>
          </a:bodyPr>
          <a:lstStyle/>
          <a:p>
            <a:pPr algn="ctr"/>
            <a:r>
              <a:rPr lang="en-US" dirty="0">
                <a:solidFill>
                  <a:schemeClr val="bg1"/>
                </a:solidFill>
                <a:latin typeface="Arial" panose="020B0604020202020204" pitchFamily="34" charset="0"/>
                <a:cs typeface="Arial" panose="020B0604020202020204" pitchFamily="34" charset="0"/>
              </a:rPr>
              <a:t>Planned Examples</a:t>
            </a:r>
            <a:endParaRPr lang="en-US" sz="16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1192012-ADC6-4EDE-A7A4-32CC4803B89D}"/>
              </a:ext>
            </a:extLst>
          </p:cNvPr>
          <p:cNvSpPr txBox="1"/>
          <p:nvPr/>
        </p:nvSpPr>
        <p:spPr>
          <a:xfrm>
            <a:off x="2756689" y="2233523"/>
            <a:ext cx="1828800" cy="822960"/>
          </a:xfrm>
          <a:prstGeom prst="rect">
            <a:avLst/>
          </a:prstGeom>
          <a:solidFill>
            <a:schemeClr val="accent3">
              <a:lumMod val="60000"/>
              <a:lumOff val="40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Clear Explanation</a:t>
            </a:r>
          </a:p>
        </p:txBody>
      </p:sp>
      <p:sp>
        <p:nvSpPr>
          <p:cNvPr id="15" name="TextBox 14">
            <a:extLst>
              <a:ext uri="{FF2B5EF4-FFF2-40B4-BE49-F238E27FC236}">
                <a16:creationId xmlns:a16="http://schemas.microsoft.com/office/drawing/2014/main" id="{D11DF419-9515-4A38-8230-C19D86BF839B}"/>
              </a:ext>
            </a:extLst>
          </p:cNvPr>
          <p:cNvSpPr txBox="1"/>
          <p:nvPr/>
        </p:nvSpPr>
        <p:spPr>
          <a:xfrm>
            <a:off x="4722649" y="3047874"/>
            <a:ext cx="1828800" cy="822960"/>
          </a:xfrm>
          <a:prstGeom prst="rect">
            <a:avLst/>
          </a:prstGeom>
          <a:solidFill>
            <a:schemeClr val="accent1">
              <a:lumMod val="75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Independent Practice</a:t>
            </a:r>
          </a:p>
        </p:txBody>
      </p:sp>
      <p:sp>
        <p:nvSpPr>
          <p:cNvPr id="16" name="TextBox 15">
            <a:extLst>
              <a:ext uri="{FF2B5EF4-FFF2-40B4-BE49-F238E27FC236}">
                <a16:creationId xmlns:a16="http://schemas.microsoft.com/office/drawing/2014/main" id="{A3704B53-E0A2-4994-8EA7-D60845A6080D}"/>
              </a:ext>
            </a:extLst>
          </p:cNvPr>
          <p:cNvSpPr txBox="1"/>
          <p:nvPr/>
        </p:nvSpPr>
        <p:spPr>
          <a:xfrm>
            <a:off x="4722649" y="2233523"/>
            <a:ext cx="1828800" cy="822960"/>
          </a:xfrm>
          <a:prstGeom prst="rect">
            <a:avLst/>
          </a:prstGeom>
          <a:solidFill>
            <a:schemeClr val="accent1">
              <a:lumMod val="75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Guided </a:t>
            </a:r>
          </a:p>
          <a:p>
            <a:pPr algn="ctr"/>
            <a:r>
              <a:rPr lang="en-US" dirty="0">
                <a:solidFill>
                  <a:schemeClr val="bg1"/>
                </a:solidFill>
                <a:latin typeface="Arial" panose="020B0604020202020204" pitchFamily="34" charset="0"/>
                <a:cs typeface="Arial" panose="020B0604020202020204" pitchFamily="34" charset="0"/>
              </a:rPr>
              <a:t>Practice</a:t>
            </a:r>
          </a:p>
        </p:txBody>
      </p:sp>
      <p:sp>
        <p:nvSpPr>
          <p:cNvPr id="17" name="TextBox 16">
            <a:extLst>
              <a:ext uri="{FF2B5EF4-FFF2-40B4-BE49-F238E27FC236}">
                <a16:creationId xmlns:a16="http://schemas.microsoft.com/office/drawing/2014/main" id="{63B392C8-B7E7-43D1-B93A-6EC323EED7C2}"/>
              </a:ext>
            </a:extLst>
          </p:cNvPr>
          <p:cNvSpPr txBox="1"/>
          <p:nvPr/>
        </p:nvSpPr>
        <p:spPr>
          <a:xfrm>
            <a:off x="2756689" y="1778210"/>
            <a:ext cx="1828800" cy="457200"/>
          </a:xfrm>
          <a:prstGeom prst="rect">
            <a:avLst/>
          </a:prstGeom>
          <a:solidFill>
            <a:schemeClr val="accent3">
              <a:lumMod val="75000"/>
            </a:schemeClr>
          </a:solidFill>
          <a:ln>
            <a:noFill/>
          </a:ln>
        </p:spPr>
        <p:txBody>
          <a:bodyPr wrap="square" rtlCol="0" anchor="ctr">
            <a:noAutofit/>
          </a:bodyPr>
          <a:lstStyle/>
          <a:p>
            <a:pPr algn="ctr"/>
            <a:r>
              <a:rPr lang="en-US" sz="2000" b="1" dirty="0">
                <a:latin typeface="Arial" panose="020B0604020202020204" pitchFamily="34" charset="0"/>
                <a:cs typeface="Arial" panose="020B0604020202020204" pitchFamily="34" charset="0"/>
              </a:rPr>
              <a:t>Modeling</a:t>
            </a:r>
          </a:p>
        </p:txBody>
      </p:sp>
      <p:sp>
        <p:nvSpPr>
          <p:cNvPr id="18" name="TextBox 17">
            <a:extLst>
              <a:ext uri="{FF2B5EF4-FFF2-40B4-BE49-F238E27FC236}">
                <a16:creationId xmlns:a16="http://schemas.microsoft.com/office/drawing/2014/main" id="{4994798E-2BC9-4AFF-8AE9-5768DC2D7CD0}"/>
              </a:ext>
            </a:extLst>
          </p:cNvPr>
          <p:cNvSpPr txBox="1"/>
          <p:nvPr/>
        </p:nvSpPr>
        <p:spPr>
          <a:xfrm>
            <a:off x="4722649" y="1778210"/>
            <a:ext cx="1828800" cy="457200"/>
          </a:xfrm>
          <a:prstGeom prst="rect">
            <a:avLst/>
          </a:prstGeom>
          <a:solidFill>
            <a:schemeClr val="accent1">
              <a:lumMod val="50000"/>
            </a:schemeClr>
          </a:solidFill>
          <a:ln>
            <a:noFill/>
          </a:ln>
        </p:spPr>
        <p:txBody>
          <a:bodyPr wrap="square" rtlCol="0" anchor="ctr">
            <a:noAutofit/>
          </a:bodyPr>
          <a:lstStyle/>
          <a:p>
            <a:pPr algn="ctr"/>
            <a:r>
              <a:rPr lang="en-US" sz="2000" b="1" dirty="0">
                <a:latin typeface="Arial" panose="020B0604020202020204" pitchFamily="34" charset="0"/>
                <a:cs typeface="Arial" panose="020B0604020202020204" pitchFamily="34" charset="0"/>
              </a:rPr>
              <a:t>Practice</a:t>
            </a:r>
          </a:p>
        </p:txBody>
      </p:sp>
      <p:sp>
        <p:nvSpPr>
          <p:cNvPr id="31" name="Rectangle 30">
            <a:extLst>
              <a:ext uri="{FF2B5EF4-FFF2-40B4-BE49-F238E27FC236}">
                <a16:creationId xmlns:a16="http://schemas.microsoft.com/office/drawing/2014/main" id="{19F342B3-BC0B-4EB7-9DFC-D489C7AA661F}"/>
              </a:ext>
            </a:extLst>
          </p:cNvPr>
          <p:cNvSpPr/>
          <p:nvPr/>
        </p:nvSpPr>
        <p:spPr>
          <a:xfrm>
            <a:off x="2756689" y="3999339"/>
            <a:ext cx="3793596" cy="437680"/>
          </a:xfrm>
          <a:prstGeom prst="rect">
            <a:avLst/>
          </a:prstGeom>
          <a:solidFill>
            <a:schemeClr val="bg2">
              <a:lumMod val="90000"/>
              <a:lumOff val="10000"/>
            </a:schemeClr>
          </a:solidFill>
        </p:spPr>
        <p:txBody>
          <a:bodyPr wrap="square">
            <a:noAutofit/>
          </a:bodyPr>
          <a:lstStyle/>
          <a:p>
            <a:pPr algn="ctr"/>
            <a:r>
              <a:rPr lang="en-US" sz="2000" b="1" dirty="0">
                <a:latin typeface="Arial" panose="020B0604020202020204" pitchFamily="34" charset="0"/>
                <a:cs typeface="Arial" panose="020B0604020202020204" pitchFamily="34" charset="0"/>
              </a:rPr>
              <a:t>Supporting Practices</a:t>
            </a:r>
            <a:endParaRPr lang="en-US" sz="20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A3584FD9-79DB-44C5-A83C-8EE565F63BD3}"/>
              </a:ext>
            </a:extLst>
          </p:cNvPr>
          <p:cNvSpPr/>
          <p:nvPr/>
        </p:nvSpPr>
        <p:spPr>
          <a:xfrm>
            <a:off x="2756689" y="4434405"/>
            <a:ext cx="3793596" cy="895796"/>
          </a:xfrm>
          <a:prstGeom prst="rect">
            <a:avLst/>
          </a:prstGeom>
          <a:solidFill>
            <a:schemeClr val="bg2">
              <a:lumMod val="50000"/>
              <a:lumOff val="50000"/>
            </a:schemeClr>
          </a:solidFill>
        </p:spPr>
        <p:txBody>
          <a:bodyPr wrap="square" lIns="45720" rIns="45720" anchor="ctr">
            <a:noAutofit/>
          </a:bodyPr>
          <a:lstStyle/>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Using effective methods to elicit frequent responses</a:t>
            </a:r>
          </a:p>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Providing immediate specific feedback</a:t>
            </a:r>
          </a:p>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Maintaining a brisk pace</a:t>
            </a:r>
          </a:p>
        </p:txBody>
      </p:sp>
      <p:sp>
        <p:nvSpPr>
          <p:cNvPr id="2" name="TextBox 1"/>
          <p:cNvSpPr txBox="1"/>
          <p:nvPr/>
        </p:nvSpPr>
        <p:spPr>
          <a:xfrm>
            <a:off x="2737732" y="1778210"/>
            <a:ext cx="1847757" cy="2092624"/>
          </a:xfrm>
          <a:prstGeom prst="rect">
            <a:avLst/>
          </a:prstGeom>
          <a:solidFill>
            <a:schemeClr val="accent1">
              <a:lumMod val="50000"/>
            </a:schemeClr>
          </a:solidFill>
        </p:spPr>
        <p:txBody>
          <a:bodyPr wrap="square" rtlCol="0">
            <a:noAutofit/>
          </a:bodyPr>
          <a:lstStyle/>
          <a:p>
            <a:pPr algn="ctr"/>
            <a:r>
              <a:rPr lang="en-US" sz="2000" dirty="0"/>
              <a:t>Even amazing modeling does not matter if students never get direct practice</a:t>
            </a:r>
          </a:p>
        </p:txBody>
      </p:sp>
    </p:spTree>
    <p:extLst>
      <p:ext uri="{BB962C8B-B14F-4D97-AF65-F5344CB8AC3E}">
        <p14:creationId xmlns:p14="http://schemas.microsoft.com/office/powerpoint/2010/main" val="58759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fontScale="92500" lnSpcReduction="20000"/>
          </a:bodyPr>
          <a:lstStyle/>
          <a:p>
            <a:r>
              <a:rPr lang="en-US" dirty="0"/>
              <a:t>If a student does not respond, diagnostic assessment data might indicate an instructional problem</a:t>
            </a:r>
          </a:p>
          <a:p>
            <a:r>
              <a:rPr lang="en-US" dirty="0"/>
              <a:t>Increasing explicitness of instruction is one adaptation designed to change instruction</a:t>
            </a:r>
          </a:p>
          <a:p>
            <a:r>
              <a:rPr lang="en-US" dirty="0"/>
              <a:t>When increasing explicitness, an important question concerns the source of the problem within the explicit instruction framework</a:t>
            </a:r>
          </a:p>
          <a:p>
            <a:r>
              <a:rPr lang="en-US" dirty="0"/>
              <a:t>If clear explanations and models are in place, the problem might concern the way practice happens</a:t>
            </a:r>
          </a:p>
          <a:p>
            <a:r>
              <a:rPr lang="en-US" dirty="0"/>
              <a:t>So, this is why we are discussing practice</a:t>
            </a:r>
          </a:p>
        </p:txBody>
      </p:sp>
      <p:sp>
        <p:nvSpPr>
          <p:cNvPr id="4" name="Title 3"/>
          <p:cNvSpPr>
            <a:spLocks noGrp="1"/>
          </p:cNvSpPr>
          <p:nvPr>
            <p:ph type="title"/>
          </p:nvPr>
        </p:nvSpPr>
        <p:spPr/>
        <p:txBody>
          <a:bodyPr/>
          <a:lstStyle/>
          <a:p>
            <a:r>
              <a:rPr lang="en-US" dirty="0"/>
              <a:t>Practice in the DBI context</a:t>
            </a:r>
          </a:p>
        </p:txBody>
      </p:sp>
    </p:spTree>
    <p:extLst>
      <p:ext uri="{BB962C8B-B14F-4D97-AF65-F5344CB8AC3E}">
        <p14:creationId xmlns:p14="http://schemas.microsoft.com/office/powerpoint/2010/main" val="23466345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BF0D8D-BFC2-4F77-8C57-C05538484006}"/>
              </a:ext>
            </a:extLst>
          </p:cNvPr>
          <p:cNvSpPr>
            <a:spLocks noGrp="1"/>
          </p:cNvSpPr>
          <p:nvPr>
            <p:ph type="body" sz="quarter" idx="13"/>
          </p:nvPr>
        </p:nvSpPr>
        <p:spPr/>
        <p:txBody>
          <a:bodyPr/>
          <a:lstStyle/>
          <a:p>
            <a:r>
              <a:rPr lang="en-US" dirty="0"/>
              <a:t>Why are explanations and modeling not sufficient?</a:t>
            </a:r>
          </a:p>
          <a:p>
            <a:pPr marL="0" indent="0">
              <a:buNone/>
            </a:pPr>
            <a:endParaRPr lang="en-US" dirty="0"/>
          </a:p>
          <a:p>
            <a:endParaRPr lang="en-US" dirty="0"/>
          </a:p>
          <a:p>
            <a:endParaRPr lang="en-US" dirty="0"/>
          </a:p>
          <a:p>
            <a:endParaRPr lang="en-US" dirty="0"/>
          </a:p>
          <a:p>
            <a:r>
              <a:rPr lang="en-US" dirty="0"/>
              <a:t>Why do we need guided and independent options?</a:t>
            </a:r>
          </a:p>
          <a:p>
            <a:pPr lvl="1"/>
            <a:r>
              <a:rPr lang="en-US" dirty="0"/>
              <a:t>Some procedures are so complex that</a:t>
            </a:r>
          </a:p>
          <a:p>
            <a:pPr lvl="2"/>
            <a:r>
              <a:rPr lang="en-US" dirty="0"/>
              <a:t>students need active but limited participation to start</a:t>
            </a:r>
          </a:p>
          <a:p>
            <a:pPr lvl="2"/>
            <a:r>
              <a:rPr lang="en-US" dirty="0"/>
              <a:t>immediate independent practice would overtax cognitive resources</a:t>
            </a:r>
          </a:p>
          <a:p>
            <a:pPr lvl="1"/>
            <a:r>
              <a:rPr lang="en-US" dirty="0"/>
              <a:t>Some procedures are so simple that </a:t>
            </a:r>
          </a:p>
          <a:p>
            <a:pPr lvl="2"/>
            <a:r>
              <a:rPr lang="en-US" dirty="0"/>
              <a:t>students can execute them well immediately</a:t>
            </a:r>
          </a:p>
          <a:p>
            <a:pPr lvl="2"/>
            <a:r>
              <a:rPr lang="en-US" dirty="0"/>
              <a:t>guiding them through the practice would waste time</a:t>
            </a:r>
          </a:p>
          <a:p>
            <a:pPr lvl="1"/>
            <a:endParaRPr lang="en-US" dirty="0"/>
          </a:p>
          <a:p>
            <a:pPr marL="0" indent="0">
              <a:buNone/>
            </a:pPr>
            <a:endParaRPr lang="en-US" dirty="0"/>
          </a:p>
        </p:txBody>
      </p:sp>
      <p:sp>
        <p:nvSpPr>
          <p:cNvPr id="6" name="Title 5">
            <a:extLst>
              <a:ext uri="{FF2B5EF4-FFF2-40B4-BE49-F238E27FC236}">
                <a16:creationId xmlns:a16="http://schemas.microsoft.com/office/drawing/2014/main" id="{E99E564F-CB06-4409-9CA5-A7F83CC14E2A}"/>
              </a:ext>
            </a:extLst>
          </p:cNvPr>
          <p:cNvSpPr>
            <a:spLocks noGrp="1"/>
          </p:cNvSpPr>
          <p:nvPr>
            <p:ph type="title"/>
          </p:nvPr>
        </p:nvSpPr>
        <p:spPr/>
        <p:txBody>
          <a:bodyPr>
            <a:normAutofit fontScale="90000"/>
          </a:bodyPr>
          <a:lstStyle/>
          <a:p>
            <a:r>
              <a:rPr lang="en-US" dirty="0"/>
              <a:t>Why are guided and independent practice both important?</a:t>
            </a:r>
          </a:p>
        </p:txBody>
      </p:sp>
      <p:sp>
        <p:nvSpPr>
          <p:cNvPr id="9" name="TextBox 8">
            <a:extLst>
              <a:ext uri="{FF2B5EF4-FFF2-40B4-BE49-F238E27FC236}">
                <a16:creationId xmlns:a16="http://schemas.microsoft.com/office/drawing/2014/main" id="{D90F55FB-CCDB-4079-8E84-017C4DB67665}"/>
              </a:ext>
            </a:extLst>
          </p:cNvPr>
          <p:cNvSpPr txBox="1"/>
          <p:nvPr/>
        </p:nvSpPr>
        <p:spPr>
          <a:xfrm>
            <a:off x="1000397" y="2077688"/>
            <a:ext cx="3780779" cy="338554"/>
          </a:xfrm>
          <a:prstGeom prst="rect">
            <a:avLst/>
          </a:prstGeom>
          <a:solidFill>
            <a:schemeClr val="accent2"/>
          </a:solidFill>
        </p:spPr>
        <p:txBody>
          <a:bodyPr wrap="none" rtlCol="0">
            <a:spAutoFit/>
          </a:bodyPr>
          <a:lstStyle/>
          <a:p>
            <a:r>
              <a:rPr lang="en-US" sz="1600" dirty="0"/>
              <a:t>It’s like learning from TV documentaries</a:t>
            </a:r>
          </a:p>
        </p:txBody>
      </p:sp>
      <p:sp>
        <p:nvSpPr>
          <p:cNvPr id="10" name="TextBox 9">
            <a:extLst>
              <a:ext uri="{FF2B5EF4-FFF2-40B4-BE49-F238E27FC236}">
                <a16:creationId xmlns:a16="http://schemas.microsoft.com/office/drawing/2014/main" id="{9B858BC7-3037-451C-8ECD-DC586F7B6C13}"/>
              </a:ext>
            </a:extLst>
          </p:cNvPr>
          <p:cNvSpPr txBox="1"/>
          <p:nvPr/>
        </p:nvSpPr>
        <p:spPr>
          <a:xfrm>
            <a:off x="4781176" y="2014744"/>
            <a:ext cx="3617657" cy="369332"/>
          </a:xfrm>
          <a:prstGeom prst="rect">
            <a:avLst/>
          </a:prstGeom>
          <a:noFill/>
        </p:spPr>
        <p:txBody>
          <a:bodyPr wrap="none" rtlCol="0">
            <a:spAutoFit/>
          </a:bodyPr>
          <a:lstStyle/>
          <a:p>
            <a:r>
              <a:rPr lang="en-US" dirty="0"/>
              <a:t>practice makes us </a:t>
            </a:r>
            <a:r>
              <a:rPr lang="en-US" b="1" dirty="0"/>
              <a:t>commit</a:t>
            </a:r>
            <a:r>
              <a:rPr lang="en-US" dirty="0"/>
              <a:t> to learning</a:t>
            </a:r>
          </a:p>
        </p:txBody>
      </p:sp>
      <p:sp>
        <p:nvSpPr>
          <p:cNvPr id="11" name="TextBox 10">
            <a:extLst>
              <a:ext uri="{FF2B5EF4-FFF2-40B4-BE49-F238E27FC236}">
                <a16:creationId xmlns:a16="http://schemas.microsoft.com/office/drawing/2014/main" id="{F4133E15-C0FD-4A4A-B2A2-B2531400A863}"/>
              </a:ext>
            </a:extLst>
          </p:cNvPr>
          <p:cNvSpPr txBox="1"/>
          <p:nvPr/>
        </p:nvSpPr>
        <p:spPr>
          <a:xfrm>
            <a:off x="1000397" y="2721241"/>
            <a:ext cx="3780780" cy="338554"/>
          </a:xfrm>
          <a:prstGeom prst="rect">
            <a:avLst/>
          </a:prstGeom>
          <a:solidFill>
            <a:schemeClr val="accent2"/>
          </a:solidFill>
        </p:spPr>
        <p:txBody>
          <a:bodyPr wrap="square" rtlCol="0">
            <a:spAutoFit/>
          </a:bodyPr>
          <a:lstStyle/>
          <a:p>
            <a:r>
              <a:rPr lang="en-US" sz="1600" dirty="0"/>
              <a:t>It’s like learning computer programming</a:t>
            </a:r>
          </a:p>
        </p:txBody>
      </p:sp>
      <p:sp>
        <p:nvSpPr>
          <p:cNvPr id="12" name="TextBox 11">
            <a:extLst>
              <a:ext uri="{FF2B5EF4-FFF2-40B4-BE49-F238E27FC236}">
                <a16:creationId xmlns:a16="http://schemas.microsoft.com/office/drawing/2014/main" id="{810A3D7D-953D-4EDE-A20D-36D458008720}"/>
              </a:ext>
            </a:extLst>
          </p:cNvPr>
          <p:cNvSpPr txBox="1"/>
          <p:nvPr/>
        </p:nvSpPr>
        <p:spPr>
          <a:xfrm>
            <a:off x="4781176" y="2698208"/>
            <a:ext cx="3867469" cy="369332"/>
          </a:xfrm>
          <a:prstGeom prst="rect">
            <a:avLst/>
          </a:prstGeom>
          <a:noFill/>
        </p:spPr>
        <p:txBody>
          <a:bodyPr wrap="none" rtlCol="0">
            <a:spAutoFit/>
          </a:bodyPr>
          <a:lstStyle/>
          <a:p>
            <a:r>
              <a:rPr lang="en-US" dirty="0"/>
              <a:t>practice reveals the many possible holes</a:t>
            </a:r>
          </a:p>
        </p:txBody>
      </p:sp>
    </p:spTree>
    <p:extLst>
      <p:ext uri="{BB962C8B-B14F-4D97-AF65-F5344CB8AC3E}">
        <p14:creationId xmlns:p14="http://schemas.microsoft.com/office/powerpoint/2010/main" val="10090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animBg="1"/>
      <p:bldP spid="10" grpId="0"/>
      <p:bldP spid="11" grpId="0" animBg="1"/>
      <p:bldP spid="12"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54475" y="1515946"/>
            <a:ext cx="8401955" cy="4469673"/>
          </a:xfrm>
        </p:spPr>
        <p:txBody>
          <a:bodyPr>
            <a:normAutofit/>
          </a:bodyPr>
          <a:lstStyle/>
          <a:p>
            <a:pPr lvl="0"/>
            <a:r>
              <a:rPr lang="en-US" dirty="0"/>
              <a:t>Decide what type of practice is appropriate</a:t>
            </a:r>
          </a:p>
          <a:p>
            <a:r>
              <a:rPr lang="en-US" dirty="0"/>
              <a:t>Design outcome-aligned practice likely to produce high accuracy</a:t>
            </a:r>
          </a:p>
          <a:p>
            <a:pPr lvl="0"/>
            <a:r>
              <a:rPr lang="en-US" dirty="0"/>
              <a:t>Provide guided practice </a:t>
            </a:r>
          </a:p>
          <a:p>
            <a:pPr lvl="1"/>
            <a:r>
              <a:rPr lang="en-US" dirty="0"/>
              <a:t>Lead student in steps toward the learning outcome</a:t>
            </a:r>
          </a:p>
          <a:p>
            <a:pPr lvl="1"/>
            <a:r>
              <a:rPr lang="en-US" dirty="0"/>
              <a:t>Provide appropriate prompts</a:t>
            </a:r>
          </a:p>
          <a:p>
            <a:pPr lvl="1"/>
            <a:r>
              <a:rPr lang="en-US" dirty="0"/>
              <a:t>Observe and provide immediate feedback</a:t>
            </a:r>
          </a:p>
          <a:p>
            <a:pPr lvl="0"/>
            <a:r>
              <a:rPr lang="en-US" dirty="0"/>
              <a:t>Provide independent practice</a:t>
            </a:r>
          </a:p>
          <a:p>
            <a:pPr lvl="1"/>
            <a:r>
              <a:rPr lang="en-US" dirty="0"/>
              <a:t>Review expectations and resources for meeting the learning outcome</a:t>
            </a:r>
          </a:p>
          <a:p>
            <a:pPr lvl="1"/>
            <a:r>
              <a:rPr lang="en-US" dirty="0"/>
              <a:t>Allow student to work without support</a:t>
            </a:r>
          </a:p>
          <a:p>
            <a:pPr lvl="1"/>
            <a:r>
              <a:rPr lang="en-US" dirty="0"/>
              <a:t>Observe and provide immediate and delayed feedback </a:t>
            </a:r>
          </a:p>
          <a:p>
            <a:r>
              <a:rPr lang="en-US" dirty="0"/>
              <a:t>Make strategic decisions about next steps</a:t>
            </a:r>
          </a:p>
          <a:p>
            <a:pPr lvl="0"/>
            <a:endParaRPr lang="en-US" dirty="0"/>
          </a:p>
        </p:txBody>
      </p:sp>
      <p:sp>
        <p:nvSpPr>
          <p:cNvPr id="3" name="Title 2"/>
          <p:cNvSpPr>
            <a:spLocks noGrp="1"/>
          </p:cNvSpPr>
          <p:nvPr>
            <p:ph type="title"/>
          </p:nvPr>
        </p:nvSpPr>
        <p:spPr/>
        <p:txBody>
          <a:bodyPr>
            <a:normAutofit/>
          </a:bodyPr>
          <a:lstStyle/>
          <a:p>
            <a:r>
              <a:rPr lang="en-US" dirty="0"/>
              <a:t>Checklist: Practice</a:t>
            </a:r>
            <a:endParaRPr lang="en-US" dirty="0">
              <a:solidFill>
                <a:schemeClr val="accent5">
                  <a:lumMod val="75000"/>
                </a:schemeClr>
              </a:solidFill>
            </a:endParaRPr>
          </a:p>
        </p:txBody>
      </p:sp>
    </p:spTree>
    <p:extLst>
      <p:ext uri="{BB962C8B-B14F-4D97-AF65-F5344CB8AC3E}">
        <p14:creationId xmlns:p14="http://schemas.microsoft.com/office/powerpoint/2010/main" val="3367527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Devin Kearns &amp; Sarah Powell video screenshot">
            <a:extLst>
              <a:ext uri="{FF2B5EF4-FFF2-40B4-BE49-F238E27FC236}">
                <a16:creationId xmlns:a16="http://schemas.microsoft.com/office/drawing/2014/main" id="{CF05EB6F-0B6B-4E96-AD87-F61C62C38EF5}"/>
              </a:ext>
            </a:extLst>
          </p:cNvPr>
          <p:cNvPicPr>
            <a:picLocks noGrp="1" noChangeAspect="1"/>
          </p:cNvPicPr>
          <p:nvPr>
            <p:ph type="pic" sz="quarter" idx="11"/>
          </p:nvPr>
        </p:nvPicPr>
        <p:blipFill>
          <a:blip r:embed="rId3"/>
          <a:srcRect l="4691" r="4691"/>
          <a:stretch>
            <a:fillRect/>
          </a:stretch>
        </p:blipFill>
        <p:spPr>
          <a:prstGeom prst="rect">
            <a:avLst/>
          </a:prstGeom>
        </p:spPr>
      </p:pic>
      <p:sp>
        <p:nvSpPr>
          <p:cNvPr id="6" name="Text Placeholder 5">
            <a:extLst>
              <a:ext uri="{FF2B5EF4-FFF2-40B4-BE49-F238E27FC236}">
                <a16:creationId xmlns:a16="http://schemas.microsoft.com/office/drawing/2014/main" id="{E52897F5-8469-4B88-BBEB-4580B818B6B4}"/>
              </a:ext>
            </a:extLst>
          </p:cNvPr>
          <p:cNvSpPr>
            <a:spLocks noGrp="1"/>
          </p:cNvSpPr>
          <p:nvPr>
            <p:ph type="body" sz="quarter" idx="13"/>
          </p:nvPr>
        </p:nvSpPr>
        <p:spPr/>
        <p:txBody>
          <a:bodyPr/>
          <a:lstStyle/>
          <a:p>
            <a:r>
              <a:rPr lang="en-US" dirty="0"/>
              <a:t>Devin</a:t>
            </a:r>
          </a:p>
          <a:p>
            <a:pPr lvl="1"/>
            <a:r>
              <a:rPr lang="en-US" dirty="0"/>
              <a:t>has an objective, to cut onions that can be used for cooking</a:t>
            </a:r>
          </a:p>
          <a:p>
            <a:pPr lvl="1"/>
            <a:r>
              <a:rPr lang="en-US" dirty="0"/>
              <a:t>tries to cut onions on his own</a:t>
            </a:r>
          </a:p>
          <a:p>
            <a:pPr lvl="1"/>
            <a:endParaRPr lang="en-US" dirty="0"/>
          </a:p>
        </p:txBody>
      </p:sp>
      <p:sp>
        <p:nvSpPr>
          <p:cNvPr id="4" name="Title 3">
            <a:extLst>
              <a:ext uri="{FF2B5EF4-FFF2-40B4-BE49-F238E27FC236}">
                <a16:creationId xmlns:a16="http://schemas.microsoft.com/office/drawing/2014/main" id="{55AD7B1A-3A59-4402-9E1E-D38854B5C641}"/>
              </a:ext>
            </a:extLst>
          </p:cNvPr>
          <p:cNvSpPr>
            <a:spLocks noGrp="1"/>
          </p:cNvSpPr>
          <p:nvPr>
            <p:ph type="title"/>
          </p:nvPr>
        </p:nvSpPr>
        <p:spPr/>
        <p:txBody>
          <a:bodyPr/>
          <a:lstStyle/>
          <a:p>
            <a:r>
              <a:rPr lang="en-US" dirty="0"/>
              <a:t>Representation of explicit instruction</a:t>
            </a:r>
          </a:p>
        </p:txBody>
      </p:sp>
      <p:sp>
        <p:nvSpPr>
          <p:cNvPr id="7" name="Text Placeholder 6">
            <a:extLst>
              <a:ext uri="{FF2B5EF4-FFF2-40B4-BE49-F238E27FC236}">
                <a16:creationId xmlns:a16="http://schemas.microsoft.com/office/drawing/2014/main" id="{4D9EA66B-B50C-437D-9452-28647C5BF18F}"/>
              </a:ext>
            </a:extLst>
          </p:cNvPr>
          <p:cNvSpPr>
            <a:spLocks noGrp="1"/>
          </p:cNvSpPr>
          <p:nvPr>
            <p:ph type="body" sz="quarter" idx="14"/>
          </p:nvPr>
        </p:nvSpPr>
        <p:spPr/>
        <p:txBody>
          <a:bodyPr/>
          <a:lstStyle/>
          <a:p>
            <a:r>
              <a:rPr lang="en-US" dirty="0"/>
              <a:t>Devin Kearns &amp; Sarah Powell (2016) </a:t>
            </a:r>
          </a:p>
        </p:txBody>
      </p:sp>
      <p:sp>
        <p:nvSpPr>
          <p:cNvPr id="2" name="TextBox 1">
            <a:extLst>
              <a:ext uri="{FF2B5EF4-FFF2-40B4-BE49-F238E27FC236}">
                <a16:creationId xmlns:a16="http://schemas.microsoft.com/office/drawing/2014/main" id="{7F970548-1B92-4772-A6E1-51562A1742C0}"/>
              </a:ext>
            </a:extLst>
          </p:cNvPr>
          <p:cNvSpPr txBox="1"/>
          <p:nvPr/>
        </p:nvSpPr>
        <p:spPr>
          <a:xfrm>
            <a:off x="605519" y="3121845"/>
            <a:ext cx="4104009" cy="523220"/>
          </a:xfrm>
          <a:prstGeom prst="rect">
            <a:avLst/>
          </a:prstGeom>
          <a:noFill/>
        </p:spPr>
        <p:txBody>
          <a:bodyPr wrap="none" rtlCol="0">
            <a:spAutoFit/>
          </a:bodyPr>
          <a:lstStyle/>
          <a:p>
            <a:r>
              <a:rPr lang="en-US" sz="2800" dirty="0">
                <a:solidFill>
                  <a:schemeClr val="accent5">
                    <a:lumMod val="60000"/>
                    <a:lumOff val="40000"/>
                  </a:schemeClr>
                </a:solidFill>
                <a:latin typeface="Arial" panose="020B0604020202020204" pitchFamily="34" charset="0"/>
                <a:cs typeface="Arial" panose="020B0604020202020204" pitchFamily="34" charset="0"/>
              </a:rPr>
              <a:t>needs explicit instruction</a:t>
            </a:r>
          </a:p>
        </p:txBody>
      </p:sp>
      <p:pic>
        <p:nvPicPr>
          <p:cNvPr id="3" name="Picture 2" descr="modeling: clear explanation, modeling">
            <a:extLst>
              <a:ext uri="{FF2B5EF4-FFF2-40B4-BE49-F238E27FC236}">
                <a16:creationId xmlns:a16="http://schemas.microsoft.com/office/drawing/2014/main" id="{87F16D94-DD95-4C9F-A9BC-0613366D8E0A}"/>
              </a:ext>
            </a:extLst>
          </p:cNvPr>
          <p:cNvPicPr>
            <a:picLocks noChangeAspect="1"/>
          </p:cNvPicPr>
          <p:nvPr/>
        </p:nvPicPr>
        <p:blipFill>
          <a:blip r:embed="rId4"/>
          <a:stretch>
            <a:fillRect/>
          </a:stretch>
        </p:blipFill>
        <p:spPr>
          <a:xfrm>
            <a:off x="1520323" y="4478392"/>
            <a:ext cx="994277" cy="1136789"/>
          </a:xfrm>
          <a:prstGeom prst="rect">
            <a:avLst/>
          </a:prstGeom>
        </p:spPr>
      </p:pic>
      <p:pic>
        <p:nvPicPr>
          <p:cNvPr id="5" name="Picture 4" descr="Practice: guided practice, independent practice">
            <a:extLst>
              <a:ext uri="{FF2B5EF4-FFF2-40B4-BE49-F238E27FC236}">
                <a16:creationId xmlns:a16="http://schemas.microsoft.com/office/drawing/2014/main" id="{CC296DA0-7C43-4ECB-9F9A-1EE89CC2CDEC}"/>
              </a:ext>
            </a:extLst>
          </p:cNvPr>
          <p:cNvPicPr>
            <a:picLocks noChangeAspect="1"/>
          </p:cNvPicPr>
          <p:nvPr/>
        </p:nvPicPr>
        <p:blipFill>
          <a:blip r:embed="rId5"/>
          <a:stretch>
            <a:fillRect/>
          </a:stretch>
        </p:blipFill>
        <p:spPr>
          <a:xfrm>
            <a:off x="2544711" y="4477392"/>
            <a:ext cx="994277" cy="1140104"/>
          </a:xfrm>
          <a:prstGeom prst="rect">
            <a:avLst/>
          </a:prstGeom>
        </p:spPr>
      </p:pic>
      <p:sp>
        <p:nvSpPr>
          <p:cNvPr id="18" name="TextBox 17">
            <a:extLst>
              <a:ext uri="{FF2B5EF4-FFF2-40B4-BE49-F238E27FC236}">
                <a16:creationId xmlns:a16="http://schemas.microsoft.com/office/drawing/2014/main" id="{727951AC-B04C-441A-9BF4-BBB49ECC21FA}"/>
              </a:ext>
            </a:extLst>
          </p:cNvPr>
          <p:cNvSpPr txBox="1"/>
          <p:nvPr/>
        </p:nvSpPr>
        <p:spPr>
          <a:xfrm>
            <a:off x="687410" y="3993553"/>
            <a:ext cx="3884590" cy="400110"/>
          </a:xfrm>
          <a:prstGeom prst="rect">
            <a:avLst/>
          </a:prstGeom>
          <a:noFill/>
        </p:spPr>
        <p:txBody>
          <a:bodyPr wrap="none" rtlCol="0">
            <a:spAutoFit/>
          </a:bodyPr>
          <a:lstStyle/>
          <a:p>
            <a:r>
              <a:rPr lang="en-US" sz="2000" dirty="0">
                <a:solidFill>
                  <a:schemeClr val="accent5">
                    <a:lumMod val="60000"/>
                    <a:lumOff val="40000"/>
                  </a:schemeClr>
                </a:solidFill>
                <a:latin typeface="Arial" panose="020B0604020202020204" pitchFamily="34" charset="0"/>
                <a:cs typeface="Arial" panose="020B0604020202020204" pitchFamily="34" charset="0"/>
              </a:rPr>
              <a:t>That’s what Sarah provides by…</a:t>
            </a:r>
          </a:p>
        </p:txBody>
      </p:sp>
      <p:pic>
        <p:nvPicPr>
          <p:cNvPr id="9" name="Picture 8" descr="supporting practices: using effective methods to elicit frequent responses, providing immediate specific feedback, and maintaining a brisk pace"/>
          <p:cNvPicPr>
            <a:picLocks noChangeAspect="1"/>
          </p:cNvPicPr>
          <p:nvPr/>
        </p:nvPicPr>
        <p:blipFill>
          <a:blip r:embed="rId6"/>
          <a:stretch>
            <a:fillRect/>
          </a:stretch>
        </p:blipFill>
        <p:spPr>
          <a:xfrm>
            <a:off x="1496961" y="5656756"/>
            <a:ext cx="2042028" cy="732975"/>
          </a:xfrm>
          <a:prstGeom prst="rect">
            <a:avLst/>
          </a:prstGeom>
        </p:spPr>
      </p:pic>
      <p:pic>
        <p:nvPicPr>
          <p:cNvPr id="15" name="Picture 14" descr="supporting practices: using effective methods to elicit frequent responses, providing immediate specific feedback, and maintaining a brisk pace"/>
          <p:cNvPicPr>
            <a:picLocks noChangeAspect="1"/>
          </p:cNvPicPr>
          <p:nvPr/>
        </p:nvPicPr>
        <p:blipFill>
          <a:blip r:embed="rId6"/>
          <a:stretch>
            <a:fillRect/>
          </a:stretch>
        </p:blipFill>
        <p:spPr>
          <a:xfrm>
            <a:off x="1496960" y="5656756"/>
            <a:ext cx="2042028" cy="732975"/>
          </a:xfrm>
          <a:prstGeom prst="rect">
            <a:avLst/>
          </a:prstGeom>
        </p:spPr>
      </p:pic>
    </p:spTree>
    <p:extLst>
      <p:ext uri="{BB962C8B-B14F-4D97-AF65-F5344CB8AC3E}">
        <p14:creationId xmlns:p14="http://schemas.microsoft.com/office/powerpoint/2010/main" val="248762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Activities</a:t>
            </a:r>
          </a:p>
        </p:txBody>
      </p:sp>
      <p:sp>
        <p:nvSpPr>
          <p:cNvPr id="4" name="Rectangle 3">
            <a:extLst>
              <a:ext uri="{C183D7F6-B498-43B3-948B-1728B52AA6E4}">
                <adec:decorative xmlns:adec="http://schemas.microsoft.com/office/drawing/2017/decorative" val="1"/>
              </a:ext>
            </a:extLst>
          </p:cNvPr>
          <p:cNvSpPr/>
          <p:nvPr/>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5" name="Picture 4" descr="NCI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descr="uconn neag school of educ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grpSp>
        <p:nvGrpSpPr>
          <p:cNvPr id="8" name="Group 7">
            <a:extLst>
              <a:ext uri="{C183D7F6-B498-43B3-948B-1728B52AA6E4}">
                <adec:decorative xmlns:adec="http://schemas.microsoft.com/office/drawing/2017/decorative" val="1"/>
              </a:ext>
            </a:extLst>
          </p:cNvPr>
          <p:cNvGrpSpPr/>
          <p:nvPr userDrawn="1"/>
        </p:nvGrpSpPr>
        <p:grpSpPr>
          <a:xfrm>
            <a:off x="803178" y="2106505"/>
            <a:ext cx="3643335" cy="699267"/>
            <a:chOff x="819426" y="2577502"/>
            <a:chExt cx="3643335" cy="699267"/>
          </a:xfrm>
        </p:grpSpPr>
        <p:sp>
          <p:nvSpPr>
            <p:cNvPr id="13" name="TextBox 12"/>
            <p:cNvSpPr txBox="1"/>
            <p:nvPr userDrawn="1"/>
          </p:nvSpPr>
          <p:spPr>
            <a:xfrm>
              <a:off x="1866425" y="2746109"/>
              <a:ext cx="259633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Knowledge-building activities</a:t>
              </a:r>
            </a:p>
          </p:txBody>
        </p:sp>
        <p:sp>
          <p:nvSpPr>
            <p:cNvPr id="14" name="Rectangle 13"/>
            <p:cNvSpPr/>
            <p:nvPr userDrawn="1"/>
          </p:nvSpPr>
          <p:spPr>
            <a:xfrm rot="5400000" flipV="1">
              <a:off x="1355152" y="2904277"/>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15" name="Picture 14" descr="pencil symbol"/>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9426" y="2577502"/>
              <a:ext cx="403855" cy="699267"/>
            </a:xfrm>
            <a:prstGeom prst="rect">
              <a:avLst/>
            </a:prstGeom>
          </p:spPr>
        </p:pic>
      </p:grpSp>
      <p:grpSp>
        <p:nvGrpSpPr>
          <p:cNvPr id="9" name="Group 8">
            <a:extLst>
              <a:ext uri="{C183D7F6-B498-43B3-948B-1728B52AA6E4}">
                <adec:decorative xmlns:adec="http://schemas.microsoft.com/office/drawing/2017/decorative" val="1"/>
              </a:ext>
            </a:extLst>
          </p:cNvPr>
          <p:cNvGrpSpPr/>
          <p:nvPr userDrawn="1"/>
        </p:nvGrpSpPr>
        <p:grpSpPr>
          <a:xfrm>
            <a:off x="5519112" y="2073676"/>
            <a:ext cx="3382768" cy="783810"/>
            <a:chOff x="5565660" y="3305226"/>
            <a:chExt cx="3382768" cy="783810"/>
          </a:xfrm>
        </p:grpSpPr>
        <p:sp>
          <p:nvSpPr>
            <p:cNvPr id="10" name="TextBox 9"/>
            <p:cNvSpPr txBox="1"/>
            <p:nvPr userDrawn="1"/>
          </p:nvSpPr>
          <p:spPr>
            <a:xfrm>
              <a:off x="6745125" y="3350372"/>
              <a:ext cx="2203303"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Construct a guided practice based on the checklist</a:t>
              </a:r>
            </a:p>
          </p:txBody>
        </p:sp>
        <p:sp>
          <p:nvSpPr>
            <p:cNvPr id="11" name="Rectangle 10"/>
            <p:cNvSpPr/>
            <p:nvPr userDrawn="1"/>
          </p:nvSpPr>
          <p:spPr>
            <a:xfrm rot="5400000" flipV="1">
              <a:off x="6233851" y="3589123"/>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12" name="Picture 11" descr="notebook symbol"/>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65660" y="3305226"/>
              <a:ext cx="520906" cy="613511"/>
            </a:xfrm>
            <a:prstGeom prst="rect">
              <a:avLst/>
            </a:prstGeom>
          </p:spPr>
        </p:pic>
      </p:grpSp>
      <p:grpSp>
        <p:nvGrpSpPr>
          <p:cNvPr id="18" name="Group 17">
            <a:extLst>
              <a:ext uri="{C183D7F6-B498-43B3-948B-1728B52AA6E4}">
                <adec:decorative xmlns:adec="http://schemas.microsoft.com/office/drawing/2017/decorative" val="1"/>
              </a:ext>
            </a:extLst>
          </p:cNvPr>
          <p:cNvGrpSpPr/>
          <p:nvPr/>
        </p:nvGrpSpPr>
        <p:grpSpPr>
          <a:xfrm>
            <a:off x="691264" y="3092989"/>
            <a:ext cx="3572993" cy="523220"/>
            <a:chOff x="705119" y="3941277"/>
            <a:chExt cx="3572993" cy="523220"/>
          </a:xfrm>
        </p:grpSpPr>
        <p:sp>
          <p:nvSpPr>
            <p:cNvPr id="19" name="TextBox 18"/>
            <p:cNvSpPr txBox="1"/>
            <p:nvPr userDrawn="1"/>
          </p:nvSpPr>
          <p:spPr>
            <a:xfrm>
              <a:off x="1866426" y="3941277"/>
              <a:ext cx="24116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Discussions on checklists and helping others</a:t>
              </a:r>
            </a:p>
          </p:txBody>
        </p:sp>
        <p:sp>
          <p:nvSpPr>
            <p:cNvPr id="20" name="Rectangle 19"/>
            <p:cNvSpPr/>
            <p:nvPr userDrawn="1"/>
          </p:nvSpPr>
          <p:spPr>
            <a:xfrm rot="5400000" flipV="1">
              <a:off x="1355152" y="4180028"/>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21" name="Picture 20" descr="word bubble symbol"/>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5119" y="3981322"/>
              <a:ext cx="632468" cy="443131"/>
            </a:xfrm>
            <a:prstGeom prst="rect">
              <a:avLst/>
            </a:prstGeom>
          </p:spPr>
        </p:pic>
      </p:grpSp>
      <p:grpSp>
        <p:nvGrpSpPr>
          <p:cNvPr id="27" name="Group 26">
            <a:extLst>
              <a:ext uri="{C183D7F6-B498-43B3-948B-1728B52AA6E4}">
                <adec:decorative xmlns:adec="http://schemas.microsoft.com/office/drawing/2017/decorative" val="1"/>
              </a:ext>
            </a:extLst>
          </p:cNvPr>
          <p:cNvGrpSpPr/>
          <p:nvPr/>
        </p:nvGrpSpPr>
        <p:grpSpPr>
          <a:xfrm>
            <a:off x="667708" y="1210771"/>
            <a:ext cx="3781199" cy="523220"/>
            <a:chOff x="681563" y="1389775"/>
            <a:chExt cx="3781199" cy="523220"/>
          </a:xfrm>
        </p:grpSpPr>
        <p:sp>
          <p:nvSpPr>
            <p:cNvPr id="28" name="TextBox 27"/>
            <p:cNvSpPr txBox="1"/>
            <p:nvPr userDrawn="1"/>
          </p:nvSpPr>
          <p:spPr>
            <a:xfrm>
              <a:off x="1866425" y="1389775"/>
              <a:ext cx="259633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Brief examples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Knowledge-building activities</a:t>
              </a:r>
            </a:p>
          </p:txBody>
        </p:sp>
        <p:sp>
          <p:nvSpPr>
            <p:cNvPr id="29" name="Rectangle 28"/>
            <p:cNvSpPr/>
            <p:nvPr userDrawn="1"/>
          </p:nvSpPr>
          <p:spPr>
            <a:xfrm rot="5400000" flipV="1">
              <a:off x="1355152" y="162852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30" name="Picture 29" descr="video camera symbol"/>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1563" y="1436781"/>
              <a:ext cx="679580" cy="429209"/>
            </a:xfrm>
            <a:prstGeom prst="rect">
              <a:avLst/>
            </a:prstGeom>
          </p:spPr>
        </p:pic>
      </p:grpSp>
      <p:grpSp>
        <p:nvGrpSpPr>
          <p:cNvPr id="35" name="Group 34">
            <a:extLst>
              <a:ext uri="{C183D7F6-B498-43B3-948B-1728B52AA6E4}">
                <adec:decorative xmlns:adec="http://schemas.microsoft.com/office/drawing/2017/decorative" val="1"/>
              </a:ext>
            </a:extLst>
          </p:cNvPr>
          <p:cNvGrpSpPr/>
          <p:nvPr userDrawn="1"/>
        </p:nvGrpSpPr>
        <p:grpSpPr>
          <a:xfrm>
            <a:off x="5613127" y="3092989"/>
            <a:ext cx="3489080" cy="697243"/>
            <a:chOff x="5667731" y="5067130"/>
            <a:chExt cx="3489080" cy="697243"/>
          </a:xfrm>
        </p:grpSpPr>
        <p:sp>
          <p:nvSpPr>
            <p:cNvPr id="40" name="TextBox 39"/>
            <p:cNvSpPr txBox="1"/>
            <p:nvPr userDrawn="1"/>
          </p:nvSpPr>
          <p:spPr>
            <a:xfrm>
              <a:off x="6745125" y="5154141"/>
              <a:ext cx="241168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Try out your lesson </a:t>
              </a:r>
            </a:p>
          </p:txBody>
        </p:sp>
        <p:sp>
          <p:nvSpPr>
            <p:cNvPr id="41" name="Rectangle 40"/>
            <p:cNvSpPr/>
            <p:nvPr userDrawn="1"/>
          </p:nvSpPr>
          <p:spPr>
            <a:xfrm rot="5400000" flipV="1">
              <a:off x="6233851" y="5392892"/>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42" name="Picture 41" descr="lightening symbol"/>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67731" y="5067130"/>
              <a:ext cx="286368" cy="697243"/>
            </a:xfrm>
            <a:prstGeom prst="rect">
              <a:avLst/>
            </a:prstGeom>
          </p:spPr>
        </p:pic>
      </p:grpSp>
      <p:grpSp>
        <p:nvGrpSpPr>
          <p:cNvPr id="50" name="Group 49">
            <a:extLst>
              <a:ext uri="{C183D7F6-B498-43B3-948B-1728B52AA6E4}">
                <adec:decorative xmlns:adec="http://schemas.microsoft.com/office/drawing/2017/decorative" val="1"/>
              </a:ext>
            </a:extLst>
          </p:cNvPr>
          <p:cNvGrpSpPr/>
          <p:nvPr/>
        </p:nvGrpSpPr>
        <p:grpSpPr>
          <a:xfrm>
            <a:off x="667708" y="4005948"/>
            <a:ext cx="4583668" cy="523220"/>
            <a:chOff x="663072" y="5005919"/>
            <a:chExt cx="4583668" cy="523220"/>
          </a:xfrm>
        </p:grpSpPr>
        <p:sp>
          <p:nvSpPr>
            <p:cNvPr id="51" name="TextBox 50"/>
            <p:cNvSpPr txBox="1"/>
            <p:nvPr userDrawn="1"/>
          </p:nvSpPr>
          <p:spPr>
            <a:xfrm>
              <a:off x="1852571" y="5005919"/>
              <a:ext cx="3394169" cy="523220"/>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Lead teacher demonstration to compare ways to provide guided practice</a:t>
              </a:r>
            </a:p>
          </p:txBody>
        </p:sp>
        <p:sp>
          <p:nvSpPr>
            <p:cNvPr id="52" name="Rectangle 51"/>
            <p:cNvSpPr/>
            <p:nvPr userDrawn="1"/>
          </p:nvSpPr>
          <p:spPr>
            <a:xfrm rot="5400000" flipV="1">
              <a:off x="1341297" y="5244670"/>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53" name="Picture 52" descr="video camera symbol"/>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63072" y="5052268"/>
              <a:ext cx="679580" cy="426403"/>
            </a:xfrm>
            <a:prstGeom prst="rect">
              <a:avLst/>
            </a:prstGeom>
          </p:spPr>
        </p:pic>
      </p:grpSp>
      <p:grpSp>
        <p:nvGrpSpPr>
          <p:cNvPr id="3" name="Group 2">
            <a:extLst>
              <a:ext uri="{C183D7F6-B498-43B3-948B-1728B52AA6E4}">
                <adec:decorative xmlns:adec="http://schemas.microsoft.com/office/drawing/2017/decorative" val="1"/>
              </a:ext>
            </a:extLst>
          </p:cNvPr>
          <p:cNvGrpSpPr/>
          <p:nvPr/>
        </p:nvGrpSpPr>
        <p:grpSpPr>
          <a:xfrm>
            <a:off x="5523208" y="1241725"/>
            <a:ext cx="3578999" cy="523220"/>
            <a:chOff x="5559009" y="2179017"/>
            <a:chExt cx="3578999" cy="523220"/>
          </a:xfrm>
        </p:grpSpPr>
        <p:sp>
          <p:nvSpPr>
            <p:cNvPr id="57" name="TextBox 56"/>
            <p:cNvSpPr txBox="1"/>
            <p:nvPr/>
          </p:nvSpPr>
          <p:spPr>
            <a:xfrm>
              <a:off x="6726322" y="2179017"/>
              <a:ext cx="24116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Arial" charset="0"/>
                  <a:cs typeface="Arial" charset="0"/>
                </a:rPr>
                <a:t>Knowledge-building curriculum example</a:t>
              </a:r>
            </a:p>
          </p:txBody>
        </p:sp>
        <p:sp>
          <p:nvSpPr>
            <p:cNvPr id="58" name="Rectangle 57"/>
            <p:cNvSpPr/>
            <p:nvPr/>
          </p:nvSpPr>
          <p:spPr>
            <a:xfrm rot="5400000" flipV="1">
              <a:off x="6219996" y="2423037"/>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59" name="Picture 58" descr="folder symbo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59009" y="2229232"/>
              <a:ext cx="560776" cy="433327"/>
            </a:xfrm>
            <a:prstGeom prst="rect">
              <a:avLst/>
            </a:prstGeom>
          </p:spPr>
        </p:pic>
      </p:grpSp>
    </p:spTree>
    <p:extLst>
      <p:ext uri="{BB962C8B-B14F-4D97-AF65-F5344CB8AC3E}">
        <p14:creationId xmlns:p14="http://schemas.microsoft.com/office/powerpoint/2010/main" val="369201317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54475" y="1515946"/>
            <a:ext cx="8401955" cy="4469673"/>
          </a:xfrm>
        </p:spPr>
        <p:txBody>
          <a:bodyPr>
            <a:normAutofit/>
          </a:bodyPr>
          <a:lstStyle/>
          <a:p>
            <a:pPr lvl="0"/>
            <a:r>
              <a:rPr lang="en-US" b="1" dirty="0">
                <a:solidFill>
                  <a:schemeClr val="accent5">
                    <a:lumMod val="75000"/>
                  </a:schemeClr>
                </a:solidFill>
              </a:rPr>
              <a:t>Decide what type of practice is appropriate</a:t>
            </a:r>
          </a:p>
          <a:p>
            <a:r>
              <a:rPr lang="en-US" dirty="0"/>
              <a:t>Design outcome-aligned practice likely to produce high accuracy</a:t>
            </a:r>
          </a:p>
          <a:p>
            <a:pPr lvl="0"/>
            <a:r>
              <a:rPr lang="en-US" dirty="0"/>
              <a:t>Provide guided practice </a:t>
            </a:r>
          </a:p>
          <a:p>
            <a:pPr lvl="1"/>
            <a:r>
              <a:rPr lang="en-US" dirty="0"/>
              <a:t>Lead student in steps toward the learning outcome</a:t>
            </a:r>
          </a:p>
          <a:p>
            <a:pPr lvl="1"/>
            <a:r>
              <a:rPr lang="en-US" dirty="0"/>
              <a:t>Provide appropriate prompts</a:t>
            </a:r>
          </a:p>
          <a:p>
            <a:pPr lvl="1"/>
            <a:r>
              <a:rPr lang="en-US" dirty="0"/>
              <a:t>Observe and provide immediate feedback</a:t>
            </a:r>
          </a:p>
          <a:p>
            <a:pPr lvl="0"/>
            <a:r>
              <a:rPr lang="en-US" dirty="0"/>
              <a:t>Provide independent practice</a:t>
            </a:r>
          </a:p>
          <a:p>
            <a:pPr lvl="1"/>
            <a:r>
              <a:rPr lang="en-US" dirty="0"/>
              <a:t>Review expectations and resources for meeting the learning outcome</a:t>
            </a:r>
          </a:p>
          <a:p>
            <a:pPr lvl="1"/>
            <a:r>
              <a:rPr lang="en-US" dirty="0"/>
              <a:t>Allow student to work without support</a:t>
            </a:r>
          </a:p>
          <a:p>
            <a:pPr lvl="1"/>
            <a:r>
              <a:rPr lang="en-US" dirty="0"/>
              <a:t>Observe and provide immediate and delayed feedback </a:t>
            </a:r>
          </a:p>
          <a:p>
            <a:r>
              <a:rPr lang="en-US" dirty="0"/>
              <a:t>Make strategic decisions about next steps</a:t>
            </a:r>
          </a:p>
          <a:p>
            <a:pPr lvl="0"/>
            <a:endParaRPr lang="en-US" dirty="0"/>
          </a:p>
        </p:txBody>
      </p:sp>
      <p:sp>
        <p:nvSpPr>
          <p:cNvPr id="3" name="Title 2"/>
          <p:cNvSpPr>
            <a:spLocks noGrp="1"/>
          </p:cNvSpPr>
          <p:nvPr>
            <p:ph type="title"/>
          </p:nvPr>
        </p:nvSpPr>
        <p:spPr/>
        <p:txBody>
          <a:bodyPr>
            <a:normAutofit fontScale="90000"/>
          </a:bodyPr>
          <a:lstStyle/>
          <a:p>
            <a:r>
              <a:rPr lang="en-US" dirty="0"/>
              <a:t>Checklist: Practice</a:t>
            </a:r>
            <a:br>
              <a:rPr lang="en-US" dirty="0"/>
            </a:br>
            <a:r>
              <a:rPr lang="en-US" dirty="0">
                <a:solidFill>
                  <a:schemeClr val="accent5">
                    <a:lumMod val="75000"/>
                  </a:schemeClr>
                </a:solidFill>
              </a:rPr>
              <a:t>Decide on appropriate type of practice</a:t>
            </a:r>
          </a:p>
        </p:txBody>
      </p:sp>
    </p:spTree>
    <p:extLst>
      <p:ext uri="{BB962C8B-B14F-4D97-AF65-F5344CB8AC3E}">
        <p14:creationId xmlns:p14="http://schemas.microsoft.com/office/powerpoint/2010/main" val="78036344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Complexity of the skill</a:t>
            </a:r>
          </a:p>
          <a:p>
            <a:pPr lvl="1"/>
            <a:r>
              <a:rPr lang="en-US" dirty="0"/>
              <a:t>High? </a:t>
            </a:r>
          </a:p>
          <a:p>
            <a:pPr lvl="2"/>
            <a:r>
              <a:rPr lang="en-US" dirty="0"/>
              <a:t>Probably guided</a:t>
            </a:r>
          </a:p>
          <a:p>
            <a:pPr lvl="1"/>
            <a:r>
              <a:rPr lang="en-US" dirty="0"/>
              <a:t>Low? </a:t>
            </a:r>
          </a:p>
          <a:p>
            <a:pPr lvl="2"/>
            <a:r>
              <a:rPr lang="en-US" dirty="0"/>
              <a:t>Possibly independent—or guided with a plan to quickly move to independent</a:t>
            </a:r>
          </a:p>
          <a:p>
            <a:r>
              <a:rPr lang="en-US" dirty="0"/>
              <a:t>There are many different options…</a:t>
            </a:r>
          </a:p>
          <a:p>
            <a:endParaRPr lang="en-US" dirty="0"/>
          </a:p>
        </p:txBody>
      </p:sp>
      <p:sp>
        <p:nvSpPr>
          <p:cNvPr id="3" name="Title 2"/>
          <p:cNvSpPr>
            <a:spLocks noGrp="1"/>
          </p:cNvSpPr>
          <p:nvPr>
            <p:ph type="title"/>
          </p:nvPr>
        </p:nvSpPr>
        <p:spPr/>
        <p:txBody>
          <a:bodyPr/>
          <a:lstStyle/>
          <a:p>
            <a:r>
              <a:rPr lang="en-US"/>
              <a:t>Deciding what is appropriate</a:t>
            </a:r>
            <a:endParaRPr lang="en-US" dirty="0"/>
          </a:p>
        </p:txBody>
      </p:sp>
      <mc:AlternateContent xmlns:mc="http://schemas.openxmlformats.org/markup-compatibility/2006" xmlns:p14="http://schemas.microsoft.com/office/powerpoint/2010/main">
        <mc:Choice Requires="p14">
          <p:contentPart p14:bwMode="auto" r:id="rId2">
            <p14:nvContentPartPr>
              <p14:cNvPr id="11" name="Ink 10">
                <a:extLst>
                  <a:ext uri="{C183D7F6-B498-43B3-948B-1728B52AA6E4}">
                    <adec:decorative xmlns:adec="http://schemas.microsoft.com/office/drawing/2017/decorative" val="1"/>
                  </a:ext>
                </a:extLst>
              </p14:cNvPr>
              <p14:cNvContentPartPr/>
              <p14:nvPr/>
            </p14:nvContentPartPr>
            <p14:xfrm>
              <a:off x="5667544" y="5469798"/>
              <a:ext cx="2771280" cy="186120"/>
            </p14:xfrm>
          </p:contentPart>
        </mc:Choice>
        <mc:Fallback xmlns="">
          <p:pic>
            <p:nvPicPr>
              <p:cNvPr id="11" name="Ink 10">
                <a:extLst>
                  <a:ext uri="{C183D7F6-B498-43B3-948B-1728B52AA6E4}">
                    <adec:decorative xmlns:adec="http://schemas.microsoft.com/office/drawing/2017/decorative" val="1"/>
                  </a:ext>
                </a:extLst>
              </p:cNvPr>
              <p:cNvPicPr/>
              <p:nvPr/>
            </p:nvPicPr>
            <p:blipFill>
              <a:blip r:embed="rId3"/>
              <a:stretch>
                <a:fillRect/>
              </a:stretch>
            </p:blipFill>
            <p:spPr>
              <a:xfrm>
                <a:off x="5648464" y="5431564"/>
                <a:ext cx="2809080" cy="262227"/>
              </a:xfrm>
              <a:prstGeom prst="rect">
                <a:avLst/>
              </a:prstGeom>
            </p:spPr>
          </p:pic>
        </mc:Fallback>
      </mc:AlternateContent>
    </p:spTree>
    <p:extLst>
      <p:ext uri="{BB962C8B-B14F-4D97-AF65-F5344CB8AC3E}">
        <p14:creationId xmlns:p14="http://schemas.microsoft.com/office/powerpoint/2010/main" val="81603601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2627" y="1481657"/>
            <a:ext cx="2748731" cy="548640"/>
          </a:xfrm>
          <a:prstGeom prst="rect">
            <a:avLst/>
          </a:prstGeom>
          <a:solidFill>
            <a:srgbClr val="8B4007"/>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Guided Practice </a:t>
            </a:r>
          </a:p>
        </p:txBody>
      </p:sp>
      <p:sp>
        <p:nvSpPr>
          <p:cNvPr id="3" name="TextBox 2"/>
          <p:cNvSpPr txBox="1"/>
          <p:nvPr/>
        </p:nvSpPr>
        <p:spPr>
          <a:xfrm>
            <a:off x="6441358" y="1481657"/>
            <a:ext cx="1111195" cy="548640"/>
          </a:xfrm>
          <a:prstGeom prst="rect">
            <a:avLst/>
          </a:prstGeom>
          <a:solidFill>
            <a:srgbClr val="753506"/>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Independent Practice </a:t>
            </a:r>
          </a:p>
        </p:txBody>
      </p:sp>
      <p:sp>
        <p:nvSpPr>
          <p:cNvPr id="4" name="TextBox 3"/>
          <p:cNvSpPr txBox="1"/>
          <p:nvPr/>
        </p:nvSpPr>
        <p:spPr>
          <a:xfrm>
            <a:off x="3228055" y="2040192"/>
            <a:ext cx="2046338" cy="548640"/>
          </a:xfrm>
          <a:prstGeom prst="rect">
            <a:avLst/>
          </a:prstGeom>
          <a:solidFill>
            <a:srgbClr val="8B4007"/>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Guided Practice </a:t>
            </a:r>
          </a:p>
        </p:txBody>
      </p:sp>
      <p:sp>
        <p:nvSpPr>
          <p:cNvPr id="5" name="TextBox 4"/>
          <p:cNvSpPr txBox="1"/>
          <p:nvPr/>
        </p:nvSpPr>
        <p:spPr>
          <a:xfrm>
            <a:off x="5274391" y="2040192"/>
            <a:ext cx="2278163" cy="548640"/>
          </a:xfrm>
          <a:prstGeom prst="rect">
            <a:avLst/>
          </a:prstGeom>
          <a:solidFill>
            <a:srgbClr val="753506"/>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Independent Practice </a:t>
            </a:r>
          </a:p>
        </p:txBody>
      </p:sp>
      <p:sp>
        <p:nvSpPr>
          <p:cNvPr id="6" name="TextBox 5"/>
          <p:cNvSpPr txBox="1"/>
          <p:nvPr/>
        </p:nvSpPr>
        <p:spPr>
          <a:xfrm>
            <a:off x="2663929" y="2598729"/>
            <a:ext cx="1806333" cy="548640"/>
          </a:xfrm>
          <a:prstGeom prst="rect">
            <a:avLst/>
          </a:prstGeom>
          <a:solidFill>
            <a:srgbClr val="8B4007"/>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Guided Practice</a:t>
            </a:r>
            <a:r>
              <a:rPr lang="en-US" sz="1050" dirty="0">
                <a:solidFill>
                  <a:srgbClr val="FFC000"/>
                </a:solidFill>
                <a:latin typeface="Arial" panose="020B0604020202020204" pitchFamily="34" charset="0"/>
                <a:cs typeface="Arial" panose="020B0604020202020204" pitchFamily="34" charset="0"/>
              </a:rPr>
              <a:t> </a:t>
            </a:r>
          </a:p>
        </p:txBody>
      </p:sp>
      <p:sp>
        <p:nvSpPr>
          <p:cNvPr id="7" name="TextBox 6"/>
          <p:cNvSpPr txBox="1"/>
          <p:nvPr/>
        </p:nvSpPr>
        <p:spPr>
          <a:xfrm>
            <a:off x="4470262" y="2598729"/>
            <a:ext cx="3082293" cy="548640"/>
          </a:xfrm>
          <a:prstGeom prst="rect">
            <a:avLst/>
          </a:prstGeom>
          <a:solidFill>
            <a:srgbClr val="753506"/>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Independent Practice</a:t>
            </a:r>
          </a:p>
        </p:txBody>
      </p:sp>
      <p:sp>
        <p:nvSpPr>
          <p:cNvPr id="8" name="Left Brace 7">
            <a:extLst>
              <a:ext uri="{C183D7F6-B498-43B3-948B-1728B52AA6E4}">
                <adec:decorative xmlns:adec="http://schemas.microsoft.com/office/drawing/2017/decorative" val="1"/>
              </a:ext>
            </a:extLst>
          </p:cNvPr>
          <p:cNvSpPr/>
          <p:nvPr/>
        </p:nvSpPr>
        <p:spPr>
          <a:xfrm rot="5400000">
            <a:off x="4502716" y="-1648310"/>
            <a:ext cx="331676" cy="5767997"/>
          </a:xfrm>
          <a:prstGeom prst="leftBrace">
            <a:avLst>
              <a:gd name="adj1" fmla="val 366049"/>
              <a:gd name="adj2" fmla="val 48561"/>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defTabSz="342900"/>
            <a:endParaRPr lang="en-US" sz="1350">
              <a:solidFill>
                <a:srgbClr val="FFFFFF"/>
              </a:solidFill>
              <a:latin typeface="Arial" panose="020B0604020202020204" pitchFamily="34" charset="0"/>
              <a:cs typeface="Arial" panose="020B0604020202020204" pitchFamily="34" charset="0"/>
            </a:endParaRPr>
          </a:p>
        </p:txBody>
      </p:sp>
      <p:sp>
        <p:nvSpPr>
          <p:cNvPr id="9" name="TextBox 8"/>
          <p:cNvSpPr txBox="1"/>
          <p:nvPr/>
        </p:nvSpPr>
        <p:spPr>
          <a:xfrm>
            <a:off x="3826474" y="635593"/>
            <a:ext cx="1833800" cy="300082"/>
          </a:xfrm>
          <a:prstGeom prst="rect">
            <a:avLst/>
          </a:prstGeom>
          <a:solidFill>
            <a:schemeClr val="bg1"/>
          </a:solidFill>
        </p:spPr>
        <p:txBody>
          <a:bodyPr wrap="square" rtlCol="0">
            <a:spAutoFit/>
          </a:bodyPr>
          <a:lstStyle/>
          <a:p>
            <a:pPr algn="ctr" defTabSz="342900"/>
            <a:r>
              <a:rPr lang="en-US" sz="1350" b="1" dirty="0">
                <a:solidFill>
                  <a:srgbClr val="FFFFFF"/>
                </a:solidFill>
                <a:latin typeface="Arial" panose="020B0604020202020204" pitchFamily="34" charset="0"/>
                <a:cs typeface="Arial" panose="020B0604020202020204" pitchFamily="34" charset="0"/>
              </a:rPr>
              <a:t>Lesson Time Frame</a:t>
            </a:r>
          </a:p>
        </p:txBody>
      </p:sp>
      <p:sp>
        <p:nvSpPr>
          <p:cNvPr id="11" name="TextBox 10"/>
          <p:cNvSpPr txBox="1"/>
          <p:nvPr/>
        </p:nvSpPr>
        <p:spPr>
          <a:xfrm>
            <a:off x="1784554" y="1481657"/>
            <a:ext cx="1908074"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Modeling</a:t>
            </a:r>
          </a:p>
        </p:txBody>
      </p:sp>
      <p:sp>
        <p:nvSpPr>
          <p:cNvPr id="12" name="TextBox 11"/>
          <p:cNvSpPr txBox="1"/>
          <p:nvPr/>
        </p:nvSpPr>
        <p:spPr>
          <a:xfrm>
            <a:off x="1784554" y="2040192"/>
            <a:ext cx="1443500"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Modeling</a:t>
            </a:r>
          </a:p>
        </p:txBody>
      </p:sp>
      <p:sp>
        <p:nvSpPr>
          <p:cNvPr id="13" name="TextBox 12"/>
          <p:cNvSpPr txBox="1"/>
          <p:nvPr/>
        </p:nvSpPr>
        <p:spPr>
          <a:xfrm>
            <a:off x="1784554" y="2598729"/>
            <a:ext cx="879374"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Modeling</a:t>
            </a:r>
          </a:p>
        </p:txBody>
      </p:sp>
      <p:sp>
        <p:nvSpPr>
          <p:cNvPr id="14" name="TextBox 13"/>
          <p:cNvSpPr txBox="1"/>
          <p:nvPr/>
        </p:nvSpPr>
        <p:spPr>
          <a:xfrm>
            <a:off x="4671550" y="3154346"/>
            <a:ext cx="2881005" cy="548640"/>
          </a:xfrm>
          <a:prstGeom prst="rect">
            <a:avLst/>
          </a:prstGeom>
          <a:solidFill>
            <a:srgbClr val="8B4007"/>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Guided Practice </a:t>
            </a:r>
          </a:p>
        </p:txBody>
      </p:sp>
      <p:sp>
        <p:nvSpPr>
          <p:cNvPr id="17" name="TextBox 16"/>
          <p:cNvSpPr txBox="1"/>
          <p:nvPr/>
        </p:nvSpPr>
        <p:spPr>
          <a:xfrm>
            <a:off x="2785602" y="3712880"/>
            <a:ext cx="4766953" cy="548640"/>
          </a:xfrm>
          <a:prstGeom prst="rect">
            <a:avLst/>
          </a:prstGeom>
          <a:solidFill>
            <a:srgbClr val="753506"/>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Independent Practice </a:t>
            </a:r>
          </a:p>
        </p:txBody>
      </p:sp>
      <p:sp>
        <p:nvSpPr>
          <p:cNvPr id="20" name="TextBox 19"/>
          <p:cNvSpPr txBox="1"/>
          <p:nvPr/>
        </p:nvSpPr>
        <p:spPr>
          <a:xfrm>
            <a:off x="1784554" y="3154346"/>
            <a:ext cx="2886996"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Modeling</a:t>
            </a:r>
          </a:p>
        </p:txBody>
      </p:sp>
      <p:sp>
        <p:nvSpPr>
          <p:cNvPr id="21" name="TextBox 20"/>
          <p:cNvSpPr txBox="1"/>
          <p:nvPr/>
        </p:nvSpPr>
        <p:spPr>
          <a:xfrm>
            <a:off x="1784554" y="3712880"/>
            <a:ext cx="1001048"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Modeling</a:t>
            </a:r>
          </a:p>
        </p:txBody>
      </p:sp>
      <p:sp>
        <p:nvSpPr>
          <p:cNvPr id="23" name="TextBox 22"/>
          <p:cNvSpPr txBox="1"/>
          <p:nvPr/>
        </p:nvSpPr>
        <p:spPr>
          <a:xfrm>
            <a:off x="1784554" y="4270254"/>
            <a:ext cx="199104"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a:t>
            </a:r>
          </a:p>
        </p:txBody>
      </p:sp>
      <p:sp>
        <p:nvSpPr>
          <p:cNvPr id="25" name="TextBox 24"/>
          <p:cNvSpPr txBox="1"/>
          <p:nvPr/>
        </p:nvSpPr>
        <p:spPr>
          <a:xfrm>
            <a:off x="1983659" y="4270254"/>
            <a:ext cx="193573" cy="548640"/>
          </a:xfrm>
          <a:prstGeom prst="rect">
            <a:avLst/>
          </a:prstGeom>
          <a:solidFill>
            <a:srgbClr val="8B4007"/>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G </a:t>
            </a:r>
          </a:p>
        </p:txBody>
      </p:sp>
      <p:sp>
        <p:nvSpPr>
          <p:cNvPr id="26" name="TextBox 25"/>
          <p:cNvSpPr txBox="1"/>
          <p:nvPr/>
        </p:nvSpPr>
        <p:spPr>
          <a:xfrm>
            <a:off x="2172622" y="4270254"/>
            <a:ext cx="264549" cy="548640"/>
          </a:xfrm>
          <a:prstGeom prst="rect">
            <a:avLst/>
          </a:prstGeom>
          <a:solidFill>
            <a:srgbClr val="753506"/>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I</a:t>
            </a:r>
          </a:p>
        </p:txBody>
      </p:sp>
      <p:sp>
        <p:nvSpPr>
          <p:cNvPr id="27" name="TextBox 26"/>
          <p:cNvSpPr txBox="1"/>
          <p:nvPr/>
        </p:nvSpPr>
        <p:spPr>
          <a:xfrm>
            <a:off x="2437171" y="4270254"/>
            <a:ext cx="199104"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a:t>
            </a:r>
          </a:p>
        </p:txBody>
      </p:sp>
      <p:sp>
        <p:nvSpPr>
          <p:cNvPr id="28" name="TextBox 27"/>
          <p:cNvSpPr txBox="1"/>
          <p:nvPr/>
        </p:nvSpPr>
        <p:spPr>
          <a:xfrm>
            <a:off x="2636276" y="4270254"/>
            <a:ext cx="193573" cy="548640"/>
          </a:xfrm>
          <a:prstGeom prst="rect">
            <a:avLst/>
          </a:prstGeom>
          <a:solidFill>
            <a:srgbClr val="8B4007"/>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G </a:t>
            </a:r>
          </a:p>
        </p:txBody>
      </p:sp>
      <p:sp>
        <p:nvSpPr>
          <p:cNvPr id="29" name="TextBox 28"/>
          <p:cNvSpPr txBox="1"/>
          <p:nvPr/>
        </p:nvSpPr>
        <p:spPr>
          <a:xfrm>
            <a:off x="2825239" y="4270254"/>
            <a:ext cx="264549" cy="548640"/>
          </a:xfrm>
          <a:prstGeom prst="rect">
            <a:avLst/>
          </a:prstGeom>
          <a:solidFill>
            <a:srgbClr val="753506"/>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I</a:t>
            </a:r>
          </a:p>
        </p:txBody>
      </p:sp>
      <p:sp>
        <p:nvSpPr>
          <p:cNvPr id="30" name="TextBox 29"/>
          <p:cNvSpPr txBox="1"/>
          <p:nvPr/>
        </p:nvSpPr>
        <p:spPr>
          <a:xfrm>
            <a:off x="3089788" y="4270254"/>
            <a:ext cx="199104"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a:t>
            </a:r>
          </a:p>
        </p:txBody>
      </p:sp>
      <p:sp>
        <p:nvSpPr>
          <p:cNvPr id="31" name="TextBox 30"/>
          <p:cNvSpPr txBox="1"/>
          <p:nvPr/>
        </p:nvSpPr>
        <p:spPr>
          <a:xfrm>
            <a:off x="3288893" y="4270254"/>
            <a:ext cx="193573" cy="548640"/>
          </a:xfrm>
          <a:prstGeom prst="rect">
            <a:avLst/>
          </a:prstGeom>
          <a:solidFill>
            <a:srgbClr val="8B4007"/>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G </a:t>
            </a:r>
          </a:p>
        </p:txBody>
      </p:sp>
      <p:sp>
        <p:nvSpPr>
          <p:cNvPr id="32" name="TextBox 31"/>
          <p:cNvSpPr txBox="1"/>
          <p:nvPr/>
        </p:nvSpPr>
        <p:spPr>
          <a:xfrm>
            <a:off x="3477856" y="4270254"/>
            <a:ext cx="264549" cy="548640"/>
          </a:xfrm>
          <a:prstGeom prst="rect">
            <a:avLst/>
          </a:prstGeom>
          <a:solidFill>
            <a:srgbClr val="753506"/>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I</a:t>
            </a:r>
          </a:p>
        </p:txBody>
      </p:sp>
      <p:sp>
        <p:nvSpPr>
          <p:cNvPr id="33" name="TextBox 32"/>
          <p:cNvSpPr txBox="1"/>
          <p:nvPr/>
        </p:nvSpPr>
        <p:spPr>
          <a:xfrm>
            <a:off x="3703690" y="4270254"/>
            <a:ext cx="199104"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a:t>
            </a:r>
          </a:p>
        </p:txBody>
      </p:sp>
      <p:sp>
        <p:nvSpPr>
          <p:cNvPr id="34" name="TextBox 33"/>
          <p:cNvSpPr txBox="1"/>
          <p:nvPr/>
        </p:nvSpPr>
        <p:spPr>
          <a:xfrm>
            <a:off x="3902795" y="4270254"/>
            <a:ext cx="193573" cy="548640"/>
          </a:xfrm>
          <a:prstGeom prst="rect">
            <a:avLst/>
          </a:prstGeom>
          <a:solidFill>
            <a:srgbClr val="8B4007"/>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G </a:t>
            </a:r>
          </a:p>
        </p:txBody>
      </p:sp>
      <p:sp>
        <p:nvSpPr>
          <p:cNvPr id="35" name="TextBox 34"/>
          <p:cNvSpPr txBox="1"/>
          <p:nvPr/>
        </p:nvSpPr>
        <p:spPr>
          <a:xfrm>
            <a:off x="4091758" y="4270254"/>
            <a:ext cx="264549" cy="548640"/>
          </a:xfrm>
          <a:prstGeom prst="rect">
            <a:avLst/>
          </a:prstGeom>
          <a:solidFill>
            <a:srgbClr val="753506"/>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I</a:t>
            </a:r>
          </a:p>
        </p:txBody>
      </p:sp>
      <p:sp>
        <p:nvSpPr>
          <p:cNvPr id="36" name="TextBox 35"/>
          <p:cNvSpPr txBox="1"/>
          <p:nvPr/>
        </p:nvSpPr>
        <p:spPr>
          <a:xfrm>
            <a:off x="4355040" y="4270254"/>
            <a:ext cx="199104"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a:t>
            </a:r>
          </a:p>
        </p:txBody>
      </p:sp>
      <p:sp>
        <p:nvSpPr>
          <p:cNvPr id="37" name="TextBox 36"/>
          <p:cNvSpPr txBox="1"/>
          <p:nvPr/>
        </p:nvSpPr>
        <p:spPr>
          <a:xfrm>
            <a:off x="4554145" y="4270254"/>
            <a:ext cx="193573" cy="548640"/>
          </a:xfrm>
          <a:prstGeom prst="rect">
            <a:avLst/>
          </a:prstGeom>
          <a:solidFill>
            <a:srgbClr val="8B4007"/>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G </a:t>
            </a:r>
          </a:p>
        </p:txBody>
      </p:sp>
      <p:sp>
        <p:nvSpPr>
          <p:cNvPr id="38" name="TextBox 37"/>
          <p:cNvSpPr txBox="1"/>
          <p:nvPr/>
        </p:nvSpPr>
        <p:spPr>
          <a:xfrm>
            <a:off x="4743108" y="4270254"/>
            <a:ext cx="264549" cy="548640"/>
          </a:xfrm>
          <a:prstGeom prst="rect">
            <a:avLst/>
          </a:prstGeom>
          <a:solidFill>
            <a:srgbClr val="753506"/>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I</a:t>
            </a:r>
          </a:p>
        </p:txBody>
      </p:sp>
      <p:sp>
        <p:nvSpPr>
          <p:cNvPr id="40" name="TextBox 39"/>
          <p:cNvSpPr txBox="1"/>
          <p:nvPr/>
        </p:nvSpPr>
        <p:spPr>
          <a:xfrm>
            <a:off x="5007657" y="4270254"/>
            <a:ext cx="199104"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a:t>
            </a:r>
          </a:p>
        </p:txBody>
      </p:sp>
      <p:sp>
        <p:nvSpPr>
          <p:cNvPr id="41" name="TextBox 40"/>
          <p:cNvSpPr txBox="1"/>
          <p:nvPr/>
        </p:nvSpPr>
        <p:spPr>
          <a:xfrm>
            <a:off x="5206762" y="4270254"/>
            <a:ext cx="193573" cy="548640"/>
          </a:xfrm>
          <a:prstGeom prst="rect">
            <a:avLst/>
          </a:prstGeom>
          <a:solidFill>
            <a:srgbClr val="8B4007"/>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G </a:t>
            </a:r>
          </a:p>
        </p:txBody>
      </p:sp>
      <p:sp>
        <p:nvSpPr>
          <p:cNvPr id="42" name="TextBox 41"/>
          <p:cNvSpPr txBox="1"/>
          <p:nvPr/>
        </p:nvSpPr>
        <p:spPr>
          <a:xfrm>
            <a:off x="5395725" y="4270254"/>
            <a:ext cx="264549" cy="548640"/>
          </a:xfrm>
          <a:prstGeom prst="rect">
            <a:avLst/>
          </a:prstGeom>
          <a:solidFill>
            <a:srgbClr val="753506"/>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I</a:t>
            </a:r>
          </a:p>
        </p:txBody>
      </p:sp>
      <p:sp>
        <p:nvSpPr>
          <p:cNvPr id="43" name="TextBox 42"/>
          <p:cNvSpPr txBox="1"/>
          <p:nvPr/>
        </p:nvSpPr>
        <p:spPr>
          <a:xfrm>
            <a:off x="5660274" y="4270254"/>
            <a:ext cx="199104"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a:t>
            </a:r>
          </a:p>
        </p:txBody>
      </p:sp>
      <p:sp>
        <p:nvSpPr>
          <p:cNvPr id="44" name="TextBox 43"/>
          <p:cNvSpPr txBox="1"/>
          <p:nvPr/>
        </p:nvSpPr>
        <p:spPr>
          <a:xfrm>
            <a:off x="5859379" y="4270254"/>
            <a:ext cx="193573" cy="548640"/>
          </a:xfrm>
          <a:prstGeom prst="rect">
            <a:avLst/>
          </a:prstGeom>
          <a:solidFill>
            <a:srgbClr val="8B4007"/>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G </a:t>
            </a:r>
          </a:p>
        </p:txBody>
      </p:sp>
      <p:sp>
        <p:nvSpPr>
          <p:cNvPr id="45" name="TextBox 44"/>
          <p:cNvSpPr txBox="1"/>
          <p:nvPr/>
        </p:nvSpPr>
        <p:spPr>
          <a:xfrm>
            <a:off x="6048342" y="4270254"/>
            <a:ext cx="264549" cy="548640"/>
          </a:xfrm>
          <a:prstGeom prst="rect">
            <a:avLst/>
          </a:prstGeom>
          <a:solidFill>
            <a:srgbClr val="753506"/>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I</a:t>
            </a:r>
          </a:p>
        </p:txBody>
      </p:sp>
      <p:sp>
        <p:nvSpPr>
          <p:cNvPr id="46" name="TextBox 45"/>
          <p:cNvSpPr txBox="1"/>
          <p:nvPr/>
        </p:nvSpPr>
        <p:spPr>
          <a:xfrm>
            <a:off x="6289441" y="4270254"/>
            <a:ext cx="199104"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a:t>
            </a:r>
          </a:p>
        </p:txBody>
      </p:sp>
      <p:sp>
        <p:nvSpPr>
          <p:cNvPr id="47" name="TextBox 46"/>
          <p:cNvSpPr txBox="1"/>
          <p:nvPr/>
        </p:nvSpPr>
        <p:spPr>
          <a:xfrm>
            <a:off x="6488546" y="4270254"/>
            <a:ext cx="193573" cy="548640"/>
          </a:xfrm>
          <a:prstGeom prst="rect">
            <a:avLst/>
          </a:prstGeom>
          <a:solidFill>
            <a:srgbClr val="8B4007"/>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G </a:t>
            </a:r>
          </a:p>
        </p:txBody>
      </p:sp>
      <p:sp>
        <p:nvSpPr>
          <p:cNvPr id="48" name="TextBox 47"/>
          <p:cNvSpPr txBox="1"/>
          <p:nvPr/>
        </p:nvSpPr>
        <p:spPr>
          <a:xfrm>
            <a:off x="6677509" y="4270254"/>
            <a:ext cx="264549" cy="548640"/>
          </a:xfrm>
          <a:prstGeom prst="rect">
            <a:avLst/>
          </a:prstGeom>
          <a:solidFill>
            <a:srgbClr val="753506"/>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I</a:t>
            </a:r>
          </a:p>
        </p:txBody>
      </p:sp>
      <p:sp>
        <p:nvSpPr>
          <p:cNvPr id="49" name="TextBox 48"/>
          <p:cNvSpPr txBox="1"/>
          <p:nvPr/>
        </p:nvSpPr>
        <p:spPr>
          <a:xfrm>
            <a:off x="6899938" y="4270254"/>
            <a:ext cx="199104" cy="548640"/>
          </a:xfrm>
          <a:prstGeom prst="rect">
            <a:avLst/>
          </a:prstGeom>
          <a:solidFill>
            <a:schemeClr val="accent3">
              <a:lumMod val="75000"/>
            </a:schemeClr>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M</a:t>
            </a:r>
          </a:p>
        </p:txBody>
      </p:sp>
      <p:sp>
        <p:nvSpPr>
          <p:cNvPr id="50" name="TextBox 49"/>
          <p:cNvSpPr txBox="1"/>
          <p:nvPr/>
        </p:nvSpPr>
        <p:spPr>
          <a:xfrm>
            <a:off x="7099043" y="4270254"/>
            <a:ext cx="193573" cy="548640"/>
          </a:xfrm>
          <a:prstGeom prst="rect">
            <a:avLst/>
          </a:prstGeom>
          <a:solidFill>
            <a:srgbClr val="8B4007"/>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G </a:t>
            </a:r>
          </a:p>
        </p:txBody>
      </p:sp>
      <p:sp>
        <p:nvSpPr>
          <p:cNvPr id="51" name="TextBox 50"/>
          <p:cNvSpPr txBox="1"/>
          <p:nvPr/>
        </p:nvSpPr>
        <p:spPr>
          <a:xfrm>
            <a:off x="7288006" y="4270254"/>
            <a:ext cx="264549" cy="548640"/>
          </a:xfrm>
          <a:prstGeom prst="rect">
            <a:avLst/>
          </a:prstGeom>
          <a:solidFill>
            <a:srgbClr val="753506"/>
          </a:solidFill>
        </p:spPr>
        <p:txBody>
          <a:bodyPr wrap="square" rtlCol="0" anchor="ctr" anchorCtr="0">
            <a:noAutofit/>
          </a:bodyPr>
          <a:lstStyle/>
          <a:p>
            <a:pPr algn="ctr" defTabSz="342900"/>
            <a:r>
              <a:rPr lang="en-US" sz="1050" dirty="0">
                <a:solidFill>
                  <a:srgbClr val="FFFFFF"/>
                </a:solidFill>
                <a:latin typeface="Arial" panose="020B0604020202020204" pitchFamily="34" charset="0"/>
                <a:cs typeface="Arial" panose="020B0604020202020204" pitchFamily="34" charset="0"/>
              </a:rPr>
              <a:t>I</a:t>
            </a:r>
          </a:p>
        </p:txBody>
      </p:sp>
      <p:sp>
        <p:nvSpPr>
          <p:cNvPr id="10" name="Title 9" hidden="1">
            <a:extLst>
              <a:ext uri="{FF2B5EF4-FFF2-40B4-BE49-F238E27FC236}">
                <a16:creationId xmlns:a16="http://schemas.microsoft.com/office/drawing/2014/main" id="{9D98E78B-0B4D-436B-BF44-73C454D1467F}"/>
              </a:ext>
            </a:extLst>
          </p:cNvPr>
          <p:cNvSpPr>
            <a:spLocks noGrp="1"/>
          </p:cNvSpPr>
          <p:nvPr>
            <p:ph type="title"/>
          </p:nvPr>
        </p:nvSpPr>
        <p:spPr/>
        <p:txBody>
          <a:bodyPr/>
          <a:lstStyle/>
          <a:p>
            <a:r>
              <a:rPr lang="en-US" dirty="0"/>
              <a:t>Slide 193</a:t>
            </a:r>
          </a:p>
        </p:txBody>
      </p:sp>
    </p:spTree>
    <p:extLst>
      <p:ext uri="{BB962C8B-B14F-4D97-AF65-F5344CB8AC3E}">
        <p14:creationId xmlns:p14="http://schemas.microsoft.com/office/powerpoint/2010/main" val="299348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1" grpId="0" animBg="1"/>
      <p:bldP spid="12" grpId="0" animBg="1"/>
      <p:bldP spid="13" grpId="0" animBg="1"/>
      <p:bldP spid="14" grpId="0" animBg="1"/>
      <p:bldP spid="17" grpId="0" animBg="1"/>
      <p:bldP spid="20" grpId="0" animBg="1"/>
      <p:bldP spid="21"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54475" y="1515946"/>
            <a:ext cx="8401955" cy="4469673"/>
          </a:xfrm>
        </p:spPr>
        <p:txBody>
          <a:bodyPr>
            <a:normAutofit/>
          </a:bodyPr>
          <a:lstStyle/>
          <a:p>
            <a:pPr lvl="0"/>
            <a:r>
              <a:rPr lang="en-US" dirty="0">
                <a:solidFill>
                  <a:schemeClr val="tx1">
                    <a:lumMod val="95000"/>
                  </a:schemeClr>
                </a:solidFill>
              </a:rPr>
              <a:t>Decide what type of practice is appropriate</a:t>
            </a:r>
          </a:p>
          <a:p>
            <a:r>
              <a:rPr lang="en-US" b="1" dirty="0">
                <a:solidFill>
                  <a:schemeClr val="accent5">
                    <a:lumMod val="75000"/>
                  </a:schemeClr>
                </a:solidFill>
              </a:rPr>
              <a:t>Design outcome-aligned practice likely to produce high accuracy</a:t>
            </a:r>
          </a:p>
          <a:p>
            <a:pPr lvl="0"/>
            <a:r>
              <a:rPr lang="en-US" dirty="0"/>
              <a:t>Provide guided practice </a:t>
            </a:r>
          </a:p>
          <a:p>
            <a:pPr lvl="1"/>
            <a:r>
              <a:rPr lang="en-US" dirty="0"/>
              <a:t>Lead student in steps toward the learning outcome</a:t>
            </a:r>
          </a:p>
          <a:p>
            <a:pPr lvl="1"/>
            <a:r>
              <a:rPr lang="en-US" dirty="0"/>
              <a:t>Provide appropriate prompts</a:t>
            </a:r>
          </a:p>
          <a:p>
            <a:pPr lvl="1"/>
            <a:r>
              <a:rPr lang="en-US" dirty="0"/>
              <a:t>Observe and provide immediate feedback</a:t>
            </a:r>
          </a:p>
          <a:p>
            <a:pPr lvl="0"/>
            <a:r>
              <a:rPr lang="en-US" dirty="0"/>
              <a:t>Provide independent practice</a:t>
            </a:r>
          </a:p>
          <a:p>
            <a:pPr lvl="1"/>
            <a:r>
              <a:rPr lang="en-US" dirty="0"/>
              <a:t>Review expectations and resources for meeting the learning outcome</a:t>
            </a:r>
          </a:p>
          <a:p>
            <a:pPr lvl="1"/>
            <a:r>
              <a:rPr lang="en-US" dirty="0"/>
              <a:t>Allow student to work without support</a:t>
            </a:r>
          </a:p>
          <a:p>
            <a:pPr lvl="1"/>
            <a:r>
              <a:rPr lang="en-US" dirty="0"/>
              <a:t>Observe and provide immediate and delayed feedback </a:t>
            </a:r>
          </a:p>
          <a:p>
            <a:r>
              <a:rPr lang="en-US" dirty="0"/>
              <a:t>Make strategic decisions about next steps</a:t>
            </a:r>
          </a:p>
          <a:p>
            <a:pPr lvl="0"/>
            <a:endParaRPr lang="en-US" dirty="0"/>
          </a:p>
        </p:txBody>
      </p:sp>
      <p:sp>
        <p:nvSpPr>
          <p:cNvPr id="3" name="Title 2"/>
          <p:cNvSpPr>
            <a:spLocks noGrp="1"/>
          </p:cNvSpPr>
          <p:nvPr>
            <p:ph type="title"/>
          </p:nvPr>
        </p:nvSpPr>
        <p:spPr/>
        <p:txBody>
          <a:bodyPr>
            <a:normAutofit fontScale="90000"/>
          </a:bodyPr>
          <a:lstStyle/>
          <a:p>
            <a:r>
              <a:rPr lang="en-US" dirty="0"/>
              <a:t>Checklist: Practice</a:t>
            </a:r>
            <a:br>
              <a:rPr lang="en-US" dirty="0"/>
            </a:br>
            <a:r>
              <a:rPr lang="en-US" dirty="0">
                <a:solidFill>
                  <a:schemeClr val="accent5">
                    <a:lumMod val="75000"/>
                  </a:schemeClr>
                </a:solidFill>
              </a:rPr>
              <a:t>Design outcome-aligned practice</a:t>
            </a:r>
          </a:p>
        </p:txBody>
      </p:sp>
    </p:spTree>
    <p:extLst>
      <p:ext uri="{BB962C8B-B14F-4D97-AF65-F5344CB8AC3E}">
        <p14:creationId xmlns:p14="http://schemas.microsoft.com/office/powerpoint/2010/main" val="394692776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2A0146-5D01-4B42-96EA-90FE371927EC}"/>
              </a:ext>
            </a:extLst>
          </p:cNvPr>
          <p:cNvSpPr>
            <a:spLocks noGrp="1"/>
          </p:cNvSpPr>
          <p:nvPr>
            <p:ph type="body" sz="quarter" idx="13"/>
          </p:nvPr>
        </p:nvSpPr>
        <p:spPr/>
        <p:txBody>
          <a:bodyPr/>
          <a:lstStyle/>
          <a:p>
            <a:r>
              <a:rPr lang="en-US" dirty="0"/>
              <a:t>Outcome-aligned</a:t>
            </a:r>
          </a:p>
          <a:p>
            <a:pPr lvl="1"/>
            <a:r>
              <a:rPr lang="en-US" dirty="0"/>
              <a:t>Practice the learning outcome from the objective</a:t>
            </a:r>
          </a:p>
          <a:p>
            <a:pPr lvl="1"/>
            <a:r>
              <a:rPr lang="en-US" dirty="0"/>
              <a:t>Practice as was done in the model</a:t>
            </a:r>
          </a:p>
          <a:p>
            <a:r>
              <a:rPr lang="en-US" dirty="0"/>
              <a:t>High-accuracy</a:t>
            </a:r>
          </a:p>
          <a:p>
            <a:pPr lvl="1"/>
            <a:r>
              <a:rPr lang="en-US" dirty="0"/>
              <a:t>Should be at the same level of complexity as the model</a:t>
            </a:r>
          </a:p>
          <a:p>
            <a:pPr lvl="1"/>
            <a:r>
              <a:rPr lang="en-US" dirty="0"/>
              <a:t>Should produce </a:t>
            </a:r>
          </a:p>
          <a:p>
            <a:pPr lvl="2"/>
            <a:r>
              <a:rPr lang="en-US" dirty="0"/>
              <a:t>80-85% correct responses during guided practice</a:t>
            </a:r>
          </a:p>
          <a:p>
            <a:pPr lvl="2"/>
            <a:r>
              <a:rPr lang="en-US" dirty="0"/>
              <a:t>90-95% correct responses during independent practice</a:t>
            </a:r>
          </a:p>
          <a:p>
            <a:pPr lvl="2"/>
            <a:endParaRPr lang="en-US" dirty="0"/>
          </a:p>
        </p:txBody>
      </p:sp>
      <p:sp>
        <p:nvSpPr>
          <p:cNvPr id="4" name="Title 3">
            <a:extLst>
              <a:ext uri="{FF2B5EF4-FFF2-40B4-BE49-F238E27FC236}">
                <a16:creationId xmlns:a16="http://schemas.microsoft.com/office/drawing/2014/main" id="{41C001D5-936C-4EE2-B68B-7F630AE62E6E}"/>
              </a:ext>
            </a:extLst>
          </p:cNvPr>
          <p:cNvSpPr>
            <a:spLocks noGrp="1"/>
          </p:cNvSpPr>
          <p:nvPr>
            <p:ph type="title"/>
          </p:nvPr>
        </p:nvSpPr>
        <p:spPr/>
        <p:txBody>
          <a:bodyPr/>
          <a:lstStyle/>
          <a:p>
            <a:r>
              <a:rPr lang="en-US" dirty="0"/>
              <a:t>Outcome-aligned high-accuracy practice</a:t>
            </a:r>
          </a:p>
        </p:txBody>
      </p:sp>
    </p:spTree>
    <p:extLst>
      <p:ext uri="{BB962C8B-B14F-4D97-AF65-F5344CB8AC3E}">
        <p14:creationId xmlns:p14="http://schemas.microsoft.com/office/powerpoint/2010/main" val="271625395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lvl="0"/>
            <a:r>
              <a:rPr lang="en-US" dirty="0">
                <a:solidFill>
                  <a:schemeClr val="tx1">
                    <a:lumMod val="95000"/>
                  </a:schemeClr>
                </a:solidFill>
              </a:rPr>
              <a:t>Decide what type of practice is appropriate</a:t>
            </a:r>
          </a:p>
          <a:p>
            <a:r>
              <a:rPr lang="en-US" dirty="0"/>
              <a:t>Design outcome-aligned practice likely to produce high accuracy</a:t>
            </a:r>
          </a:p>
          <a:p>
            <a:pPr lvl="0"/>
            <a:r>
              <a:rPr lang="en-US" b="1" dirty="0">
                <a:solidFill>
                  <a:schemeClr val="accent5">
                    <a:lumMod val="75000"/>
                  </a:schemeClr>
                </a:solidFill>
              </a:rPr>
              <a:t>Provide guided practice </a:t>
            </a:r>
          </a:p>
          <a:p>
            <a:pPr lvl="1"/>
            <a:r>
              <a:rPr lang="en-US" dirty="0"/>
              <a:t>Lead student in steps toward the learning outcome</a:t>
            </a:r>
          </a:p>
          <a:p>
            <a:pPr lvl="1"/>
            <a:r>
              <a:rPr lang="en-US" dirty="0"/>
              <a:t>Provide appropriate prompts</a:t>
            </a:r>
          </a:p>
          <a:p>
            <a:pPr lvl="1"/>
            <a:r>
              <a:rPr lang="en-US" dirty="0"/>
              <a:t>Observe and provide immediate feedback</a:t>
            </a:r>
          </a:p>
          <a:p>
            <a:pPr lvl="0"/>
            <a:r>
              <a:rPr lang="en-US" dirty="0"/>
              <a:t>Provide independent practice</a:t>
            </a:r>
          </a:p>
          <a:p>
            <a:pPr lvl="1"/>
            <a:r>
              <a:rPr lang="en-US" dirty="0"/>
              <a:t>Review expectations and resources for meeting the learning outcome</a:t>
            </a:r>
          </a:p>
          <a:p>
            <a:pPr lvl="1"/>
            <a:r>
              <a:rPr lang="en-US" dirty="0"/>
              <a:t>Allow student to work without support</a:t>
            </a:r>
          </a:p>
          <a:p>
            <a:pPr lvl="1"/>
            <a:r>
              <a:rPr lang="en-US" dirty="0"/>
              <a:t>Observe and provide immediate and delayed feedback </a:t>
            </a:r>
          </a:p>
          <a:p>
            <a:r>
              <a:rPr lang="en-US" dirty="0"/>
              <a:t>Make strategic decisions about next steps</a:t>
            </a:r>
          </a:p>
          <a:p>
            <a:pPr lvl="0"/>
            <a:endParaRPr lang="en-US" dirty="0"/>
          </a:p>
        </p:txBody>
      </p:sp>
      <p:sp>
        <p:nvSpPr>
          <p:cNvPr id="3" name="Title 2"/>
          <p:cNvSpPr>
            <a:spLocks noGrp="1"/>
          </p:cNvSpPr>
          <p:nvPr>
            <p:ph type="title"/>
          </p:nvPr>
        </p:nvSpPr>
        <p:spPr/>
        <p:txBody>
          <a:bodyPr>
            <a:normAutofit fontScale="90000"/>
          </a:bodyPr>
          <a:lstStyle/>
          <a:p>
            <a:r>
              <a:rPr lang="en-US" dirty="0"/>
              <a:t>Checklist: Practice</a:t>
            </a:r>
            <a:br>
              <a:rPr lang="en-US" dirty="0"/>
            </a:br>
            <a:r>
              <a:rPr lang="en-US" dirty="0">
                <a:solidFill>
                  <a:schemeClr val="accent5">
                    <a:lumMod val="75000"/>
                  </a:schemeClr>
                </a:solidFill>
              </a:rPr>
              <a:t>Provide guided practice</a:t>
            </a:r>
          </a:p>
        </p:txBody>
      </p:sp>
    </p:spTree>
    <p:extLst>
      <p:ext uri="{BB962C8B-B14F-4D97-AF65-F5344CB8AC3E}">
        <p14:creationId xmlns:p14="http://schemas.microsoft.com/office/powerpoint/2010/main" val="238199489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1D6FA3C-03A6-4940-B116-648762A58672}"/>
              </a:ext>
            </a:extLst>
          </p:cNvPr>
          <p:cNvSpPr>
            <a:spLocks noGrp="1"/>
          </p:cNvSpPr>
          <p:nvPr>
            <p:ph type="body" sz="quarter" idx="13"/>
          </p:nvPr>
        </p:nvSpPr>
        <p:spPr/>
        <p:txBody>
          <a:bodyPr>
            <a:normAutofit/>
          </a:bodyPr>
          <a:lstStyle/>
          <a:p>
            <a:r>
              <a:rPr lang="en-US" dirty="0"/>
              <a:t>Complex tasks are practiced </a:t>
            </a:r>
            <a:r>
              <a:rPr lang="en-US" dirty="0">
                <a:solidFill>
                  <a:schemeClr val="accent5">
                    <a:lumMod val="75000"/>
                  </a:schemeClr>
                </a:solidFill>
              </a:rPr>
              <a:t>in parts</a:t>
            </a:r>
          </a:p>
          <a:p>
            <a:pPr lvl="1"/>
            <a:r>
              <a:rPr lang="en-US" dirty="0"/>
              <a:t>Teacher reviews one step</a:t>
            </a:r>
          </a:p>
          <a:p>
            <a:pPr lvl="1"/>
            <a:r>
              <a:rPr lang="en-US" dirty="0"/>
              <a:t>Student completes that step … and cycle</a:t>
            </a:r>
          </a:p>
          <a:p>
            <a:r>
              <a:rPr lang="en-US" dirty="0"/>
              <a:t>Simple </a:t>
            </a:r>
            <a:r>
              <a:rPr lang="en-US" dirty="0">
                <a:solidFill>
                  <a:schemeClr val="accent5">
                    <a:lumMod val="75000"/>
                  </a:schemeClr>
                </a:solidFill>
              </a:rPr>
              <a:t>tasks are practiced together</a:t>
            </a:r>
          </a:p>
          <a:p>
            <a:pPr lvl="1"/>
            <a:r>
              <a:rPr lang="en-US" dirty="0"/>
              <a:t>Teacher and student do practice in unison</a:t>
            </a:r>
          </a:p>
          <a:p>
            <a:pPr lvl="1"/>
            <a:r>
              <a:rPr lang="en-US" dirty="0"/>
              <a:t>Teacher provides feedback</a:t>
            </a:r>
          </a:p>
          <a:p>
            <a:r>
              <a:rPr lang="en-US" dirty="0">
                <a:solidFill>
                  <a:schemeClr val="accent5">
                    <a:lumMod val="75000"/>
                  </a:schemeClr>
                </a:solidFill>
              </a:rPr>
              <a:t>Knowledge is reviewed </a:t>
            </a:r>
            <a:r>
              <a:rPr lang="en-US" dirty="0"/>
              <a:t>with scaffolding</a:t>
            </a:r>
          </a:p>
          <a:p>
            <a:pPr lvl="1"/>
            <a:r>
              <a:rPr lang="en-US" dirty="0"/>
              <a:t>Teacher provides related information but not the knowledge itself </a:t>
            </a:r>
          </a:p>
          <a:p>
            <a:pPr lvl="2"/>
            <a:r>
              <a:rPr lang="en-US" dirty="0"/>
              <a:t>The teacher gives “hints”</a:t>
            </a:r>
          </a:p>
          <a:p>
            <a:pPr lvl="1"/>
            <a:r>
              <a:rPr lang="en-US" dirty="0"/>
              <a:t>Student recalls idea</a:t>
            </a:r>
          </a:p>
          <a:p>
            <a:r>
              <a:rPr lang="en-US" dirty="0"/>
              <a:t>All types of objectives are practiced with </a:t>
            </a:r>
            <a:r>
              <a:rPr lang="en-US" dirty="0">
                <a:solidFill>
                  <a:schemeClr val="accent5">
                    <a:lumMod val="75000"/>
                  </a:schemeClr>
                </a:solidFill>
              </a:rPr>
              <a:t>teacher decision-making</a:t>
            </a:r>
          </a:p>
          <a:p>
            <a:pPr lvl="1"/>
            <a:r>
              <a:rPr lang="en-US" dirty="0"/>
              <a:t>Teacher uses supporting practices including providing feedback</a:t>
            </a:r>
          </a:p>
          <a:p>
            <a:pPr lvl="1"/>
            <a:r>
              <a:rPr lang="en-US" dirty="0"/>
              <a:t>Teacher uses feedback to decide to model or do either practice type</a:t>
            </a:r>
          </a:p>
        </p:txBody>
      </p:sp>
      <p:sp>
        <p:nvSpPr>
          <p:cNvPr id="4" name="Title 3">
            <a:extLst>
              <a:ext uri="{FF2B5EF4-FFF2-40B4-BE49-F238E27FC236}">
                <a16:creationId xmlns:a16="http://schemas.microsoft.com/office/drawing/2014/main" id="{ED612136-2833-4AD2-A3BD-3D7C43674D5C}"/>
              </a:ext>
            </a:extLst>
          </p:cNvPr>
          <p:cNvSpPr>
            <a:spLocks noGrp="1"/>
          </p:cNvSpPr>
          <p:nvPr>
            <p:ph type="title"/>
          </p:nvPr>
        </p:nvSpPr>
        <p:spPr/>
        <p:txBody>
          <a:bodyPr/>
          <a:lstStyle/>
          <a:p>
            <a:r>
              <a:rPr lang="en-US" dirty="0"/>
              <a:t>What is guided about guided practice</a:t>
            </a:r>
          </a:p>
        </p:txBody>
      </p:sp>
    </p:spTree>
    <p:extLst>
      <p:ext uri="{BB962C8B-B14F-4D97-AF65-F5344CB8AC3E}">
        <p14:creationId xmlns:p14="http://schemas.microsoft.com/office/powerpoint/2010/main" val="370773954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lvl="0"/>
            <a:r>
              <a:rPr lang="en-US" dirty="0">
                <a:solidFill>
                  <a:schemeClr val="tx1">
                    <a:lumMod val="95000"/>
                  </a:schemeClr>
                </a:solidFill>
              </a:rPr>
              <a:t>Decide what type of practice is appropriate</a:t>
            </a:r>
          </a:p>
          <a:p>
            <a:r>
              <a:rPr lang="en-US" dirty="0"/>
              <a:t>Design outcome-aligned practice likely to produce high accuracy</a:t>
            </a:r>
          </a:p>
          <a:p>
            <a:pPr lvl="0"/>
            <a:r>
              <a:rPr lang="en-US" b="1" dirty="0">
                <a:solidFill>
                  <a:schemeClr val="accent5">
                    <a:lumMod val="75000"/>
                  </a:schemeClr>
                </a:solidFill>
              </a:rPr>
              <a:t>Provide guided practice </a:t>
            </a:r>
          </a:p>
          <a:p>
            <a:pPr lvl="1"/>
            <a:r>
              <a:rPr lang="en-US" b="1" dirty="0">
                <a:solidFill>
                  <a:schemeClr val="accent5">
                    <a:lumMod val="75000"/>
                  </a:schemeClr>
                </a:solidFill>
              </a:rPr>
              <a:t>Lead student in steps toward the learning outcome</a:t>
            </a:r>
          </a:p>
          <a:p>
            <a:pPr lvl="1"/>
            <a:r>
              <a:rPr lang="en-US" dirty="0"/>
              <a:t>Provide appropriate prompts</a:t>
            </a:r>
          </a:p>
          <a:p>
            <a:pPr lvl="1"/>
            <a:r>
              <a:rPr lang="en-US" dirty="0"/>
              <a:t>Observe and provide immediate feedback</a:t>
            </a:r>
          </a:p>
          <a:p>
            <a:pPr lvl="0"/>
            <a:r>
              <a:rPr lang="en-US" dirty="0"/>
              <a:t>Provide independent practice</a:t>
            </a:r>
          </a:p>
          <a:p>
            <a:pPr lvl="1"/>
            <a:r>
              <a:rPr lang="en-US" dirty="0"/>
              <a:t>Review expectations and resources for meeting the learning outcome</a:t>
            </a:r>
          </a:p>
          <a:p>
            <a:pPr lvl="1"/>
            <a:r>
              <a:rPr lang="en-US" dirty="0"/>
              <a:t>Allow student to work without support</a:t>
            </a:r>
          </a:p>
          <a:p>
            <a:pPr lvl="1"/>
            <a:r>
              <a:rPr lang="en-US" dirty="0"/>
              <a:t>Observe and provide immediate and delayed feedback </a:t>
            </a:r>
          </a:p>
          <a:p>
            <a:r>
              <a:rPr lang="en-US" dirty="0"/>
              <a:t>Make strategic decisions about next steps</a:t>
            </a:r>
          </a:p>
          <a:p>
            <a:pPr lvl="0"/>
            <a:endParaRPr lang="en-US" dirty="0"/>
          </a:p>
        </p:txBody>
      </p:sp>
      <p:sp>
        <p:nvSpPr>
          <p:cNvPr id="3" name="Title 2"/>
          <p:cNvSpPr>
            <a:spLocks noGrp="1"/>
          </p:cNvSpPr>
          <p:nvPr>
            <p:ph type="title"/>
          </p:nvPr>
        </p:nvSpPr>
        <p:spPr/>
        <p:txBody>
          <a:bodyPr>
            <a:normAutofit fontScale="90000"/>
          </a:bodyPr>
          <a:lstStyle/>
          <a:p>
            <a:r>
              <a:rPr lang="en-US" dirty="0"/>
              <a:t>Checklist: Practice</a:t>
            </a:r>
            <a:br>
              <a:rPr lang="en-US" dirty="0"/>
            </a:br>
            <a:r>
              <a:rPr lang="en-US" dirty="0">
                <a:solidFill>
                  <a:schemeClr val="accent5">
                    <a:lumMod val="75000"/>
                  </a:schemeClr>
                </a:solidFill>
              </a:rPr>
              <a:t>Provide guided practice</a:t>
            </a:r>
          </a:p>
        </p:txBody>
      </p:sp>
    </p:spTree>
    <p:extLst>
      <p:ext uri="{BB962C8B-B14F-4D97-AF65-F5344CB8AC3E}">
        <p14:creationId xmlns:p14="http://schemas.microsoft.com/office/powerpoint/2010/main" val="307099356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0B24D8C-B21B-4DF9-8221-0BABFCD8D881}"/>
              </a:ext>
            </a:extLst>
          </p:cNvPr>
          <p:cNvSpPr>
            <a:spLocks noGrp="1"/>
          </p:cNvSpPr>
          <p:nvPr>
            <p:ph type="body" sz="quarter" idx="13"/>
          </p:nvPr>
        </p:nvSpPr>
        <p:spPr/>
        <p:txBody>
          <a:bodyPr/>
          <a:lstStyle/>
          <a:p>
            <a:r>
              <a:rPr lang="en-US" dirty="0"/>
              <a:t>For a procedural task—execute each step separately</a:t>
            </a:r>
          </a:p>
          <a:p>
            <a:r>
              <a:rPr lang="en-US" dirty="0"/>
              <a:t>For knowledge—address each “kernel” (unit) of knowledge (e.g., one vocabulary word) at a time</a:t>
            </a:r>
          </a:p>
          <a:p>
            <a:endParaRPr lang="en-US" dirty="0"/>
          </a:p>
        </p:txBody>
      </p:sp>
      <p:sp>
        <p:nvSpPr>
          <p:cNvPr id="4" name="Title 6"/>
          <p:cNvSpPr>
            <a:spLocks noGrp="1"/>
          </p:cNvSpPr>
          <p:nvPr>
            <p:ph type="title"/>
          </p:nvPr>
        </p:nvSpPr>
        <p:spPr/>
        <p:txBody>
          <a:bodyPr>
            <a:normAutofit fontScale="90000"/>
          </a:bodyPr>
          <a:lstStyle/>
          <a:p>
            <a:r>
              <a:rPr lang="en-US" dirty="0"/>
              <a:t>Lead student in steps toward the learning outcome</a:t>
            </a:r>
          </a:p>
        </p:txBody>
      </p:sp>
      <mc:AlternateContent xmlns:mc="http://schemas.openxmlformats.org/markup-compatibility/2006" xmlns:p14="http://schemas.microsoft.com/office/powerpoint/2010/main">
        <mc:Choice Requires="p14">
          <p:contentPart p14:bwMode="auto" r:id="rId2">
            <p14:nvContentPartPr>
              <p14:cNvPr id="11" name="Ink 10">
                <a:extLst>
                  <a:ext uri="{C183D7F6-B498-43B3-948B-1728B52AA6E4}">
                    <adec:decorative xmlns:adec="http://schemas.microsoft.com/office/drawing/2017/decorative" val="1"/>
                  </a:ext>
                </a:extLst>
              </p14:cNvPr>
              <p14:cNvContentPartPr/>
              <p14:nvPr/>
            </p14:nvContentPartPr>
            <p14:xfrm>
              <a:off x="5667544" y="5469798"/>
              <a:ext cx="2771280" cy="186120"/>
            </p14:xfrm>
          </p:contentPart>
        </mc:Choice>
        <mc:Fallback xmlns="">
          <p:pic>
            <p:nvPicPr>
              <p:cNvPr id="11" name="Ink 10">
                <a:extLst>
                  <a:ext uri="{C183D7F6-B498-43B3-948B-1728B52AA6E4}">
                    <adec:decorative xmlns:adec="http://schemas.microsoft.com/office/drawing/2017/decorative" val="1"/>
                  </a:ext>
                </a:extLst>
              </p:cNvPr>
              <p:cNvPicPr/>
              <p:nvPr/>
            </p:nvPicPr>
            <p:blipFill>
              <a:blip r:embed="rId3"/>
              <a:stretch>
                <a:fillRect/>
              </a:stretch>
            </p:blipFill>
            <p:spPr>
              <a:xfrm>
                <a:off x="5648464" y="5431564"/>
                <a:ext cx="2809080" cy="262227"/>
              </a:xfrm>
              <a:prstGeom prst="rect">
                <a:avLst/>
              </a:prstGeom>
            </p:spPr>
          </p:pic>
        </mc:Fallback>
      </mc:AlternateContent>
    </p:spTree>
    <p:extLst>
      <p:ext uri="{BB962C8B-B14F-4D97-AF65-F5344CB8AC3E}">
        <p14:creationId xmlns:p14="http://schemas.microsoft.com/office/powerpoint/2010/main" val="314501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83B0B1-7174-4544-A7F9-6485D926D5AC}"/>
              </a:ext>
            </a:extLst>
          </p:cNvPr>
          <p:cNvSpPr>
            <a:spLocks noGrp="1"/>
          </p:cNvSpPr>
          <p:nvPr>
            <p:ph sz="quarter" idx="13"/>
          </p:nvPr>
        </p:nvSpPr>
        <p:spPr>
          <a:xfrm>
            <a:off x="1266487" y="1924493"/>
            <a:ext cx="7423346" cy="1921277"/>
          </a:xfrm>
        </p:spPr>
        <p:txBody>
          <a:bodyPr>
            <a:noAutofit/>
          </a:bodyPr>
          <a:lstStyle/>
          <a:p>
            <a:r>
              <a:rPr lang="en-US" sz="3200" b="0" dirty="0"/>
              <a:t>Explicit Instruction</a:t>
            </a:r>
          </a:p>
          <a:p>
            <a:r>
              <a:rPr lang="en-US" sz="2400" b="0" dirty="0"/>
              <a:t>Modeling and practicing to help students reach academic goals</a:t>
            </a:r>
          </a:p>
        </p:txBody>
      </p:sp>
      <p:sp>
        <p:nvSpPr>
          <p:cNvPr id="5" name="Content Placeholder 4">
            <a:extLst>
              <a:ext uri="{FF2B5EF4-FFF2-40B4-BE49-F238E27FC236}">
                <a16:creationId xmlns:a16="http://schemas.microsoft.com/office/drawing/2014/main" id="{F4D0A5EC-EF8C-4C51-A530-5BFF0E23EBB2}"/>
              </a:ext>
            </a:extLst>
          </p:cNvPr>
          <p:cNvSpPr>
            <a:spLocks noGrp="1"/>
          </p:cNvSpPr>
          <p:nvPr>
            <p:ph sz="quarter" idx="14"/>
          </p:nvPr>
        </p:nvSpPr>
        <p:spPr>
          <a:xfrm>
            <a:off x="1266486" y="4136065"/>
            <a:ext cx="7423343" cy="405732"/>
          </a:xfrm>
        </p:spPr>
        <p:txBody>
          <a:bodyPr>
            <a:noAutofit/>
          </a:bodyPr>
          <a:lstStyle/>
          <a:p>
            <a:r>
              <a:rPr lang="en-US" sz="3400" b="1" dirty="0"/>
              <a:t>Introduction: What is explicit instruction and why is it important?</a:t>
            </a:r>
          </a:p>
        </p:txBody>
      </p:sp>
      <p:sp>
        <p:nvSpPr>
          <p:cNvPr id="2" name="Title 1" hidden="1">
            <a:extLst>
              <a:ext uri="{FF2B5EF4-FFF2-40B4-BE49-F238E27FC236}">
                <a16:creationId xmlns:a16="http://schemas.microsoft.com/office/drawing/2014/main" id="{6039FF79-B566-4897-8607-04021E91B859}"/>
              </a:ext>
            </a:extLst>
          </p:cNvPr>
          <p:cNvSpPr>
            <a:spLocks noGrp="1"/>
          </p:cNvSpPr>
          <p:nvPr>
            <p:ph type="title"/>
          </p:nvPr>
        </p:nvSpPr>
        <p:spPr/>
        <p:txBody>
          <a:bodyPr/>
          <a:lstStyle/>
          <a:p>
            <a:r>
              <a:rPr lang="en-US" dirty="0"/>
              <a:t>Slide 2</a:t>
            </a:r>
          </a:p>
        </p:txBody>
      </p:sp>
    </p:spTree>
    <p:extLst>
      <p:ext uri="{BB962C8B-B14F-4D97-AF65-F5344CB8AC3E}">
        <p14:creationId xmlns:p14="http://schemas.microsoft.com/office/powerpoint/2010/main" val="701773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AEB321-5D2C-449E-BB1C-0041A74A08C0}"/>
              </a:ext>
            </a:extLst>
          </p:cNvPr>
          <p:cNvSpPr>
            <a:spLocks noGrp="1"/>
          </p:cNvSpPr>
          <p:nvPr>
            <p:ph type="title"/>
          </p:nvPr>
        </p:nvSpPr>
        <p:spPr/>
        <p:txBody>
          <a:bodyPr>
            <a:normAutofit fontScale="90000"/>
          </a:bodyPr>
          <a:lstStyle/>
          <a:p>
            <a:r>
              <a:rPr lang="en-US" dirty="0"/>
              <a:t>Watch Sarah teach Devin using explicit instruction</a:t>
            </a:r>
          </a:p>
        </p:txBody>
      </p:sp>
      <p:sp>
        <p:nvSpPr>
          <p:cNvPr id="7" name="Content Placeholder 6">
            <a:extLst>
              <a:ext uri="{FF2B5EF4-FFF2-40B4-BE49-F238E27FC236}">
                <a16:creationId xmlns:a16="http://schemas.microsoft.com/office/drawing/2014/main" id="{5F513EC5-881C-4AC1-9B47-010D9456BF74}"/>
              </a:ext>
            </a:extLst>
          </p:cNvPr>
          <p:cNvSpPr>
            <a:spLocks noGrp="1"/>
          </p:cNvSpPr>
          <p:nvPr>
            <p:ph idx="12"/>
          </p:nvPr>
        </p:nvSpPr>
        <p:spPr>
          <a:xfrm>
            <a:off x="5082062" y="5700626"/>
            <a:ext cx="3677168" cy="458248"/>
          </a:xfrm>
        </p:spPr>
        <p:txBody>
          <a:bodyPr/>
          <a:lstStyle/>
          <a:p>
            <a:r>
              <a:rPr lang="en-US" dirty="0"/>
              <a:t>Sarah Powell &amp; Devin Kearns (2016)</a:t>
            </a:r>
          </a:p>
        </p:txBody>
      </p:sp>
      <p:sp>
        <p:nvSpPr>
          <p:cNvPr id="2" name="Rectangle 1"/>
          <p:cNvSpPr/>
          <p:nvPr/>
        </p:nvSpPr>
        <p:spPr>
          <a:xfrm>
            <a:off x="439416" y="1580290"/>
            <a:ext cx="7394767" cy="523220"/>
          </a:xfrm>
          <a:prstGeom prst="rect">
            <a:avLst/>
          </a:prstGeom>
        </p:spPr>
        <p:txBody>
          <a:bodyPr wrap="square">
            <a:spAutoFit/>
          </a:bodyPr>
          <a:lstStyle/>
          <a:p>
            <a:r>
              <a:rPr lang="en-US" sz="2800" b="1" dirty="0">
                <a:solidFill>
                  <a:schemeClr val="accent2"/>
                </a:solidFill>
              </a:rPr>
              <a:t>Link to Video: </a:t>
            </a:r>
            <a:r>
              <a:rPr lang="en-US" sz="2800" dirty="0">
                <a:hlinkClick r:id="rId4"/>
              </a:rPr>
              <a:t>https://youtu.be/lMY2cTJJHvA</a:t>
            </a:r>
            <a:endParaRPr lang="en-US" sz="2800" dirty="0"/>
          </a:p>
        </p:txBody>
      </p:sp>
      <p:pic>
        <p:nvPicPr>
          <p:cNvPr id="4" name="lMY2cTJJHvA"/>
          <p:cNvPicPr>
            <a:picLocks noRot="1" noChangeAspect="1"/>
          </p:cNvPicPr>
          <p:nvPr>
            <a:videoFile r:link="rId1"/>
          </p:nvPr>
        </p:nvPicPr>
        <p:blipFill>
          <a:blip r:embed="rId5"/>
          <a:stretch>
            <a:fillRect/>
          </a:stretch>
        </p:blipFill>
        <p:spPr>
          <a:xfrm>
            <a:off x="1851537" y="2137175"/>
            <a:ext cx="6275174" cy="352978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045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Lead student step-by-step</a:t>
            </a:r>
          </a:p>
        </p:txBody>
      </p:sp>
      <p:sp>
        <p:nvSpPr>
          <p:cNvPr id="14" name="Text Placeholder 13"/>
          <p:cNvSpPr>
            <a:spLocks noGrp="1"/>
          </p:cNvSpPr>
          <p:nvPr>
            <p:ph type="body" sz="quarter" idx="14"/>
          </p:nvPr>
        </p:nvSpPr>
        <p:spPr>
          <a:xfrm>
            <a:off x="393072" y="1633604"/>
            <a:ext cx="4435301" cy="1600048"/>
          </a:xfrm>
        </p:spPr>
        <p:txBody>
          <a:bodyPr/>
          <a:lstStyle/>
          <a:p>
            <a:r>
              <a:rPr lang="en-US" dirty="0"/>
              <a:t>Objective: Student will use the onion-cutting procedure to dice an onion.</a:t>
            </a:r>
          </a:p>
          <a:p>
            <a:r>
              <a:rPr lang="en-US" dirty="0"/>
              <a:t>Does this meet our criteria for step-by-step guided practice?</a:t>
            </a:r>
          </a:p>
        </p:txBody>
      </p:sp>
      <p:sp>
        <p:nvSpPr>
          <p:cNvPr id="15" name="Text Placeholder 14"/>
          <p:cNvSpPr>
            <a:spLocks noGrp="1"/>
          </p:cNvSpPr>
          <p:nvPr>
            <p:ph type="body" sz="quarter" idx="15"/>
          </p:nvPr>
        </p:nvSpPr>
        <p:spPr/>
        <p:txBody>
          <a:bodyPr/>
          <a:lstStyle/>
          <a:p>
            <a:endParaRPr lang="en-US"/>
          </a:p>
        </p:txBody>
      </p:sp>
      <p:sp>
        <p:nvSpPr>
          <p:cNvPr id="16" name="Rectangle 15"/>
          <p:cNvSpPr/>
          <p:nvPr/>
        </p:nvSpPr>
        <p:spPr>
          <a:xfrm>
            <a:off x="393071" y="3408438"/>
            <a:ext cx="4435301" cy="954107"/>
          </a:xfrm>
          <a:prstGeom prst="rect">
            <a:avLst/>
          </a:prstGeom>
          <a:solidFill>
            <a:schemeClr val="accent6">
              <a:lumMod val="75000"/>
            </a:schemeClr>
          </a:solidFill>
        </p:spPr>
        <p:txBody>
          <a:bodyPr wrap="square">
            <a:spAutoFit/>
          </a:bodyPr>
          <a:lstStyle/>
          <a:p>
            <a:r>
              <a:rPr lang="en-US" sz="1400" b="1" dirty="0">
                <a:latin typeface="Tw Cen MT" panose="020B0602020104020603" pitchFamily="34" charset="0"/>
              </a:rPr>
              <a:t>Lead student in steps towards learning outcome</a:t>
            </a:r>
          </a:p>
          <a:p>
            <a:pPr marL="285750" indent="-285750">
              <a:buFont typeface="Arial" panose="020B0604020202020204" pitchFamily="34" charset="0"/>
              <a:buChar char="•"/>
            </a:pPr>
            <a:r>
              <a:rPr lang="en-US" sz="1400" b="1" dirty="0">
                <a:latin typeface="Tw Cen MT" panose="020B0602020104020603" pitchFamily="34" charset="0"/>
              </a:rPr>
              <a:t>Procedural Task: </a:t>
            </a:r>
            <a:r>
              <a:rPr lang="en-US" sz="1400" dirty="0">
                <a:latin typeface="Tw Cen MT" panose="020B0602020104020603" pitchFamily="34" charset="0"/>
              </a:rPr>
              <a:t>Execute each step separately</a:t>
            </a:r>
          </a:p>
          <a:p>
            <a:pPr marL="285750" indent="-285750">
              <a:buFont typeface="Arial" panose="020B0604020202020204" pitchFamily="34" charset="0"/>
              <a:buChar char="•"/>
            </a:pPr>
            <a:r>
              <a:rPr lang="en-US" sz="1400" b="1" dirty="0">
                <a:latin typeface="Tw Cen MT" panose="020B0602020104020603" pitchFamily="34" charset="0"/>
              </a:rPr>
              <a:t>Knowledge Task: </a:t>
            </a:r>
            <a:r>
              <a:rPr lang="en-US" sz="1400" dirty="0">
                <a:latin typeface="Tw Cen MT" panose="020B0602020104020603" pitchFamily="34" charset="0"/>
              </a:rPr>
              <a:t>address each unit (e.g. vocabulary word) one at a time</a:t>
            </a:r>
            <a:endParaRPr lang="en-US" sz="1400" b="1" dirty="0">
              <a:latin typeface="Tw Cen MT" panose="020B0602020104020603" pitchFamily="34" charset="0"/>
            </a:endParaRPr>
          </a:p>
        </p:txBody>
      </p:sp>
      <p:pic>
        <p:nvPicPr>
          <p:cNvPr id="3" name="Picture Placeholder 2" descr="video screenshot of two people cutting vegetables"/>
          <p:cNvPicPr>
            <a:picLocks noGrp="1" noChangeAspect="1"/>
          </p:cNvPicPr>
          <p:nvPr>
            <p:ph type="pic" sz="quarter" idx="11"/>
          </p:nvPr>
        </p:nvPicPr>
        <p:blipFill>
          <a:blip r:embed="rId2"/>
          <a:srcRect t="151" b="151"/>
          <a:stretch>
            <a:fillRect/>
          </a:stretch>
        </p:blipFill>
        <p:spPr>
          <a:prstGeom prst="rect">
            <a:avLst/>
          </a:prstGeom>
        </p:spPr>
      </p:pic>
    </p:spTree>
    <p:extLst>
      <p:ext uri="{BB962C8B-B14F-4D97-AF65-F5344CB8AC3E}">
        <p14:creationId xmlns:p14="http://schemas.microsoft.com/office/powerpoint/2010/main" val="248242090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Lead student step-by-step</a:t>
            </a:r>
          </a:p>
        </p:txBody>
      </p:sp>
      <p:sp>
        <p:nvSpPr>
          <p:cNvPr id="7" name="Content Placeholder 6"/>
          <p:cNvSpPr>
            <a:spLocks noGrp="1"/>
          </p:cNvSpPr>
          <p:nvPr>
            <p:ph idx="12"/>
          </p:nvPr>
        </p:nvSpPr>
        <p:spPr/>
        <p:txBody>
          <a:bodyPr/>
          <a:lstStyle/>
          <a:p>
            <a:endParaRPr lang="en-US" dirty="0"/>
          </a:p>
        </p:txBody>
      </p:sp>
      <p:pic>
        <p:nvPicPr>
          <p:cNvPr id="3" name="6Hm8ENdz4tM"/>
          <p:cNvPicPr>
            <a:picLocks noGrp="1" noRot="1" noChangeAspect="1"/>
          </p:cNvPicPr>
          <p:nvPr>
            <p:ph type="media" sz="quarter" idx="13"/>
            <a:videoFile r:link="rId1"/>
          </p:nvPr>
        </p:nvPicPr>
        <p:blipFill>
          <a:blip r:embed="rId3"/>
          <a:stretch>
            <a:fillRect/>
          </a:stretch>
        </p:blipFill>
        <p:spPr>
          <a:xfrm>
            <a:off x="1033154" y="2004807"/>
            <a:ext cx="6737350" cy="3789759"/>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348822" y="1373401"/>
            <a:ext cx="8616063" cy="461665"/>
          </a:xfrm>
          <a:prstGeom prst="rect">
            <a:avLst/>
          </a:prstGeom>
        </p:spPr>
        <p:txBody>
          <a:bodyPr wrap="square">
            <a:spAutoFit/>
          </a:bodyPr>
          <a:lstStyle/>
          <a:p>
            <a:r>
              <a:rPr lang="en-US" sz="2400" b="1" dirty="0">
                <a:solidFill>
                  <a:schemeClr val="accent2"/>
                </a:solidFill>
              </a:rPr>
              <a:t>Link to Video: </a:t>
            </a:r>
            <a:r>
              <a:rPr lang="en-US" sz="2400" b="1" dirty="0">
                <a:solidFill>
                  <a:schemeClr val="accent2"/>
                </a:solidFill>
                <a:hlinkClick r:id="rId4"/>
              </a:rPr>
              <a:t>https://youtu.be/6Hm8ENdz4tM</a:t>
            </a:r>
            <a:endParaRPr lang="en-US" sz="2400" dirty="0"/>
          </a:p>
        </p:txBody>
      </p:sp>
    </p:spTree>
    <p:extLst>
      <p:ext uri="{BB962C8B-B14F-4D97-AF65-F5344CB8AC3E}">
        <p14:creationId xmlns:p14="http://schemas.microsoft.com/office/powerpoint/2010/main" val="233688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Lead student step-by-step</a:t>
            </a:r>
          </a:p>
        </p:txBody>
      </p:sp>
      <p:sp>
        <p:nvSpPr>
          <p:cNvPr id="14" name="Text Placeholder 13"/>
          <p:cNvSpPr>
            <a:spLocks noGrp="1"/>
          </p:cNvSpPr>
          <p:nvPr>
            <p:ph type="body" sz="quarter" idx="14"/>
          </p:nvPr>
        </p:nvSpPr>
        <p:spPr>
          <a:xfrm>
            <a:off x="471948" y="2811520"/>
            <a:ext cx="4356425" cy="1834222"/>
          </a:xfrm>
        </p:spPr>
        <p:txBody>
          <a:bodyPr>
            <a:normAutofit/>
          </a:bodyPr>
          <a:lstStyle/>
          <a:p>
            <a:r>
              <a:rPr lang="en-US" sz="1600" dirty="0"/>
              <a:t>A procedural task</a:t>
            </a:r>
          </a:p>
          <a:p>
            <a:r>
              <a:rPr lang="en-US" sz="1600" dirty="0"/>
              <a:t>Sarah reviewed each step as we did them </a:t>
            </a:r>
          </a:p>
          <a:p>
            <a:r>
              <a:rPr lang="en-US" sz="1600" dirty="0"/>
              <a:t>Each step is completed before moving on</a:t>
            </a:r>
          </a:p>
          <a:p>
            <a:r>
              <a:rPr lang="en-US" sz="1600" dirty="0"/>
              <a:t>Feedback is provided with each step</a:t>
            </a:r>
          </a:p>
        </p:txBody>
      </p:sp>
      <p:sp>
        <p:nvSpPr>
          <p:cNvPr id="15" name="Text Placeholder 14"/>
          <p:cNvSpPr>
            <a:spLocks noGrp="1"/>
          </p:cNvSpPr>
          <p:nvPr>
            <p:ph type="body" sz="quarter" idx="15"/>
          </p:nvPr>
        </p:nvSpPr>
        <p:spPr/>
        <p:txBody>
          <a:bodyPr/>
          <a:lstStyle/>
          <a:p>
            <a:endParaRPr lang="en-US"/>
          </a:p>
        </p:txBody>
      </p:sp>
      <p:sp>
        <p:nvSpPr>
          <p:cNvPr id="16" name="Rectangle 15"/>
          <p:cNvSpPr/>
          <p:nvPr/>
        </p:nvSpPr>
        <p:spPr>
          <a:xfrm>
            <a:off x="471948" y="1462002"/>
            <a:ext cx="4356425" cy="954107"/>
          </a:xfrm>
          <a:prstGeom prst="rect">
            <a:avLst/>
          </a:prstGeom>
          <a:solidFill>
            <a:schemeClr val="accent6">
              <a:lumMod val="75000"/>
            </a:schemeClr>
          </a:solidFill>
        </p:spPr>
        <p:txBody>
          <a:bodyPr wrap="square">
            <a:spAutoFit/>
          </a:bodyPr>
          <a:lstStyle/>
          <a:p>
            <a:r>
              <a:rPr lang="en-US" sz="1400" b="1" dirty="0">
                <a:latin typeface="Tw Cen MT" panose="020B0602020104020603" pitchFamily="34" charset="0"/>
              </a:rPr>
              <a:t>Lead student in steps towards learning outcome</a:t>
            </a:r>
          </a:p>
          <a:p>
            <a:pPr marL="285750" indent="-285750">
              <a:buFont typeface="Arial" panose="020B0604020202020204" pitchFamily="34" charset="0"/>
              <a:buChar char="•"/>
            </a:pPr>
            <a:r>
              <a:rPr lang="en-US" sz="1400" b="1" dirty="0">
                <a:latin typeface="Tw Cen MT" panose="020B0602020104020603" pitchFamily="34" charset="0"/>
              </a:rPr>
              <a:t>Procedural Task: </a:t>
            </a:r>
            <a:r>
              <a:rPr lang="en-US" sz="1400" dirty="0">
                <a:latin typeface="Tw Cen MT" panose="020B0602020104020603" pitchFamily="34" charset="0"/>
              </a:rPr>
              <a:t>Execute each step separately</a:t>
            </a:r>
          </a:p>
          <a:p>
            <a:pPr marL="285750" indent="-285750">
              <a:buFont typeface="Arial" panose="020B0604020202020204" pitchFamily="34" charset="0"/>
              <a:buChar char="•"/>
            </a:pPr>
            <a:r>
              <a:rPr lang="en-US" sz="1400" b="1" dirty="0">
                <a:latin typeface="Tw Cen MT" panose="020B0602020104020603" pitchFamily="34" charset="0"/>
              </a:rPr>
              <a:t>Knowledge Task: </a:t>
            </a:r>
            <a:r>
              <a:rPr lang="en-US" sz="1400" dirty="0">
                <a:latin typeface="Tw Cen MT" panose="020B0602020104020603" pitchFamily="34" charset="0"/>
              </a:rPr>
              <a:t>address each unit (e.g. vocabulary word) one at a time</a:t>
            </a:r>
            <a:endParaRPr lang="en-US" sz="1400" b="1" dirty="0">
              <a:latin typeface="Tw Cen MT" panose="020B0602020104020603" pitchFamily="34" charset="0"/>
            </a:endParaRPr>
          </a:p>
        </p:txBody>
      </p:sp>
      <p:pic>
        <p:nvPicPr>
          <p:cNvPr id="8" name="Picture Placeholder 2" descr="video screenshot of two people cutting vegetables"/>
          <p:cNvPicPr>
            <a:picLocks noGrp="1" noChangeAspect="1"/>
          </p:cNvPicPr>
          <p:nvPr>
            <p:ph type="pic" sz="quarter" idx="11"/>
          </p:nvPr>
        </p:nvPicPr>
        <p:blipFill>
          <a:blip r:embed="rId2"/>
          <a:srcRect t="151" b="151"/>
          <a:stretch>
            <a:fillRect/>
          </a:stretch>
        </p:blipFill>
        <p:spPr>
          <a:prstGeom prst="rect">
            <a:avLst/>
          </a:prstGeom>
        </p:spPr>
      </p:pic>
    </p:spTree>
    <p:extLst>
      <p:ext uri="{BB962C8B-B14F-4D97-AF65-F5344CB8AC3E}">
        <p14:creationId xmlns:p14="http://schemas.microsoft.com/office/powerpoint/2010/main" val="406566650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Activity 5.28</a:t>
            </a:r>
            <a:br>
              <a:rPr lang="en-US" dirty="0"/>
            </a:br>
            <a:r>
              <a:rPr lang="en-US" i="1" dirty="0"/>
              <a:t>Analyze a Video</a:t>
            </a:r>
            <a:endParaRPr lang="en-US" dirty="0"/>
          </a:p>
        </p:txBody>
      </p:sp>
      <p:sp>
        <p:nvSpPr>
          <p:cNvPr id="14" name="Text Placeholder 13"/>
          <p:cNvSpPr>
            <a:spLocks noGrp="1"/>
          </p:cNvSpPr>
          <p:nvPr>
            <p:ph type="body" sz="quarter" idx="14"/>
          </p:nvPr>
        </p:nvSpPr>
        <p:spPr>
          <a:xfrm>
            <a:off x="575733" y="1633603"/>
            <a:ext cx="4435301" cy="4322941"/>
          </a:xfrm>
        </p:spPr>
        <p:txBody>
          <a:bodyPr/>
          <a:lstStyle/>
          <a:p>
            <a:r>
              <a:rPr lang="en-US" dirty="0"/>
              <a:t>Objective: Students will segment word into individual sounds using tokens</a:t>
            </a:r>
          </a:p>
          <a:p>
            <a:r>
              <a:rPr lang="en-US" dirty="0"/>
              <a:t>Is this an example of step-by-step guided practice?</a:t>
            </a:r>
          </a:p>
        </p:txBody>
      </p:sp>
      <p:pic>
        <p:nvPicPr>
          <p:cNvPr id="17" name="Picture Placeholder 16" descr="Woman teaching students screenshot"/>
          <p:cNvPicPr>
            <a:picLocks noGrp="1" noChangeAspect="1"/>
          </p:cNvPicPr>
          <p:nvPr>
            <p:ph type="pic" sz="quarter" idx="11"/>
          </p:nvPr>
        </p:nvPicPr>
        <p:blipFill>
          <a:blip r:embed="rId2"/>
          <a:srcRect l="2277" r="2277"/>
          <a:stretch>
            <a:fillRect/>
          </a:stretch>
        </p:blipFill>
        <p:spPr>
          <a:xfrm>
            <a:off x="5168771" y="1241725"/>
            <a:ext cx="3698423" cy="3590717"/>
          </a:xfrm>
          <a:prstGeom prst="rect">
            <a:avLst/>
          </a:prstGeom>
        </p:spPr>
      </p:pic>
      <p:sp>
        <p:nvSpPr>
          <p:cNvPr id="15" name="Text Placeholder 14"/>
          <p:cNvSpPr>
            <a:spLocks noGrp="1"/>
          </p:cNvSpPr>
          <p:nvPr>
            <p:ph idx="12"/>
          </p:nvPr>
        </p:nvSpPr>
        <p:spPr>
          <a:xfrm>
            <a:off x="5179398" y="4832442"/>
            <a:ext cx="3677168" cy="458248"/>
          </a:xfrm>
          <a:prstGeom prst="rect">
            <a:avLst/>
          </a:prstGeom>
        </p:spPr>
        <p:txBody>
          <a:bodyPr>
            <a:noAutofit/>
          </a:bodyPr>
          <a:lstStyle/>
          <a:p>
            <a:pPr marL="0" indent="0">
              <a:buNone/>
            </a:pPr>
            <a:r>
              <a:rPr lang="en-US" sz="1100" dirty="0"/>
              <a:t>These videos are part of professional learning community (PLC) materials for the IES practice guide </a:t>
            </a:r>
            <a:r>
              <a:rPr lang="en-US" sz="1100" i="1" dirty="0"/>
              <a:t>Foundational Skills to Support Reading for Understanding in Kindergarten Through 3</a:t>
            </a:r>
            <a:r>
              <a:rPr lang="en-US" sz="1100" i="1" baseline="30000" dirty="0"/>
              <a:t>rd</a:t>
            </a:r>
            <a:r>
              <a:rPr lang="en-US" sz="1100" i="1" dirty="0"/>
              <a:t> Grade </a:t>
            </a:r>
            <a:r>
              <a:rPr lang="en-US" sz="1100" dirty="0"/>
              <a:t>prepared for the Institute of Education Sciences (IES) under Contract ED-IES-12-C-0011 by the Regional Educational Laboratory Southeast administrated by Florida State University</a:t>
            </a:r>
          </a:p>
          <a:p>
            <a:pPr marL="0" indent="0">
              <a:buNone/>
            </a:pPr>
            <a:endParaRPr lang="en-US" sz="1100" dirty="0"/>
          </a:p>
        </p:txBody>
      </p:sp>
      <p:sp>
        <p:nvSpPr>
          <p:cNvPr id="16" name="Rectangle 15"/>
          <p:cNvSpPr/>
          <p:nvPr/>
        </p:nvSpPr>
        <p:spPr>
          <a:xfrm>
            <a:off x="575733" y="3429000"/>
            <a:ext cx="4435301" cy="954107"/>
          </a:xfrm>
          <a:prstGeom prst="rect">
            <a:avLst/>
          </a:prstGeom>
          <a:solidFill>
            <a:schemeClr val="accent6">
              <a:lumMod val="75000"/>
            </a:schemeClr>
          </a:solidFill>
        </p:spPr>
        <p:txBody>
          <a:bodyPr wrap="square">
            <a:spAutoFit/>
          </a:bodyPr>
          <a:lstStyle/>
          <a:p>
            <a:r>
              <a:rPr lang="en-US" sz="1400" b="1" dirty="0">
                <a:latin typeface="Tw Cen MT" panose="020B0602020104020603" pitchFamily="34" charset="0"/>
              </a:rPr>
              <a:t>Lead student in steps towards learning outcome</a:t>
            </a:r>
          </a:p>
          <a:p>
            <a:pPr marL="285750" indent="-285750">
              <a:buFont typeface="Arial" panose="020B0604020202020204" pitchFamily="34" charset="0"/>
              <a:buChar char="•"/>
            </a:pPr>
            <a:r>
              <a:rPr lang="en-US" sz="1400" b="1" dirty="0">
                <a:latin typeface="Tw Cen MT" panose="020B0602020104020603" pitchFamily="34" charset="0"/>
              </a:rPr>
              <a:t>Procedural Task: </a:t>
            </a:r>
            <a:r>
              <a:rPr lang="en-US" sz="1400" dirty="0">
                <a:latin typeface="Tw Cen MT" panose="020B0602020104020603" pitchFamily="34" charset="0"/>
              </a:rPr>
              <a:t>Execute each step separately</a:t>
            </a:r>
          </a:p>
          <a:p>
            <a:pPr marL="285750" indent="-285750">
              <a:buFont typeface="Arial" panose="020B0604020202020204" pitchFamily="34" charset="0"/>
              <a:buChar char="•"/>
            </a:pPr>
            <a:r>
              <a:rPr lang="en-US" sz="1400" b="1" dirty="0">
                <a:latin typeface="Tw Cen MT" panose="020B0602020104020603" pitchFamily="34" charset="0"/>
              </a:rPr>
              <a:t>Knowledge Task: </a:t>
            </a:r>
            <a:r>
              <a:rPr lang="en-US" sz="1400" dirty="0">
                <a:latin typeface="Tw Cen MT" panose="020B0602020104020603" pitchFamily="34" charset="0"/>
              </a:rPr>
              <a:t>address each unit (e.g. vocabulary word) one at a time</a:t>
            </a:r>
            <a:endParaRPr lang="en-US" sz="1400" b="1" dirty="0">
              <a:latin typeface="Tw Cen MT" panose="020B0602020104020603" pitchFamily="34" charset="0"/>
            </a:endParaRPr>
          </a:p>
        </p:txBody>
      </p:sp>
    </p:spTree>
    <p:extLst>
      <p:ext uri="{BB962C8B-B14F-4D97-AF65-F5344CB8AC3E}">
        <p14:creationId xmlns:p14="http://schemas.microsoft.com/office/powerpoint/2010/main" val="390946633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Activity 5.28</a:t>
            </a:r>
            <a:br>
              <a:rPr lang="en-US" dirty="0"/>
            </a:br>
            <a:r>
              <a:rPr lang="en-US" i="1" dirty="0"/>
              <a:t>Analyze a Video</a:t>
            </a:r>
            <a:endParaRPr lang="en-US" dirty="0"/>
          </a:p>
        </p:txBody>
      </p:sp>
      <p:sp>
        <p:nvSpPr>
          <p:cNvPr id="5" name="Text Placeholder 14">
            <a:extLst>
              <a:ext uri="{FF2B5EF4-FFF2-40B4-BE49-F238E27FC236}">
                <a16:creationId xmlns:a16="http://schemas.microsoft.com/office/drawing/2014/main" id="{73F4D8F6-CF84-43B3-9271-A23D062F797E}"/>
              </a:ext>
            </a:extLst>
          </p:cNvPr>
          <p:cNvSpPr>
            <a:spLocks noGrp="1"/>
          </p:cNvSpPr>
          <p:nvPr>
            <p:ph idx="12"/>
          </p:nvPr>
        </p:nvSpPr>
        <p:spPr>
          <a:prstGeom prst="rect">
            <a:avLst/>
          </a:prstGeom>
        </p:spPr>
        <p:txBody>
          <a:bodyPr>
            <a:noAutofit/>
          </a:bodyPr>
          <a:lstStyle/>
          <a:p>
            <a:pPr marL="0" indent="0">
              <a:buNone/>
            </a:pPr>
            <a:r>
              <a:rPr lang="en-US" sz="700" dirty="0"/>
              <a:t>These videos are part of professional learning community (PLC) materials for the IES practice guide </a:t>
            </a:r>
            <a:r>
              <a:rPr lang="en-US" sz="700" i="1" dirty="0"/>
              <a:t>Foundational Skills to Support Reading for Understanding in Kindergarten Through 3</a:t>
            </a:r>
            <a:r>
              <a:rPr lang="en-US" sz="700" i="1" baseline="30000" dirty="0"/>
              <a:t>rd</a:t>
            </a:r>
            <a:r>
              <a:rPr lang="en-US" sz="700" i="1" dirty="0"/>
              <a:t> Grade </a:t>
            </a:r>
            <a:r>
              <a:rPr lang="en-US" sz="700" dirty="0"/>
              <a:t>prepared for the Institute of Education Sciences (IES) under Contract ED-IES-12-C-0011 by the Regional Educational Laboratory Southeast administrated by Florida State University</a:t>
            </a:r>
          </a:p>
          <a:p>
            <a:pPr marL="0" indent="0">
              <a:buNone/>
            </a:pPr>
            <a:endParaRPr lang="en-US" sz="700" dirty="0"/>
          </a:p>
        </p:txBody>
      </p:sp>
      <p:pic>
        <p:nvPicPr>
          <p:cNvPr id="4" name="6wjU03hjOvs"/>
          <p:cNvPicPr>
            <a:picLocks noGrp="1" noRot="1" noChangeAspect="1"/>
          </p:cNvPicPr>
          <p:nvPr>
            <p:ph type="media" sz="quarter" idx="13"/>
            <a:videoFile r:link="rId1"/>
          </p:nvPr>
        </p:nvPicPr>
        <p:blipFill>
          <a:blip r:embed="rId3"/>
          <a:stretch>
            <a:fillRect/>
          </a:stretch>
        </p:blipFill>
        <p:spPr>
          <a:xfrm>
            <a:off x="1553919" y="1935818"/>
            <a:ext cx="6205868" cy="3490801"/>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48822" y="1373401"/>
            <a:ext cx="8616063" cy="461665"/>
          </a:xfrm>
          <a:prstGeom prst="rect">
            <a:avLst/>
          </a:prstGeom>
        </p:spPr>
        <p:txBody>
          <a:bodyPr wrap="square">
            <a:spAutoFit/>
          </a:bodyPr>
          <a:lstStyle/>
          <a:p>
            <a:r>
              <a:rPr lang="en-US" sz="2400" b="1" dirty="0">
                <a:solidFill>
                  <a:schemeClr val="accent2"/>
                </a:solidFill>
              </a:rPr>
              <a:t>Link to Video: </a:t>
            </a:r>
            <a:r>
              <a:rPr lang="en-US" sz="2400" b="1" dirty="0">
                <a:solidFill>
                  <a:schemeClr val="accent2"/>
                </a:solidFill>
                <a:hlinkClick r:id="rId4"/>
              </a:rPr>
              <a:t>https://youtu.be/6wjU03hjOvs?t=82</a:t>
            </a:r>
            <a:r>
              <a:rPr lang="en-US" sz="2400" b="1" dirty="0">
                <a:solidFill>
                  <a:schemeClr val="accent2"/>
                </a:solidFill>
              </a:rPr>
              <a:t> </a:t>
            </a:r>
            <a:r>
              <a:rPr lang="en-US" sz="2400" dirty="0"/>
              <a:t>(stop at 02:22)</a:t>
            </a:r>
          </a:p>
        </p:txBody>
      </p:sp>
    </p:spTree>
    <p:extLst>
      <p:ext uri="{BB962C8B-B14F-4D97-AF65-F5344CB8AC3E}">
        <p14:creationId xmlns:p14="http://schemas.microsoft.com/office/powerpoint/2010/main" val="226724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219018" y="324358"/>
            <a:ext cx="7540212" cy="917367"/>
          </a:xfrm>
        </p:spPr>
        <p:txBody>
          <a:bodyPr/>
          <a:lstStyle/>
          <a:p>
            <a:r>
              <a:rPr lang="en-US" dirty="0"/>
              <a:t>Activity 5.28</a:t>
            </a:r>
            <a:br>
              <a:rPr lang="en-US" dirty="0"/>
            </a:br>
            <a:r>
              <a:rPr lang="en-US" i="1" dirty="0"/>
              <a:t>Review</a:t>
            </a:r>
          </a:p>
        </p:txBody>
      </p:sp>
      <p:sp>
        <p:nvSpPr>
          <p:cNvPr id="14" name="Text Placeholder 13"/>
          <p:cNvSpPr>
            <a:spLocks noGrp="1"/>
          </p:cNvSpPr>
          <p:nvPr>
            <p:ph type="body" sz="quarter" idx="14"/>
          </p:nvPr>
        </p:nvSpPr>
        <p:spPr>
          <a:xfrm>
            <a:off x="567805" y="2759497"/>
            <a:ext cx="4164709" cy="3590717"/>
          </a:xfrm>
        </p:spPr>
        <p:txBody>
          <a:bodyPr>
            <a:normAutofit fontScale="92500" lnSpcReduction="10000"/>
          </a:bodyPr>
          <a:lstStyle/>
          <a:p>
            <a:pPr marL="0" indent="0">
              <a:buNone/>
            </a:pPr>
            <a:r>
              <a:rPr lang="en-US" sz="1800" dirty="0"/>
              <a:t>Is this an example of step-by-step guided practice?</a:t>
            </a:r>
          </a:p>
          <a:p>
            <a:r>
              <a:rPr lang="en-US" sz="1800" dirty="0"/>
              <a:t>What is the task?</a:t>
            </a:r>
          </a:p>
          <a:p>
            <a:pPr lvl="1"/>
            <a:r>
              <a:rPr lang="en-US" sz="1600" dirty="0"/>
              <a:t>Procedural</a:t>
            </a:r>
          </a:p>
          <a:p>
            <a:r>
              <a:rPr lang="en-US" sz="1800" dirty="0"/>
              <a:t>Does the teacher lead students through each step?</a:t>
            </a:r>
          </a:p>
          <a:p>
            <a:pPr lvl="1"/>
            <a:r>
              <a:rPr lang="en-US" dirty="0"/>
              <a:t>Yes—She </a:t>
            </a:r>
            <a:r>
              <a:rPr lang="en-US" sz="1600" dirty="0"/>
              <a:t>states each step before students complete them</a:t>
            </a:r>
          </a:p>
          <a:p>
            <a:r>
              <a:rPr lang="en-US" sz="1800" dirty="0"/>
              <a:t>Is each step executed separately?</a:t>
            </a:r>
          </a:p>
          <a:p>
            <a:pPr lvl="1"/>
            <a:r>
              <a:rPr lang="en-US" dirty="0"/>
              <a:t>Yes—Students </a:t>
            </a:r>
            <a:r>
              <a:rPr lang="en-US" sz="1600" dirty="0"/>
              <a:t>complete a step before moving on</a:t>
            </a:r>
          </a:p>
          <a:p>
            <a:r>
              <a:rPr lang="en-US" sz="1800" dirty="0"/>
              <a:t>Cycle is repeated with each new word</a:t>
            </a:r>
          </a:p>
        </p:txBody>
      </p:sp>
      <p:pic>
        <p:nvPicPr>
          <p:cNvPr id="17" name="Picture Placeholder 16" descr="Woman teaching students screenshot"/>
          <p:cNvPicPr>
            <a:picLocks noGrp="1" noChangeAspect="1"/>
          </p:cNvPicPr>
          <p:nvPr>
            <p:ph type="pic" sz="quarter" idx="11"/>
          </p:nvPr>
        </p:nvPicPr>
        <p:blipFill>
          <a:blip r:embed="rId2"/>
          <a:srcRect l="2277" r="2277"/>
          <a:stretch>
            <a:fillRect/>
          </a:stretch>
        </p:blipFill>
        <p:spPr>
          <a:xfrm>
            <a:off x="5060807" y="1462002"/>
            <a:ext cx="3698423" cy="3590717"/>
          </a:xfrm>
          <a:prstGeom prst="rect">
            <a:avLst/>
          </a:prstGeom>
        </p:spPr>
      </p:pic>
      <p:sp>
        <p:nvSpPr>
          <p:cNvPr id="7" name="Text Placeholder 14">
            <a:extLst>
              <a:ext uri="{FF2B5EF4-FFF2-40B4-BE49-F238E27FC236}">
                <a16:creationId xmlns:a16="http://schemas.microsoft.com/office/drawing/2014/main" id="{3F763102-EAC8-45D9-82A4-04775AF971D5}"/>
              </a:ext>
            </a:extLst>
          </p:cNvPr>
          <p:cNvSpPr>
            <a:spLocks noGrp="1"/>
          </p:cNvSpPr>
          <p:nvPr>
            <p:ph idx="12"/>
          </p:nvPr>
        </p:nvSpPr>
        <p:spPr>
          <a:xfrm>
            <a:off x="5060807" y="5052719"/>
            <a:ext cx="3677168" cy="458248"/>
          </a:xfrm>
          <a:prstGeom prst="rect">
            <a:avLst/>
          </a:prstGeom>
        </p:spPr>
        <p:txBody>
          <a:bodyPr>
            <a:noAutofit/>
          </a:bodyPr>
          <a:lstStyle/>
          <a:p>
            <a:pPr marL="0" indent="0">
              <a:buNone/>
            </a:pPr>
            <a:r>
              <a:rPr lang="en-US" dirty="0"/>
              <a:t>These videos are part of professional learning community (PLC) materials for the IES practice guide </a:t>
            </a:r>
            <a:r>
              <a:rPr lang="en-US" i="1" dirty="0"/>
              <a:t>Foundational Skills to Support Reading for Understanding in Kindergarten Through 3</a:t>
            </a:r>
            <a:r>
              <a:rPr lang="en-US" i="1" baseline="30000" dirty="0"/>
              <a:t>rd</a:t>
            </a:r>
            <a:r>
              <a:rPr lang="en-US" i="1" dirty="0"/>
              <a:t> Grade </a:t>
            </a:r>
            <a:r>
              <a:rPr lang="en-US" dirty="0"/>
              <a:t>prepared for the Institute of Education Sciences (IES) under Contract ED-IES-12-C-0011 by the Regional Educational Laboratory Southeast administrated by Florida State University</a:t>
            </a:r>
          </a:p>
          <a:p>
            <a:pPr marL="0" indent="0">
              <a:buNone/>
            </a:pPr>
            <a:endParaRPr lang="en-US" dirty="0"/>
          </a:p>
        </p:txBody>
      </p:sp>
      <p:sp>
        <p:nvSpPr>
          <p:cNvPr id="16" name="Rectangle 15"/>
          <p:cNvSpPr/>
          <p:nvPr/>
        </p:nvSpPr>
        <p:spPr>
          <a:xfrm>
            <a:off x="471948" y="1462002"/>
            <a:ext cx="4356425" cy="954107"/>
          </a:xfrm>
          <a:prstGeom prst="rect">
            <a:avLst/>
          </a:prstGeom>
          <a:solidFill>
            <a:schemeClr val="accent6">
              <a:lumMod val="75000"/>
            </a:schemeClr>
          </a:solidFill>
        </p:spPr>
        <p:txBody>
          <a:bodyPr wrap="square">
            <a:spAutoFit/>
          </a:bodyPr>
          <a:lstStyle/>
          <a:p>
            <a:r>
              <a:rPr lang="en-US" sz="1400" b="1" dirty="0">
                <a:latin typeface="Tw Cen MT" panose="020B0602020104020603" pitchFamily="34" charset="0"/>
              </a:rPr>
              <a:t>Lead student in steps towards learning outcome</a:t>
            </a:r>
          </a:p>
          <a:p>
            <a:pPr marL="285750" indent="-285750">
              <a:buFont typeface="Arial" panose="020B0604020202020204" pitchFamily="34" charset="0"/>
              <a:buChar char="•"/>
            </a:pPr>
            <a:r>
              <a:rPr lang="en-US" sz="1400" b="1" dirty="0">
                <a:latin typeface="Tw Cen MT" panose="020B0602020104020603" pitchFamily="34" charset="0"/>
              </a:rPr>
              <a:t>Procedural Task: </a:t>
            </a:r>
            <a:r>
              <a:rPr lang="en-US" sz="1400" dirty="0">
                <a:latin typeface="Tw Cen MT" panose="020B0602020104020603" pitchFamily="34" charset="0"/>
              </a:rPr>
              <a:t>Execute each step separately</a:t>
            </a:r>
          </a:p>
          <a:p>
            <a:pPr marL="285750" indent="-285750">
              <a:buFont typeface="Arial" panose="020B0604020202020204" pitchFamily="34" charset="0"/>
              <a:buChar char="•"/>
            </a:pPr>
            <a:r>
              <a:rPr lang="en-US" sz="1400" b="1" dirty="0">
                <a:latin typeface="Tw Cen MT" panose="020B0602020104020603" pitchFamily="34" charset="0"/>
              </a:rPr>
              <a:t>Knowledge Task: </a:t>
            </a:r>
            <a:r>
              <a:rPr lang="en-US" sz="1400" dirty="0">
                <a:latin typeface="Tw Cen MT" panose="020B0602020104020603" pitchFamily="34" charset="0"/>
              </a:rPr>
              <a:t>address each unit (e.g. vocabulary word) one at a time</a:t>
            </a:r>
            <a:endParaRPr lang="en-US" sz="1400" b="1" dirty="0">
              <a:latin typeface="Tw Cen MT" panose="020B0602020104020603" pitchFamily="34" charset="0"/>
            </a:endParaRPr>
          </a:p>
        </p:txBody>
      </p:sp>
    </p:spTree>
    <p:extLst>
      <p:ext uri="{BB962C8B-B14F-4D97-AF65-F5344CB8AC3E}">
        <p14:creationId xmlns:p14="http://schemas.microsoft.com/office/powerpoint/2010/main" val="153199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lvl="0"/>
            <a:r>
              <a:rPr lang="en-US" dirty="0">
                <a:solidFill>
                  <a:schemeClr val="tx1">
                    <a:lumMod val="95000"/>
                  </a:schemeClr>
                </a:solidFill>
              </a:rPr>
              <a:t>Decide what type of practice is appropriate</a:t>
            </a:r>
          </a:p>
          <a:p>
            <a:r>
              <a:rPr lang="en-US" dirty="0"/>
              <a:t>Design outcome-aligned practice likely to produce high accuracy</a:t>
            </a:r>
          </a:p>
          <a:p>
            <a:pPr lvl="0"/>
            <a:r>
              <a:rPr lang="en-US" b="1" dirty="0">
                <a:solidFill>
                  <a:schemeClr val="accent5">
                    <a:lumMod val="75000"/>
                  </a:schemeClr>
                </a:solidFill>
              </a:rPr>
              <a:t>Provide guided practice </a:t>
            </a:r>
          </a:p>
          <a:p>
            <a:pPr lvl="1"/>
            <a:r>
              <a:rPr lang="en-US" dirty="0"/>
              <a:t>Lead student in steps toward the learning outcome</a:t>
            </a:r>
          </a:p>
          <a:p>
            <a:pPr lvl="1"/>
            <a:r>
              <a:rPr lang="en-US" b="1" dirty="0">
                <a:solidFill>
                  <a:schemeClr val="accent5">
                    <a:lumMod val="75000"/>
                  </a:schemeClr>
                </a:solidFill>
              </a:rPr>
              <a:t>Provide appropriate prompts</a:t>
            </a:r>
          </a:p>
          <a:p>
            <a:pPr lvl="1"/>
            <a:r>
              <a:rPr lang="en-US" dirty="0"/>
              <a:t>Observe and provide immediate feedback</a:t>
            </a:r>
          </a:p>
          <a:p>
            <a:pPr lvl="0"/>
            <a:r>
              <a:rPr lang="en-US" dirty="0"/>
              <a:t>Provide independent practice</a:t>
            </a:r>
          </a:p>
          <a:p>
            <a:pPr lvl="1"/>
            <a:r>
              <a:rPr lang="en-US" dirty="0"/>
              <a:t>Review expectations and resources for meeting the learning outcome</a:t>
            </a:r>
          </a:p>
          <a:p>
            <a:pPr lvl="1"/>
            <a:r>
              <a:rPr lang="en-US" dirty="0"/>
              <a:t>Allow student to work without support</a:t>
            </a:r>
          </a:p>
          <a:p>
            <a:pPr lvl="1"/>
            <a:r>
              <a:rPr lang="en-US" dirty="0"/>
              <a:t>Observe and provide immediate and delayed feedback </a:t>
            </a:r>
          </a:p>
          <a:p>
            <a:r>
              <a:rPr lang="en-US" dirty="0"/>
              <a:t>Make strategic decisions about next steps</a:t>
            </a:r>
          </a:p>
          <a:p>
            <a:pPr lvl="0"/>
            <a:endParaRPr lang="en-US" dirty="0"/>
          </a:p>
        </p:txBody>
      </p:sp>
      <p:sp>
        <p:nvSpPr>
          <p:cNvPr id="3" name="Title 2"/>
          <p:cNvSpPr>
            <a:spLocks noGrp="1"/>
          </p:cNvSpPr>
          <p:nvPr>
            <p:ph type="title"/>
          </p:nvPr>
        </p:nvSpPr>
        <p:spPr/>
        <p:txBody>
          <a:bodyPr>
            <a:normAutofit fontScale="90000"/>
          </a:bodyPr>
          <a:lstStyle/>
          <a:p>
            <a:r>
              <a:rPr lang="en-US" dirty="0"/>
              <a:t>Checklist: Practice</a:t>
            </a:r>
            <a:br>
              <a:rPr lang="en-US" dirty="0"/>
            </a:br>
            <a:r>
              <a:rPr lang="en-US" dirty="0">
                <a:solidFill>
                  <a:schemeClr val="accent5">
                    <a:lumMod val="75000"/>
                  </a:schemeClr>
                </a:solidFill>
              </a:rPr>
              <a:t>Provide guided practice</a:t>
            </a:r>
          </a:p>
        </p:txBody>
      </p:sp>
    </p:spTree>
    <p:extLst>
      <p:ext uri="{BB962C8B-B14F-4D97-AF65-F5344CB8AC3E}">
        <p14:creationId xmlns:p14="http://schemas.microsoft.com/office/powerpoint/2010/main" val="217738473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C3F81E-A2D9-48AE-8850-198F2E818982}"/>
              </a:ext>
            </a:extLst>
          </p:cNvPr>
          <p:cNvSpPr>
            <a:spLocks noGrp="1"/>
          </p:cNvSpPr>
          <p:nvPr>
            <p:ph type="body" sz="quarter" idx="13"/>
          </p:nvPr>
        </p:nvSpPr>
        <p:spPr/>
        <p:txBody>
          <a:bodyPr>
            <a:normAutofit/>
          </a:bodyPr>
          <a:lstStyle/>
          <a:p>
            <a:r>
              <a:rPr lang="en-US" dirty="0"/>
              <a:t>Design a variety of prompt types linked to task and likely student need</a:t>
            </a:r>
          </a:p>
          <a:p>
            <a:r>
              <a:rPr lang="en-US" dirty="0"/>
              <a:t>Change level of prompting in response to student’s progress</a:t>
            </a:r>
          </a:p>
          <a:p>
            <a:pPr lvl="1"/>
            <a:r>
              <a:rPr lang="en-US" dirty="0"/>
              <a:t>More supportive …</a:t>
            </a:r>
          </a:p>
          <a:p>
            <a:pPr lvl="2"/>
            <a:r>
              <a:rPr lang="en-US" dirty="0"/>
              <a:t>Smallest steps</a:t>
            </a:r>
          </a:p>
          <a:p>
            <a:pPr lvl="2"/>
            <a:r>
              <a:rPr lang="en-US" dirty="0"/>
              <a:t>Most verbalization</a:t>
            </a:r>
          </a:p>
          <a:p>
            <a:pPr lvl="2"/>
            <a:r>
              <a:rPr lang="en-US" dirty="0"/>
              <a:t>Most reminders before student starts</a:t>
            </a:r>
          </a:p>
          <a:p>
            <a:pPr lvl="1"/>
            <a:r>
              <a:rPr lang="en-US" dirty="0"/>
              <a:t>Less supportive</a:t>
            </a:r>
          </a:p>
          <a:p>
            <a:pPr lvl="2"/>
            <a:r>
              <a:rPr lang="en-US" dirty="0"/>
              <a:t>Larger steps</a:t>
            </a:r>
          </a:p>
          <a:p>
            <a:pPr lvl="2"/>
            <a:r>
              <a:rPr lang="en-US" dirty="0"/>
              <a:t>Less verbalization</a:t>
            </a:r>
          </a:p>
          <a:p>
            <a:pPr lvl="2"/>
            <a:r>
              <a:rPr lang="en-US" dirty="0"/>
              <a:t>Fewer reminders before student starts</a:t>
            </a:r>
          </a:p>
        </p:txBody>
      </p:sp>
      <p:sp>
        <p:nvSpPr>
          <p:cNvPr id="8" name="Title 6"/>
          <p:cNvSpPr>
            <a:spLocks noGrp="1"/>
          </p:cNvSpPr>
          <p:nvPr>
            <p:ph type="title"/>
          </p:nvPr>
        </p:nvSpPr>
        <p:spPr/>
        <p:txBody>
          <a:bodyPr>
            <a:normAutofit/>
          </a:bodyPr>
          <a:lstStyle/>
          <a:p>
            <a:r>
              <a:rPr lang="en-US" dirty="0"/>
              <a:t>Provide appropriate prompts</a:t>
            </a:r>
          </a:p>
        </p:txBody>
      </p:sp>
    </p:spTree>
    <p:extLst>
      <p:ext uri="{BB962C8B-B14F-4D97-AF65-F5344CB8AC3E}">
        <p14:creationId xmlns:p14="http://schemas.microsoft.com/office/powerpoint/2010/main" val="417562636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CFE964-0727-40D3-B33E-7111620898F5}"/>
              </a:ext>
            </a:extLst>
          </p:cNvPr>
          <p:cNvSpPr>
            <a:spLocks noGrp="1"/>
          </p:cNvSpPr>
          <p:nvPr>
            <p:ph type="body" sz="quarter" idx="13"/>
          </p:nvPr>
        </p:nvSpPr>
        <p:spPr/>
        <p:txBody>
          <a:bodyPr/>
          <a:lstStyle/>
          <a:p>
            <a:r>
              <a:rPr lang="en-US" dirty="0"/>
              <a:t>What is a prompt?</a:t>
            </a:r>
          </a:p>
          <a:p>
            <a:pPr lvl="1"/>
            <a:r>
              <a:rPr lang="en-US" dirty="0"/>
              <a:t>A way of </a:t>
            </a:r>
            <a:r>
              <a:rPr lang="en-US" i="1" dirty="0"/>
              <a:t>reminding</a:t>
            </a:r>
            <a:endParaRPr lang="en-US" dirty="0"/>
          </a:p>
          <a:p>
            <a:pPr lvl="1"/>
            <a:r>
              <a:rPr lang="en-US" dirty="0"/>
              <a:t>A way for the teacher to support students </a:t>
            </a:r>
          </a:p>
          <a:p>
            <a:pPr lvl="2"/>
            <a:r>
              <a:rPr lang="en-US" dirty="0"/>
              <a:t>It should lead them to the right answer but not give them the answer</a:t>
            </a:r>
          </a:p>
          <a:p>
            <a:pPr lvl="1"/>
            <a:endParaRPr lang="en-US" dirty="0"/>
          </a:p>
          <a:p>
            <a:r>
              <a:rPr lang="en-US" dirty="0"/>
              <a:t>What are different prompts</a:t>
            </a:r>
          </a:p>
          <a:p>
            <a:pPr lvl="1"/>
            <a:r>
              <a:rPr lang="en-US" dirty="0"/>
              <a:t>Verbal … directives, questions, reminders</a:t>
            </a:r>
          </a:p>
          <a:p>
            <a:pPr lvl="1"/>
            <a:r>
              <a:rPr lang="en-US" dirty="0"/>
              <a:t>Visual/Non-verbal … checklists, visual schedules, images for words</a:t>
            </a:r>
          </a:p>
          <a:p>
            <a:pPr lvl="1"/>
            <a:r>
              <a:rPr lang="en-US" dirty="0"/>
              <a:t>Physical … hand gestures, hand-over-hand support for physical tasks</a:t>
            </a:r>
          </a:p>
          <a:p>
            <a:pPr lvl="1"/>
            <a:endParaRPr lang="en-US" dirty="0"/>
          </a:p>
        </p:txBody>
      </p:sp>
      <p:sp>
        <p:nvSpPr>
          <p:cNvPr id="3" name="Title 2">
            <a:extLst>
              <a:ext uri="{FF2B5EF4-FFF2-40B4-BE49-F238E27FC236}">
                <a16:creationId xmlns:a16="http://schemas.microsoft.com/office/drawing/2014/main" id="{6BC564B8-1846-4719-B2C1-660D8E2D2258}"/>
              </a:ext>
            </a:extLst>
          </p:cNvPr>
          <p:cNvSpPr>
            <a:spLocks noGrp="1"/>
          </p:cNvSpPr>
          <p:nvPr>
            <p:ph type="title"/>
          </p:nvPr>
        </p:nvSpPr>
        <p:spPr/>
        <p:txBody>
          <a:bodyPr>
            <a:normAutofit fontScale="90000"/>
          </a:bodyPr>
          <a:lstStyle/>
          <a:p>
            <a:r>
              <a:rPr lang="en-US" dirty="0"/>
              <a:t>Design a variety of prompt types linked to task and likely student need</a:t>
            </a:r>
          </a:p>
        </p:txBody>
      </p:sp>
    </p:spTree>
    <p:extLst>
      <p:ext uri="{BB962C8B-B14F-4D97-AF65-F5344CB8AC3E}">
        <p14:creationId xmlns:p14="http://schemas.microsoft.com/office/powerpoint/2010/main" val="367270502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Provide appropriate prompts</a:t>
            </a:r>
            <a:endParaRPr lang="en-US" dirty="0"/>
          </a:p>
        </p:txBody>
      </p:sp>
      <p:sp>
        <p:nvSpPr>
          <p:cNvPr id="14" name="Text Placeholder 13"/>
          <p:cNvSpPr>
            <a:spLocks noGrp="1"/>
          </p:cNvSpPr>
          <p:nvPr>
            <p:ph type="body" sz="quarter" idx="14"/>
          </p:nvPr>
        </p:nvSpPr>
        <p:spPr/>
        <p:txBody>
          <a:bodyPr/>
          <a:lstStyle/>
          <a:p>
            <a:r>
              <a:rPr lang="en-US"/>
              <a:t>Objective: Student will match shapes in same size and direction</a:t>
            </a:r>
          </a:p>
          <a:p>
            <a:r>
              <a:rPr lang="en-US"/>
              <a:t>Does this meet our criteria for providing appropriate prompts?</a:t>
            </a:r>
            <a:endParaRPr lang="en-US" dirty="0"/>
          </a:p>
        </p:txBody>
      </p:sp>
      <p:pic>
        <p:nvPicPr>
          <p:cNvPr id="4" name="Picture Placeholder 3" descr="teacher working with student on shapes">
            <a:extLst>
              <a:ext uri="{FF2B5EF4-FFF2-40B4-BE49-F238E27FC236}">
                <a16:creationId xmlns:a16="http://schemas.microsoft.com/office/drawing/2014/main" id="{6EEC72C0-6616-4A3D-89E1-36BF4C38DD70}"/>
              </a:ext>
            </a:extLst>
          </p:cNvPr>
          <p:cNvPicPr>
            <a:picLocks noGrp="1" noChangeAspect="1"/>
          </p:cNvPicPr>
          <p:nvPr>
            <p:ph type="pic" sz="quarter" idx="11"/>
          </p:nvPr>
        </p:nvPicPr>
        <p:blipFill>
          <a:blip r:embed="rId2"/>
          <a:srcRect l="12899" r="12899"/>
          <a:stretch>
            <a:fillRect/>
          </a:stretch>
        </p:blipFill>
        <p:spPr/>
      </p:pic>
      <p:sp>
        <p:nvSpPr>
          <p:cNvPr id="6" name="Text Placeholder 5"/>
          <p:cNvSpPr>
            <a:spLocks noGrp="1"/>
          </p:cNvSpPr>
          <p:nvPr>
            <p:ph type="body" sz="quarter" idx="15"/>
          </p:nvPr>
        </p:nvSpPr>
        <p:spPr/>
        <p:txBody>
          <a:bodyPr/>
          <a:lstStyle/>
          <a:p>
            <a:pPr marL="0" indent="0">
              <a:buNone/>
            </a:pPr>
            <a:r>
              <a:rPr lang="en-US" dirty="0"/>
              <a:t>Xin Xu</a:t>
            </a:r>
          </a:p>
        </p:txBody>
      </p:sp>
      <p:sp>
        <p:nvSpPr>
          <p:cNvPr id="16" name="Rectangle 15"/>
          <p:cNvSpPr/>
          <p:nvPr/>
        </p:nvSpPr>
        <p:spPr>
          <a:xfrm>
            <a:off x="393070" y="3163462"/>
            <a:ext cx="4435301" cy="1323439"/>
          </a:xfrm>
          <a:prstGeom prst="rect">
            <a:avLst/>
          </a:prstGeom>
          <a:solidFill>
            <a:schemeClr val="accent6">
              <a:lumMod val="75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w Cen MT" panose="020B0602020104020603" pitchFamily="34" charset="0"/>
              </a:rPr>
              <a:t>Provide appropriate prompts</a:t>
            </a:r>
            <a:endParaRPr lang="en-US" sz="1600" b="1" dirty="0">
              <a:solidFill>
                <a:srgbClr val="FFFFFF"/>
              </a:solidFill>
              <a:latin typeface="Tw Cen MT" panose="020B0602020104020603"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Tw Cen MT" panose="020B0602020104020603" pitchFamily="34" charset="0"/>
              </a:rPr>
              <a:t>Design a variety of prompt types linked to task and likely student need</a:t>
            </a:r>
          </a:p>
          <a:p>
            <a:pPr marL="285750" indent="-285750">
              <a:buFont typeface="Arial" panose="020B0604020202020204" pitchFamily="34" charset="0"/>
              <a:buChar char="•"/>
            </a:pPr>
            <a:r>
              <a:rPr lang="en-US" sz="1600" dirty="0">
                <a:latin typeface="Tw Cen MT" panose="020B0602020104020603" pitchFamily="34" charset="0"/>
              </a:rPr>
              <a:t>Change level of prompting in response to student’s progress</a:t>
            </a:r>
          </a:p>
        </p:txBody>
      </p:sp>
    </p:spTree>
    <p:extLst>
      <p:ext uri="{BB962C8B-B14F-4D97-AF65-F5344CB8AC3E}">
        <p14:creationId xmlns:p14="http://schemas.microsoft.com/office/powerpoint/2010/main" val="3124788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Activity 5.3</a:t>
            </a:r>
            <a:br>
              <a:rPr lang="en-US"/>
            </a:br>
            <a:r>
              <a:rPr lang="en-US"/>
              <a:t>Analyze Devin and Sarah’s video</a:t>
            </a:r>
            <a:endParaRPr lang="en-US" dirty="0"/>
          </a:p>
        </p:txBody>
      </p:sp>
      <p:sp>
        <p:nvSpPr>
          <p:cNvPr id="2" name="Content Placeholder 1"/>
          <p:cNvSpPr>
            <a:spLocks noGrp="1"/>
          </p:cNvSpPr>
          <p:nvPr>
            <p:ph idx="12"/>
          </p:nvPr>
        </p:nvSpPr>
        <p:spPr/>
        <p:txBody>
          <a:bodyPr/>
          <a:lstStyle/>
          <a:p>
            <a:endParaRPr lang="en-US"/>
          </a:p>
        </p:txBody>
      </p:sp>
      <p:sp>
        <p:nvSpPr>
          <p:cNvPr id="17" name="Text Placeholder 16"/>
          <p:cNvSpPr>
            <a:spLocks noGrp="1"/>
          </p:cNvSpPr>
          <p:nvPr>
            <p:ph type="body" sz="quarter" idx="4294967295"/>
          </p:nvPr>
        </p:nvSpPr>
        <p:spPr>
          <a:xfrm>
            <a:off x="796628" y="1407050"/>
            <a:ext cx="8154987" cy="4468813"/>
          </a:xfrm>
          <a:prstGeom prst="rect">
            <a:avLst/>
          </a:prstGeom>
        </p:spPr>
        <p:txBody>
          <a:bodyPr/>
          <a:lstStyle/>
          <a:p>
            <a:pPr marL="0" indent="0">
              <a:buNone/>
            </a:pPr>
            <a:r>
              <a:rPr lang="en-US" sz="2400" dirty="0"/>
              <a:t>What roles do Devin (student) and Sarah (teacher) play?</a:t>
            </a:r>
          </a:p>
        </p:txBody>
      </p:sp>
      <p:graphicFrame>
        <p:nvGraphicFramePr>
          <p:cNvPr id="18" name="Table 17"/>
          <p:cNvGraphicFramePr>
            <a:graphicFrameLocks noGrp="1"/>
          </p:cNvGraphicFramePr>
          <p:nvPr>
            <p:extLst>
              <p:ext uri="{D42A27DB-BD31-4B8C-83A1-F6EECF244321}">
                <p14:modId xmlns:p14="http://schemas.microsoft.com/office/powerpoint/2010/main" val="1864985514"/>
              </p:ext>
            </p:extLst>
          </p:nvPr>
        </p:nvGraphicFramePr>
        <p:xfrm>
          <a:off x="957600" y="1872001"/>
          <a:ext cx="7780375" cy="3311004"/>
        </p:xfrm>
        <a:graphic>
          <a:graphicData uri="http://schemas.openxmlformats.org/drawingml/2006/table">
            <a:tbl>
              <a:tblPr firstRow="1" bandRow="1">
                <a:tableStyleId>{7DF18680-E054-41AD-8BC1-D1AEF772440D}</a:tableStyleId>
              </a:tblPr>
              <a:tblGrid>
                <a:gridCol w="1326956">
                  <a:extLst>
                    <a:ext uri="{9D8B030D-6E8A-4147-A177-3AD203B41FA5}">
                      <a16:colId xmlns:a16="http://schemas.microsoft.com/office/drawing/2014/main" val="53029472"/>
                    </a:ext>
                  </a:extLst>
                </a:gridCol>
                <a:gridCol w="3084960">
                  <a:extLst>
                    <a:ext uri="{9D8B030D-6E8A-4147-A177-3AD203B41FA5}">
                      <a16:colId xmlns:a16="http://schemas.microsoft.com/office/drawing/2014/main" val="1479071041"/>
                    </a:ext>
                  </a:extLst>
                </a:gridCol>
                <a:gridCol w="3368459">
                  <a:extLst>
                    <a:ext uri="{9D8B030D-6E8A-4147-A177-3AD203B41FA5}">
                      <a16:colId xmlns:a16="http://schemas.microsoft.com/office/drawing/2014/main" val="1659764693"/>
                    </a:ext>
                  </a:extLst>
                </a:gridCol>
              </a:tblGrid>
              <a:tr h="535176">
                <a:tc>
                  <a:txBody>
                    <a:bodyPr/>
                    <a:lstStyle/>
                    <a:p>
                      <a:pPr algn="ctr"/>
                      <a:r>
                        <a:rPr lang="en-US" dirty="0"/>
                        <a:t>Phase</a:t>
                      </a:r>
                    </a:p>
                  </a:txBody>
                  <a:tcPr/>
                </a:tc>
                <a:tc>
                  <a:txBody>
                    <a:bodyPr/>
                    <a:lstStyle/>
                    <a:p>
                      <a:pPr algn="ctr"/>
                      <a:r>
                        <a:rPr lang="en-US" dirty="0"/>
                        <a:t>Devin’s Role</a:t>
                      </a:r>
                    </a:p>
                  </a:txBody>
                  <a:tcPr/>
                </a:tc>
                <a:tc>
                  <a:txBody>
                    <a:bodyPr/>
                    <a:lstStyle/>
                    <a:p>
                      <a:pPr algn="ctr"/>
                      <a:r>
                        <a:rPr lang="en-US" dirty="0"/>
                        <a:t>Sarah’s Role</a:t>
                      </a:r>
                    </a:p>
                  </a:txBody>
                  <a:tcPr/>
                </a:tc>
                <a:extLst>
                  <a:ext uri="{0D108BD9-81ED-4DB2-BD59-A6C34878D82A}">
                    <a16:rowId xmlns:a16="http://schemas.microsoft.com/office/drawing/2014/main" val="592392165"/>
                  </a:ext>
                </a:extLst>
              </a:tr>
              <a:tr h="902712">
                <a:tc>
                  <a:txBody>
                    <a:bodyPr/>
                    <a:lstStyle/>
                    <a:p>
                      <a:r>
                        <a:rPr lang="en-US" sz="1800" dirty="0"/>
                        <a:t>Modeling</a:t>
                      </a:r>
                    </a:p>
                  </a:txBody>
                  <a:tcPr anchor="ctr"/>
                </a:tc>
                <a:tc>
                  <a:txBody>
                    <a:bodyPr/>
                    <a:lstStyle/>
                    <a:p>
                      <a:endParaRPr lang="en-US" sz="1800" dirty="0"/>
                    </a:p>
                  </a:txBody>
                  <a:tcPr anchor="ctr"/>
                </a:tc>
                <a:tc>
                  <a:txBody>
                    <a:bodyPr/>
                    <a:lstStyle/>
                    <a:p>
                      <a:endParaRPr lang="en-US" sz="1800" dirty="0"/>
                    </a:p>
                  </a:txBody>
                  <a:tcPr anchor="ctr"/>
                </a:tc>
                <a:extLst>
                  <a:ext uri="{0D108BD9-81ED-4DB2-BD59-A6C34878D82A}">
                    <a16:rowId xmlns:a16="http://schemas.microsoft.com/office/drawing/2014/main" val="1505613784"/>
                  </a:ext>
                </a:extLst>
              </a:tr>
              <a:tr h="936558">
                <a:tc>
                  <a:txBody>
                    <a:bodyPr/>
                    <a:lstStyle/>
                    <a:p>
                      <a:r>
                        <a:rPr lang="en-US" sz="1800" dirty="0"/>
                        <a:t>Guided Practice</a:t>
                      </a:r>
                    </a:p>
                  </a:txBody>
                  <a:tcPr anchor="ctr"/>
                </a:tc>
                <a:tc>
                  <a:txBody>
                    <a:bodyPr/>
                    <a:lstStyle/>
                    <a:p>
                      <a:endParaRPr lang="en-US" sz="1800" dirty="0"/>
                    </a:p>
                  </a:txBody>
                  <a:tcPr anchor="ctr"/>
                </a:tc>
                <a:tc>
                  <a:txBody>
                    <a:bodyPr/>
                    <a:lstStyle/>
                    <a:p>
                      <a:endParaRPr lang="en-US" sz="1800" dirty="0"/>
                    </a:p>
                  </a:txBody>
                  <a:tcPr anchor="ctr"/>
                </a:tc>
                <a:extLst>
                  <a:ext uri="{0D108BD9-81ED-4DB2-BD59-A6C34878D82A}">
                    <a16:rowId xmlns:a16="http://schemas.microsoft.com/office/drawing/2014/main" val="3836323070"/>
                  </a:ext>
                </a:extLst>
              </a:tr>
              <a:tr h="936558">
                <a:tc>
                  <a:txBody>
                    <a:bodyPr/>
                    <a:lstStyle/>
                    <a:p>
                      <a:r>
                        <a:rPr lang="en-US" sz="1800" dirty="0"/>
                        <a:t>Independent</a:t>
                      </a:r>
                      <a:r>
                        <a:rPr lang="en-US" sz="1800" baseline="0" dirty="0"/>
                        <a:t> Practice</a:t>
                      </a:r>
                      <a:endParaRPr lang="en-US" sz="1800" dirty="0"/>
                    </a:p>
                  </a:txBody>
                  <a:tcPr anchor="ctr"/>
                </a:tc>
                <a:tc>
                  <a:txBody>
                    <a:bodyPr/>
                    <a:lstStyle/>
                    <a:p>
                      <a:endParaRPr lang="en-US" sz="1800" dirty="0"/>
                    </a:p>
                  </a:txBody>
                  <a:tcPr anchor="ctr"/>
                </a:tc>
                <a:tc>
                  <a:txBody>
                    <a:bodyPr/>
                    <a:lstStyle/>
                    <a:p>
                      <a:endParaRPr lang="en-US" sz="1800" dirty="0"/>
                    </a:p>
                  </a:txBody>
                  <a:tcPr anchor="ctr"/>
                </a:tc>
                <a:extLst>
                  <a:ext uri="{0D108BD9-81ED-4DB2-BD59-A6C34878D82A}">
                    <a16:rowId xmlns:a16="http://schemas.microsoft.com/office/drawing/2014/main" val="1207039179"/>
                  </a:ext>
                </a:extLst>
              </a:tr>
            </a:tbl>
          </a:graphicData>
        </a:graphic>
      </p:graphicFrame>
    </p:spTree>
    <p:extLst>
      <p:ext uri="{BB962C8B-B14F-4D97-AF65-F5344CB8AC3E}">
        <p14:creationId xmlns:p14="http://schemas.microsoft.com/office/powerpoint/2010/main" val="119456571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Provide appropriate prompts</a:t>
            </a:r>
          </a:p>
        </p:txBody>
      </p:sp>
      <p:sp>
        <p:nvSpPr>
          <p:cNvPr id="7" name="Content Placeholder 6"/>
          <p:cNvSpPr>
            <a:spLocks noGrp="1"/>
          </p:cNvSpPr>
          <p:nvPr>
            <p:ph idx="12"/>
          </p:nvPr>
        </p:nvSpPr>
        <p:spPr/>
        <p:txBody>
          <a:bodyPr/>
          <a:lstStyle/>
          <a:p>
            <a:pPr marL="0" indent="0">
              <a:buNone/>
            </a:pPr>
            <a:r>
              <a:rPr lang="en-US" dirty="0"/>
              <a:t>Xin Xu</a:t>
            </a:r>
          </a:p>
        </p:txBody>
      </p:sp>
      <p:pic>
        <p:nvPicPr>
          <p:cNvPr id="2" name="bJKGXrIQUyU"/>
          <p:cNvPicPr>
            <a:picLocks noGrp="1" noRot="1" noChangeAspect="1"/>
          </p:cNvPicPr>
          <p:nvPr>
            <p:ph type="media" sz="quarter" idx="13"/>
            <a:videoFile r:link="rId1"/>
          </p:nvPr>
        </p:nvPicPr>
        <p:blipFill>
          <a:blip r:embed="rId3"/>
          <a:stretch>
            <a:fillRect/>
          </a:stretch>
        </p:blipFill>
        <p:spPr>
          <a:xfrm>
            <a:off x="1220820" y="2056879"/>
            <a:ext cx="6872065" cy="3865537"/>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48822" y="1373401"/>
            <a:ext cx="8616063" cy="461665"/>
          </a:xfrm>
          <a:prstGeom prst="rect">
            <a:avLst/>
          </a:prstGeom>
        </p:spPr>
        <p:txBody>
          <a:bodyPr wrap="square">
            <a:spAutoFit/>
          </a:bodyPr>
          <a:lstStyle/>
          <a:p>
            <a:r>
              <a:rPr lang="en-US" sz="2400" b="1" dirty="0">
                <a:solidFill>
                  <a:schemeClr val="accent2"/>
                </a:solidFill>
              </a:rPr>
              <a:t>Link to Video: </a:t>
            </a:r>
            <a:r>
              <a:rPr lang="en-US" sz="2400" b="1" dirty="0">
                <a:solidFill>
                  <a:schemeClr val="accent2"/>
                </a:solidFill>
                <a:hlinkClick r:id="rId4"/>
              </a:rPr>
              <a:t>https://youtu.be/bJKGXrIQUyU</a:t>
            </a:r>
            <a:endParaRPr lang="en-US" sz="2400" dirty="0"/>
          </a:p>
        </p:txBody>
      </p:sp>
    </p:spTree>
    <p:extLst>
      <p:ext uri="{BB962C8B-B14F-4D97-AF65-F5344CB8AC3E}">
        <p14:creationId xmlns:p14="http://schemas.microsoft.com/office/powerpoint/2010/main" val="17440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Provide appropriate prompts</a:t>
            </a:r>
          </a:p>
        </p:txBody>
      </p:sp>
      <p:sp>
        <p:nvSpPr>
          <p:cNvPr id="14" name="Text Placeholder 13"/>
          <p:cNvSpPr>
            <a:spLocks noGrp="1"/>
          </p:cNvSpPr>
          <p:nvPr>
            <p:ph type="body" sz="quarter" idx="14"/>
          </p:nvPr>
        </p:nvSpPr>
        <p:spPr>
          <a:xfrm>
            <a:off x="359880" y="3100802"/>
            <a:ext cx="4580557" cy="2864288"/>
          </a:xfrm>
        </p:spPr>
        <p:txBody>
          <a:bodyPr>
            <a:normAutofit/>
          </a:bodyPr>
          <a:lstStyle/>
          <a:p>
            <a:r>
              <a:rPr lang="en-US" sz="1800" dirty="0"/>
              <a:t>Variety of prompt types?</a:t>
            </a:r>
          </a:p>
          <a:p>
            <a:pPr lvl="1"/>
            <a:r>
              <a:rPr lang="en-US" sz="1600" dirty="0"/>
              <a:t>Verbal: questions/reminders of each step</a:t>
            </a:r>
          </a:p>
          <a:p>
            <a:r>
              <a:rPr lang="en-US" sz="1800" dirty="0"/>
              <a:t>Change level of prompting to match student’s progress?</a:t>
            </a:r>
          </a:p>
          <a:p>
            <a:pPr lvl="1"/>
            <a:r>
              <a:rPr lang="en-US" sz="1600" dirty="0"/>
              <a:t>Yes—Student accurately performs each step and does not need additional prompts</a:t>
            </a:r>
          </a:p>
          <a:p>
            <a:pPr lvl="1"/>
            <a:r>
              <a:rPr lang="en-US" sz="1600" dirty="0"/>
              <a:t>Yes—Teacher asks questions to ensure student understanding</a:t>
            </a:r>
          </a:p>
        </p:txBody>
      </p:sp>
      <p:sp>
        <p:nvSpPr>
          <p:cNvPr id="15" name="Text Placeholder 14"/>
          <p:cNvSpPr>
            <a:spLocks noGrp="1"/>
          </p:cNvSpPr>
          <p:nvPr>
            <p:ph type="body" sz="quarter" idx="15"/>
          </p:nvPr>
        </p:nvSpPr>
        <p:spPr/>
        <p:txBody>
          <a:bodyPr/>
          <a:lstStyle/>
          <a:p>
            <a:pPr marL="0" indent="0">
              <a:buNone/>
            </a:pPr>
            <a:r>
              <a:rPr lang="en-US" dirty="0"/>
              <a:t>Xin Xu</a:t>
            </a:r>
          </a:p>
        </p:txBody>
      </p:sp>
      <p:sp>
        <p:nvSpPr>
          <p:cNvPr id="16" name="Rectangle 15"/>
          <p:cNvSpPr/>
          <p:nvPr/>
        </p:nvSpPr>
        <p:spPr>
          <a:xfrm>
            <a:off x="471947" y="1633603"/>
            <a:ext cx="4356425" cy="1323439"/>
          </a:xfrm>
          <a:prstGeom prst="rect">
            <a:avLst/>
          </a:prstGeom>
          <a:solidFill>
            <a:schemeClr val="accent6">
              <a:lumMod val="75000"/>
            </a:schemeClr>
          </a:solidFill>
        </p:spPr>
        <p:txBody>
          <a:bodyPr wrap="square">
            <a:spAutoFit/>
          </a:bodyPr>
          <a:lstStyle/>
          <a:p>
            <a:pPr lvl="0">
              <a:defRPr/>
            </a:pPr>
            <a:r>
              <a:rPr lang="en-US" sz="1600" b="1" dirty="0">
                <a:solidFill>
                  <a:srgbClr val="FFFFFF"/>
                </a:solidFill>
                <a:latin typeface="Tw Cen MT" panose="020B0602020104020603" pitchFamily="34" charset="0"/>
              </a:rPr>
              <a:t>Provide appropriate prompts</a:t>
            </a:r>
          </a:p>
          <a:p>
            <a:pPr marL="285750" lvl="0" indent="-285750">
              <a:buFont typeface="Arial" panose="020B0604020202020204" pitchFamily="34" charset="0"/>
              <a:buChar char="•"/>
              <a:defRPr/>
            </a:pPr>
            <a:r>
              <a:rPr lang="en-US" sz="1600" dirty="0">
                <a:latin typeface="Tw Cen MT" panose="020B0602020104020603" pitchFamily="34" charset="0"/>
              </a:rPr>
              <a:t>Design a variety of prompt types linked to task and likely student need</a:t>
            </a:r>
          </a:p>
          <a:p>
            <a:pPr marL="285750" indent="-285750">
              <a:buFont typeface="Arial" panose="020B0604020202020204" pitchFamily="34" charset="0"/>
              <a:buChar char="•"/>
            </a:pPr>
            <a:r>
              <a:rPr lang="en-US" sz="1600" dirty="0">
                <a:latin typeface="Tw Cen MT" panose="020B0602020104020603" pitchFamily="34" charset="0"/>
              </a:rPr>
              <a:t>Change level of prompting in response to student’s progress</a:t>
            </a:r>
          </a:p>
        </p:txBody>
      </p:sp>
      <p:pic>
        <p:nvPicPr>
          <p:cNvPr id="4" name="Picture Placeholder 3" descr="teacher working with student on shapes">
            <a:extLst>
              <a:ext uri="{FF2B5EF4-FFF2-40B4-BE49-F238E27FC236}">
                <a16:creationId xmlns:a16="http://schemas.microsoft.com/office/drawing/2014/main" id="{176622E9-C855-4477-A9DC-F3FB33B89D1F}"/>
              </a:ext>
            </a:extLst>
          </p:cNvPr>
          <p:cNvPicPr>
            <a:picLocks noGrp="1" noChangeAspect="1"/>
          </p:cNvPicPr>
          <p:nvPr>
            <p:ph type="pic" sz="quarter" idx="11"/>
          </p:nvPr>
        </p:nvPicPr>
        <p:blipFill>
          <a:blip r:embed="rId2"/>
          <a:srcRect l="12899" r="12899"/>
          <a:stretch>
            <a:fillRect/>
          </a:stretch>
        </p:blipFill>
        <p:spPr>
          <a:prstGeom prst="rect">
            <a:avLst/>
          </a:prstGeom>
        </p:spPr>
      </p:pic>
    </p:spTree>
    <p:extLst>
      <p:ext uri="{BB962C8B-B14F-4D97-AF65-F5344CB8AC3E}">
        <p14:creationId xmlns:p14="http://schemas.microsoft.com/office/powerpoint/2010/main" val="238159200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4705-1CC8-402C-A78F-5F17518D9B8E}"/>
              </a:ext>
            </a:extLst>
          </p:cNvPr>
          <p:cNvSpPr>
            <a:spLocks noGrp="1"/>
          </p:cNvSpPr>
          <p:nvPr>
            <p:ph type="title"/>
          </p:nvPr>
        </p:nvSpPr>
        <p:spPr/>
        <p:txBody>
          <a:bodyPr/>
          <a:lstStyle/>
          <a:p>
            <a:r>
              <a:rPr lang="en-US" dirty="0"/>
              <a:t>Activity 5.29</a:t>
            </a:r>
            <a:br>
              <a:rPr lang="en-US" dirty="0"/>
            </a:br>
            <a:r>
              <a:rPr lang="en-US" i="1" dirty="0"/>
              <a:t>Analyze Curricular Materials</a:t>
            </a:r>
          </a:p>
        </p:txBody>
      </p:sp>
      <p:sp>
        <p:nvSpPr>
          <p:cNvPr id="4" name="Text Placeholder 3">
            <a:extLst>
              <a:ext uri="{FF2B5EF4-FFF2-40B4-BE49-F238E27FC236}">
                <a16:creationId xmlns:a16="http://schemas.microsoft.com/office/drawing/2014/main" id="{23CDE356-F59D-4F9E-8232-5E8E1BC09A27}"/>
              </a:ext>
            </a:extLst>
          </p:cNvPr>
          <p:cNvSpPr>
            <a:spLocks noGrp="1"/>
          </p:cNvSpPr>
          <p:nvPr>
            <p:ph type="body" sz="quarter" idx="14"/>
          </p:nvPr>
        </p:nvSpPr>
        <p:spPr>
          <a:xfrm>
            <a:off x="464444" y="1644308"/>
            <a:ext cx="3543534" cy="5147018"/>
          </a:xfrm>
        </p:spPr>
        <p:txBody>
          <a:bodyPr>
            <a:normAutofit fontScale="62500" lnSpcReduction="20000"/>
          </a:bodyPr>
          <a:lstStyle/>
          <a:p>
            <a:pPr marL="0" lvl="0" indent="0">
              <a:buNone/>
            </a:pPr>
            <a:r>
              <a:rPr lang="en-US" sz="2100" b="1" dirty="0">
                <a:solidFill>
                  <a:srgbClr val="FFFFFF"/>
                </a:solidFill>
              </a:rPr>
              <a:t>Objective: </a:t>
            </a:r>
            <a:r>
              <a:rPr lang="en-US" sz="2100" dirty="0">
                <a:solidFill>
                  <a:srgbClr val="FFFFFF"/>
                </a:solidFill>
              </a:rPr>
              <a:t>Students will use moon-related vocabulary words correctly.</a:t>
            </a:r>
          </a:p>
          <a:p>
            <a:pPr marL="0" lvl="0" indent="0">
              <a:buNone/>
            </a:pPr>
            <a:r>
              <a:rPr lang="en-US" sz="2100" dirty="0">
                <a:solidFill>
                  <a:srgbClr val="FFFFFF"/>
                </a:solidFill>
              </a:rPr>
              <a:t>Define the terms </a:t>
            </a:r>
            <a:r>
              <a:rPr lang="en-US" sz="2100" i="1" dirty="0">
                <a:solidFill>
                  <a:srgbClr val="FFFFFF"/>
                </a:solidFill>
              </a:rPr>
              <a:t>gibbous, waxing, waning</a:t>
            </a:r>
            <a:endParaRPr lang="en-US" sz="2100" dirty="0">
              <a:solidFill>
                <a:srgbClr val="FFFFFF"/>
              </a:solidFill>
            </a:endParaRPr>
          </a:p>
          <a:p>
            <a:pPr marL="342900" lvl="0" indent="-342900">
              <a:buFont typeface="AppleSymbols" charset="0"/>
              <a:buAutoNum type="alphaLcParenR"/>
            </a:pPr>
            <a:r>
              <a:rPr lang="en-US" sz="2100" dirty="0">
                <a:solidFill>
                  <a:srgbClr val="FFFFFF"/>
                </a:solidFill>
              </a:rPr>
              <a:t>A list of vocabulary words is displayed on the screen.</a:t>
            </a:r>
          </a:p>
          <a:p>
            <a:pPr marL="342900" lvl="0" indent="-342900">
              <a:buFont typeface="AppleSymbols" charset="0"/>
              <a:buAutoNum type="alphaLcParenR"/>
            </a:pPr>
            <a:r>
              <a:rPr lang="en-US" sz="2100" dirty="0">
                <a:solidFill>
                  <a:srgbClr val="FFFFFF"/>
                </a:solidFill>
              </a:rPr>
              <a:t>Teacher says the new word and students repeat the word. </a:t>
            </a:r>
          </a:p>
          <a:p>
            <a:pPr marL="342900" lvl="0" indent="-342900">
              <a:buFont typeface="AppleSymbols" charset="0"/>
              <a:buAutoNum type="alphaLcParenR"/>
            </a:pPr>
            <a:r>
              <a:rPr lang="en-US" sz="2100" dirty="0">
                <a:solidFill>
                  <a:srgbClr val="FFFFFF"/>
                </a:solidFill>
              </a:rPr>
              <a:t>The teacher and students read the definition of each word together. </a:t>
            </a:r>
          </a:p>
          <a:p>
            <a:pPr marL="342900" lvl="0" indent="-342900">
              <a:buFont typeface="AppleSymbols" charset="0"/>
              <a:buAutoNum type="alphaLcParenR"/>
            </a:pPr>
            <a:r>
              <a:rPr lang="en-US" sz="2100" dirty="0">
                <a:solidFill>
                  <a:srgbClr val="FFFFFF"/>
                </a:solidFill>
              </a:rPr>
              <a:t>The teacher elaborates on the definitions by giving examples and hand gestures to illustrate each (gibbous = hand over fist for larger than half)</a:t>
            </a:r>
          </a:p>
          <a:p>
            <a:pPr marL="342900" lvl="0" indent="-342900">
              <a:buFont typeface="AppleSymbols" charset="0"/>
              <a:buAutoNum type="alphaLcParenR"/>
            </a:pPr>
            <a:r>
              <a:rPr lang="en-US" sz="2100" dirty="0">
                <a:solidFill>
                  <a:srgbClr val="FFFFFF"/>
                </a:solidFill>
              </a:rPr>
              <a:t>An incomplete sentence is displayed on the screen:</a:t>
            </a:r>
          </a:p>
          <a:p>
            <a:pPr marL="800100" lvl="1" indent="-342900">
              <a:buFont typeface="AppleSymbols" charset="0"/>
              <a:buAutoNum type="alphaLcParenR"/>
            </a:pPr>
            <a:r>
              <a:rPr lang="en-US" dirty="0">
                <a:solidFill>
                  <a:srgbClr val="FFFFFF"/>
                </a:solidFill>
              </a:rPr>
              <a:t>It is the first quarter, so the moon is ______.</a:t>
            </a:r>
          </a:p>
          <a:p>
            <a:pPr marL="800100" lvl="1" indent="-342900">
              <a:buFont typeface="AppleSymbols" charset="0"/>
              <a:buAutoNum type="alphaLcParenR"/>
            </a:pPr>
            <a:r>
              <a:rPr lang="en-US" dirty="0">
                <a:solidFill>
                  <a:srgbClr val="FFFFFF"/>
                </a:solidFill>
              </a:rPr>
              <a:t>If the moon is not half, full, or new, it is a _________ moon.</a:t>
            </a:r>
          </a:p>
          <a:p>
            <a:pPr marL="342900" lvl="0" indent="-342900">
              <a:buFont typeface="AppleSymbols" charset="0"/>
              <a:buAutoNum type="alphaLcParenR"/>
            </a:pPr>
            <a:r>
              <a:rPr lang="en-US" sz="2100" dirty="0">
                <a:solidFill>
                  <a:srgbClr val="FFFFFF"/>
                </a:solidFill>
              </a:rPr>
              <a:t>Students complete the sentence by selecting the appropriate moon-related vocabulary word.</a:t>
            </a:r>
          </a:p>
        </p:txBody>
      </p:sp>
      <p:sp>
        <p:nvSpPr>
          <p:cNvPr id="6" name="Rectangle 5">
            <a:extLst>
              <a:ext uri="{FF2B5EF4-FFF2-40B4-BE49-F238E27FC236}">
                <a16:creationId xmlns:a16="http://schemas.microsoft.com/office/drawing/2014/main" id="{7523F3BF-D0C1-44B8-9247-B987C73E5412}"/>
              </a:ext>
            </a:extLst>
          </p:cNvPr>
          <p:cNvSpPr/>
          <p:nvPr/>
        </p:nvSpPr>
        <p:spPr>
          <a:xfrm>
            <a:off x="4256088" y="3183912"/>
            <a:ext cx="4524375" cy="1077218"/>
          </a:xfrm>
          <a:prstGeom prst="rect">
            <a:avLst/>
          </a:prstGeom>
          <a:noFill/>
          <a:ln>
            <a:noFill/>
          </a:ln>
        </p:spPr>
        <p:txBody>
          <a:bodyPr wrap="square">
            <a:spAutoFit/>
          </a:bodyPr>
          <a:lstStyle/>
          <a:p>
            <a:r>
              <a:rPr lang="en-US" sz="1600" dirty="0"/>
              <a:t>Here’s a way of reviewing students’ knowledge of moon-related vocabulary words. Examine the checklist and decide how to incorporate appropriate use of prompts.</a:t>
            </a:r>
          </a:p>
        </p:txBody>
      </p:sp>
      <p:sp>
        <p:nvSpPr>
          <p:cNvPr id="8" name="Text Placeholder 7">
            <a:extLst>
              <a:ext uri="{FF2B5EF4-FFF2-40B4-BE49-F238E27FC236}">
                <a16:creationId xmlns:a16="http://schemas.microsoft.com/office/drawing/2014/main" id="{985B726C-BD4A-459A-8409-8F4897602B38}"/>
              </a:ext>
            </a:extLst>
          </p:cNvPr>
          <p:cNvSpPr>
            <a:spLocks noGrp="1"/>
          </p:cNvSpPr>
          <p:nvPr>
            <p:ph type="body" sz="quarter" idx="13"/>
          </p:nvPr>
        </p:nvSpPr>
        <p:spPr>
          <a:xfrm>
            <a:off x="4256088" y="1644650"/>
            <a:ext cx="4524375" cy="1298817"/>
          </a:xfrm>
          <a:prstGeom prst="rect">
            <a:avLst/>
          </a:prstGeom>
          <a:solidFill>
            <a:schemeClr val="accent6">
              <a:lumMod val="75000"/>
            </a:schemeClr>
          </a:solidFill>
        </p:spPr>
        <p:txBody>
          <a:bodyPr wrap="square">
            <a:spAutoFit/>
          </a:bodyPr>
          <a:lstStyle/>
          <a:p>
            <a:pPr marL="0" lvl="0" indent="0">
              <a:buNone/>
              <a:defRPr/>
            </a:pPr>
            <a:r>
              <a:rPr lang="en-US" sz="1600" b="1" dirty="0">
                <a:solidFill>
                  <a:srgbClr val="FFFFFF"/>
                </a:solidFill>
                <a:latin typeface="Tw Cen MT" panose="020B0602020104020603" pitchFamily="34" charset="0"/>
                <a:cs typeface="Arial" panose="020B0604020202020204" pitchFamily="34" charset="0"/>
              </a:rPr>
              <a:t>Provide appropriate prompts</a:t>
            </a:r>
          </a:p>
          <a:p>
            <a:pPr marL="285750" lvl="0" indent="-285750">
              <a:lnSpc>
                <a:spcPct val="100000"/>
              </a:lnSpc>
              <a:spcBef>
                <a:spcPts val="0"/>
              </a:spcBef>
              <a:buFont typeface="Arial" panose="020B0604020202020204" pitchFamily="34" charset="0"/>
              <a:buChar char="•"/>
              <a:defRPr/>
            </a:pPr>
            <a:r>
              <a:rPr lang="en-US" sz="1600" dirty="0">
                <a:latin typeface="Tw Cen MT" panose="020B0602020104020603" pitchFamily="34" charset="0"/>
                <a:cs typeface="Arial" panose="020B0604020202020204" pitchFamily="34" charset="0"/>
              </a:rPr>
              <a:t>Design a variety of prompt types linked to task and likely student need</a:t>
            </a:r>
          </a:p>
          <a:p>
            <a:pPr marL="285750" indent="-285750">
              <a:lnSpc>
                <a:spcPct val="100000"/>
              </a:lnSpc>
              <a:spcBef>
                <a:spcPts val="0"/>
              </a:spcBef>
              <a:buFont typeface="Arial" panose="020B0604020202020204" pitchFamily="34" charset="0"/>
              <a:buChar char="•"/>
            </a:pPr>
            <a:r>
              <a:rPr lang="en-US" sz="1600" dirty="0">
                <a:latin typeface="Tw Cen MT" panose="020B0602020104020603" pitchFamily="34" charset="0"/>
                <a:cs typeface="Arial" panose="020B0604020202020204" pitchFamily="34" charset="0"/>
              </a:rPr>
              <a:t>Change level of prompting in response to student’s progress</a:t>
            </a:r>
          </a:p>
        </p:txBody>
      </p:sp>
    </p:spTree>
    <p:extLst>
      <p:ext uri="{BB962C8B-B14F-4D97-AF65-F5344CB8AC3E}">
        <p14:creationId xmlns:p14="http://schemas.microsoft.com/office/powerpoint/2010/main" val="110675169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4705-1CC8-402C-A78F-5F17518D9B8E}"/>
              </a:ext>
            </a:extLst>
          </p:cNvPr>
          <p:cNvSpPr>
            <a:spLocks noGrp="1"/>
          </p:cNvSpPr>
          <p:nvPr>
            <p:ph type="title"/>
          </p:nvPr>
        </p:nvSpPr>
        <p:spPr/>
        <p:txBody>
          <a:bodyPr/>
          <a:lstStyle/>
          <a:p>
            <a:r>
              <a:rPr lang="en-US" dirty="0"/>
              <a:t>Activity 5.29</a:t>
            </a:r>
            <a:br>
              <a:rPr lang="en-US" dirty="0"/>
            </a:br>
            <a:r>
              <a:rPr lang="en-US" i="1" dirty="0"/>
              <a:t>Analyze Curricular Materials</a:t>
            </a:r>
          </a:p>
        </p:txBody>
      </p:sp>
      <p:sp>
        <p:nvSpPr>
          <p:cNvPr id="4" name="Text Placeholder 3">
            <a:extLst>
              <a:ext uri="{FF2B5EF4-FFF2-40B4-BE49-F238E27FC236}">
                <a16:creationId xmlns:a16="http://schemas.microsoft.com/office/drawing/2014/main" id="{23CDE356-F59D-4F9E-8232-5E8E1BC09A27}"/>
              </a:ext>
            </a:extLst>
          </p:cNvPr>
          <p:cNvSpPr>
            <a:spLocks noGrp="1"/>
          </p:cNvSpPr>
          <p:nvPr>
            <p:ph type="body" sz="quarter" idx="14"/>
          </p:nvPr>
        </p:nvSpPr>
        <p:spPr/>
        <p:txBody>
          <a:bodyPr tIns="91440">
            <a:normAutofit fontScale="62500" lnSpcReduction="20000"/>
          </a:bodyPr>
          <a:lstStyle/>
          <a:p>
            <a:pPr marL="0" indent="0">
              <a:buNone/>
            </a:pPr>
            <a:r>
              <a:rPr lang="en-US" b="1" dirty="0"/>
              <a:t>Objective: </a:t>
            </a:r>
            <a:r>
              <a:rPr lang="en-US" dirty="0"/>
              <a:t>Students will use moon-related vocabulary words correctly.</a:t>
            </a:r>
          </a:p>
          <a:p>
            <a:pPr marL="0" lvl="0" indent="0">
              <a:buNone/>
            </a:pPr>
            <a:r>
              <a:rPr lang="en-US" dirty="0"/>
              <a:t>Define the terms </a:t>
            </a:r>
            <a:r>
              <a:rPr lang="en-US" i="1" dirty="0"/>
              <a:t>gibbous, waxing, waning</a:t>
            </a:r>
            <a:endParaRPr lang="en-US" dirty="0"/>
          </a:p>
          <a:p>
            <a:pPr marL="342900" lvl="0" indent="-342900">
              <a:buAutoNum type="alphaLcParenR"/>
            </a:pPr>
            <a:r>
              <a:rPr lang="en-US" dirty="0"/>
              <a:t>A list of vocabulary words is displayed on the screen.</a:t>
            </a:r>
          </a:p>
          <a:p>
            <a:pPr marL="342900" lvl="0" indent="-342900">
              <a:buAutoNum type="alphaLcParenR"/>
            </a:pPr>
            <a:r>
              <a:rPr lang="en-US" dirty="0"/>
              <a:t>Teacher says the new word and students repeat the word. </a:t>
            </a:r>
          </a:p>
          <a:p>
            <a:pPr marL="342900" lvl="0" indent="-342900">
              <a:buAutoNum type="alphaLcParenR"/>
            </a:pPr>
            <a:r>
              <a:rPr lang="en-US" dirty="0"/>
              <a:t>The teacher and students read the definition of each word together. </a:t>
            </a:r>
          </a:p>
          <a:p>
            <a:pPr marL="342900" lvl="0" indent="-342900">
              <a:buAutoNum type="alphaLcParenR"/>
            </a:pPr>
            <a:r>
              <a:rPr lang="en-US" dirty="0"/>
              <a:t>The teacher elaborates on the definitions by giving examples and hand gestures to illustrate each (gibbous = hand over fist for larger than half)</a:t>
            </a:r>
          </a:p>
          <a:p>
            <a:pPr marL="342900" lvl="0" indent="-342900">
              <a:buAutoNum type="alphaLcParenR"/>
            </a:pPr>
            <a:r>
              <a:rPr lang="en-US" dirty="0"/>
              <a:t>An incomplete sentence is displayed on the screen:</a:t>
            </a:r>
          </a:p>
          <a:p>
            <a:pPr marL="800100" lvl="1" indent="-342900">
              <a:buAutoNum type="alphaLcParenR"/>
            </a:pPr>
            <a:r>
              <a:rPr lang="en-US" dirty="0"/>
              <a:t>It is the first quarter, so the moon is ______.</a:t>
            </a:r>
          </a:p>
          <a:p>
            <a:pPr marL="800100" lvl="1" indent="-342900">
              <a:buAutoNum type="alphaLcParenR"/>
            </a:pPr>
            <a:r>
              <a:rPr lang="en-US" dirty="0"/>
              <a:t>If the moon is not half, full, or new, it is a _________ moon.</a:t>
            </a:r>
          </a:p>
          <a:p>
            <a:pPr marL="342900" lvl="0" indent="-342900">
              <a:buAutoNum type="alphaLcParenR"/>
            </a:pPr>
            <a:r>
              <a:rPr lang="en-US" dirty="0"/>
              <a:t>Students complete the sentence by selecting the appropriate moon-related vocabulary word.</a:t>
            </a:r>
          </a:p>
          <a:p>
            <a:pPr marL="0" indent="0">
              <a:buNone/>
            </a:pPr>
            <a:endParaRPr lang="en-US" dirty="0"/>
          </a:p>
        </p:txBody>
      </p:sp>
      <p:sp>
        <p:nvSpPr>
          <p:cNvPr id="7" name="Text Placeholder 4">
            <a:extLst>
              <a:ext uri="{FF2B5EF4-FFF2-40B4-BE49-F238E27FC236}">
                <a16:creationId xmlns:a16="http://schemas.microsoft.com/office/drawing/2014/main" id="{2995736D-C184-4FC0-9A5C-586B33DD2C3E}"/>
              </a:ext>
            </a:extLst>
          </p:cNvPr>
          <p:cNvSpPr txBox="1">
            <a:spLocks/>
          </p:cNvSpPr>
          <p:nvPr/>
        </p:nvSpPr>
        <p:spPr>
          <a:xfrm>
            <a:off x="4255804" y="3098800"/>
            <a:ext cx="4524681" cy="3017520"/>
          </a:xfrm>
          <a:prstGeom prst="rect">
            <a:avLst/>
          </a:prstGeom>
          <a:noFill/>
          <a:ln>
            <a:noFill/>
          </a:ln>
        </p:spPr>
        <p:txBody>
          <a:bodyPr wrap="square" anchor="t" anchorCtr="0">
            <a:normAutofit/>
          </a:bodyPr>
          <a:lstStyle>
            <a:lvl1pPr marL="285750" indent="-285750" algn="l" defTabSz="914400" rtl="0" eaLnBrk="1" latinLnBrk="0" hangingPunct="1">
              <a:lnSpc>
                <a:spcPct val="90000"/>
              </a:lnSpc>
              <a:spcBef>
                <a:spcPts val="1000"/>
              </a:spcBef>
              <a:buClr>
                <a:schemeClr val="accent1">
                  <a:lumMod val="75000"/>
                </a:schemeClr>
              </a:buClr>
              <a:buFont typeface="AppleSymbols" charset="0"/>
              <a:buChar char="⎔"/>
              <a:defRPr sz="2000" kern="1200" baseline="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chemeClr val="accent1">
                  <a:lumMod val="60000"/>
                  <a:lumOff val="40000"/>
                </a:schemeClr>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chemeClr val="accent1">
                  <a:lumMod val="40000"/>
                  <a:lumOff val="60000"/>
                </a:schemeClr>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chemeClr val="accent1">
                  <a:lumMod val="20000"/>
                  <a:lumOff val="80000"/>
                </a:schemeClr>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94B9AF"/>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mn-lt"/>
              </a:rPr>
              <a:t>Variety of prompts?</a:t>
            </a:r>
          </a:p>
          <a:p>
            <a:pPr lvl="1"/>
            <a:r>
              <a:rPr lang="en-US" sz="1600" dirty="0">
                <a:latin typeface="+mn-lt"/>
              </a:rPr>
              <a:t>Verbal hints: “In the first quarter, we start to see more of the moon. Which word do we use when we are seeing more?”</a:t>
            </a:r>
          </a:p>
          <a:p>
            <a:pPr lvl="1"/>
            <a:r>
              <a:rPr lang="en-US" sz="1600" dirty="0">
                <a:latin typeface="+mn-lt"/>
              </a:rPr>
              <a:t>Gestures (if applicable): [Teacher shows students the gibbous gesture.]</a:t>
            </a:r>
          </a:p>
          <a:p>
            <a:r>
              <a:rPr lang="en-US" sz="1800" dirty="0">
                <a:latin typeface="+mn-lt"/>
              </a:rPr>
              <a:t>Change level of prompting?</a:t>
            </a:r>
          </a:p>
          <a:p>
            <a:pPr lvl="1"/>
            <a:r>
              <a:rPr lang="en-US" sz="1600" dirty="0">
                <a:latin typeface="+mn-lt"/>
              </a:rPr>
              <a:t>Higher level: See examples above</a:t>
            </a:r>
          </a:p>
          <a:p>
            <a:pPr lvl="1"/>
            <a:r>
              <a:rPr lang="en-US" sz="1600" dirty="0">
                <a:latin typeface="+mn-lt"/>
              </a:rPr>
              <a:t>Lower level: “Think about the first quarter.”</a:t>
            </a:r>
          </a:p>
        </p:txBody>
      </p:sp>
      <p:sp>
        <p:nvSpPr>
          <p:cNvPr id="8" name="Text Placeholder 7">
            <a:extLst>
              <a:ext uri="{FF2B5EF4-FFF2-40B4-BE49-F238E27FC236}">
                <a16:creationId xmlns:a16="http://schemas.microsoft.com/office/drawing/2014/main" id="{AECCED37-FA57-458D-AB58-03220B099C2E}"/>
              </a:ext>
            </a:extLst>
          </p:cNvPr>
          <p:cNvSpPr txBox="1">
            <a:spLocks/>
          </p:cNvSpPr>
          <p:nvPr/>
        </p:nvSpPr>
        <p:spPr>
          <a:xfrm>
            <a:off x="4256088" y="1644650"/>
            <a:ext cx="4524375" cy="1298817"/>
          </a:xfrm>
          <a:prstGeom prst="rect">
            <a:avLst/>
          </a:prstGeom>
          <a:solidFill>
            <a:schemeClr val="accent6">
              <a:lumMod val="75000"/>
            </a:schemeClr>
          </a:solidFill>
        </p:spPr>
        <p:txBody>
          <a:bodyPr wrap="square" anchor="t" anchorCtr="0">
            <a:spAutoFit/>
          </a:bodyPr>
          <a:lstStyle>
            <a:lvl1pPr marL="285750" indent="-285750" algn="l" defTabSz="914400" rtl="0" eaLnBrk="1" latinLnBrk="0" hangingPunct="1">
              <a:lnSpc>
                <a:spcPct val="90000"/>
              </a:lnSpc>
              <a:spcBef>
                <a:spcPts val="1000"/>
              </a:spcBef>
              <a:buClr>
                <a:srgbClr val="94B9AF"/>
              </a:buClr>
              <a:buFont typeface="AppleSymbols" charset="0"/>
              <a:buChar char="⎔"/>
              <a:defRPr sz="2000" kern="1200" baseline="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94B9AF"/>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94B9AF"/>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94B9AF"/>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94B9AF"/>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ppleSymbols" charset="0"/>
              <a:buNone/>
              <a:defRPr/>
            </a:pPr>
            <a:r>
              <a:rPr lang="en-US" sz="1600" b="1" dirty="0">
                <a:solidFill>
                  <a:srgbClr val="FFFFFF"/>
                </a:solidFill>
                <a:latin typeface="Tw Cen MT" panose="020B0602020104020603" pitchFamily="34" charset="0"/>
                <a:cs typeface="Arial" panose="020B0604020202020204" pitchFamily="34" charset="0"/>
              </a:rPr>
              <a:t>Provide appropriate prompts</a:t>
            </a:r>
          </a:p>
          <a:p>
            <a:pPr>
              <a:lnSpc>
                <a:spcPct val="100000"/>
              </a:lnSpc>
              <a:spcBef>
                <a:spcPts val="0"/>
              </a:spcBef>
              <a:buFont typeface="Arial" panose="020B0604020202020204" pitchFamily="34" charset="0"/>
              <a:buChar char="•"/>
              <a:defRPr/>
            </a:pPr>
            <a:r>
              <a:rPr lang="en-US" sz="1600" dirty="0">
                <a:latin typeface="Tw Cen MT" panose="020B0602020104020603" pitchFamily="34" charset="0"/>
                <a:cs typeface="Arial" panose="020B0604020202020204" pitchFamily="34" charset="0"/>
              </a:rPr>
              <a:t>Design a variety of prompt types linked to task and likely student need</a:t>
            </a:r>
          </a:p>
          <a:p>
            <a:pPr>
              <a:lnSpc>
                <a:spcPct val="100000"/>
              </a:lnSpc>
              <a:spcBef>
                <a:spcPts val="0"/>
              </a:spcBef>
              <a:buFont typeface="Arial" panose="020B0604020202020204" pitchFamily="34" charset="0"/>
              <a:buChar char="•"/>
            </a:pPr>
            <a:r>
              <a:rPr lang="en-US" sz="1600" dirty="0">
                <a:latin typeface="Tw Cen MT" panose="020B0602020104020603" pitchFamily="34" charset="0"/>
                <a:cs typeface="Arial" panose="020B0604020202020204" pitchFamily="34" charset="0"/>
              </a:rPr>
              <a:t>Change level of prompting in response to student’s progress</a:t>
            </a:r>
          </a:p>
        </p:txBody>
      </p:sp>
    </p:spTree>
    <p:extLst>
      <p:ext uri="{BB962C8B-B14F-4D97-AF65-F5344CB8AC3E}">
        <p14:creationId xmlns:p14="http://schemas.microsoft.com/office/powerpoint/2010/main" val="121823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lvl="0"/>
            <a:r>
              <a:rPr lang="en-US" dirty="0">
                <a:solidFill>
                  <a:schemeClr val="tx1">
                    <a:lumMod val="95000"/>
                  </a:schemeClr>
                </a:solidFill>
              </a:rPr>
              <a:t>Decide what type of practice is appropriate</a:t>
            </a:r>
          </a:p>
          <a:p>
            <a:r>
              <a:rPr lang="en-US" dirty="0"/>
              <a:t>Design outcome-aligned practice likely to produce high accuracy</a:t>
            </a:r>
          </a:p>
          <a:p>
            <a:pPr lvl="0"/>
            <a:r>
              <a:rPr lang="en-US" b="1" dirty="0">
                <a:solidFill>
                  <a:schemeClr val="accent5">
                    <a:lumMod val="75000"/>
                  </a:schemeClr>
                </a:solidFill>
              </a:rPr>
              <a:t>Provide guided practice </a:t>
            </a:r>
          </a:p>
          <a:p>
            <a:pPr lvl="1"/>
            <a:r>
              <a:rPr lang="en-US" dirty="0"/>
              <a:t>Lead student in steps toward the learning outcome</a:t>
            </a:r>
          </a:p>
          <a:p>
            <a:pPr lvl="1"/>
            <a:r>
              <a:rPr lang="en-US" dirty="0"/>
              <a:t>Provide appropriate prompts</a:t>
            </a:r>
          </a:p>
          <a:p>
            <a:pPr lvl="1"/>
            <a:r>
              <a:rPr lang="en-US" b="1" dirty="0">
                <a:solidFill>
                  <a:schemeClr val="accent5">
                    <a:lumMod val="75000"/>
                  </a:schemeClr>
                </a:solidFill>
              </a:rPr>
              <a:t>Observe and provide immediate feedback</a:t>
            </a:r>
          </a:p>
          <a:p>
            <a:pPr lvl="0"/>
            <a:r>
              <a:rPr lang="en-US" dirty="0"/>
              <a:t>Provide independent practice</a:t>
            </a:r>
          </a:p>
          <a:p>
            <a:pPr lvl="1"/>
            <a:r>
              <a:rPr lang="en-US" dirty="0"/>
              <a:t>Review expectations and resources for meeting the learning outcome</a:t>
            </a:r>
          </a:p>
          <a:p>
            <a:pPr lvl="1"/>
            <a:r>
              <a:rPr lang="en-US" dirty="0"/>
              <a:t>Allow student to work without support</a:t>
            </a:r>
          </a:p>
          <a:p>
            <a:pPr lvl="1"/>
            <a:r>
              <a:rPr lang="en-US" dirty="0"/>
              <a:t>Observe and provide immediate and delayed feedback </a:t>
            </a:r>
          </a:p>
          <a:p>
            <a:r>
              <a:rPr lang="en-US" dirty="0"/>
              <a:t>Make strategic decisions about next steps</a:t>
            </a:r>
          </a:p>
          <a:p>
            <a:pPr lvl="0"/>
            <a:endParaRPr lang="en-US" dirty="0"/>
          </a:p>
        </p:txBody>
      </p:sp>
      <p:sp>
        <p:nvSpPr>
          <p:cNvPr id="3" name="Title 2"/>
          <p:cNvSpPr>
            <a:spLocks noGrp="1"/>
          </p:cNvSpPr>
          <p:nvPr>
            <p:ph type="title"/>
          </p:nvPr>
        </p:nvSpPr>
        <p:spPr/>
        <p:txBody>
          <a:bodyPr>
            <a:normAutofit fontScale="90000"/>
          </a:bodyPr>
          <a:lstStyle/>
          <a:p>
            <a:r>
              <a:rPr lang="en-US" dirty="0"/>
              <a:t>Checklist: Practice</a:t>
            </a:r>
            <a:br>
              <a:rPr lang="en-US" dirty="0"/>
            </a:br>
            <a:r>
              <a:rPr lang="en-US" dirty="0">
                <a:solidFill>
                  <a:schemeClr val="accent5">
                    <a:lumMod val="75000"/>
                  </a:schemeClr>
                </a:solidFill>
              </a:rPr>
              <a:t>Provide guided practice</a:t>
            </a:r>
          </a:p>
        </p:txBody>
      </p:sp>
    </p:spTree>
    <p:extLst>
      <p:ext uri="{BB962C8B-B14F-4D97-AF65-F5344CB8AC3E}">
        <p14:creationId xmlns:p14="http://schemas.microsoft.com/office/powerpoint/2010/main" val="62343220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64F109-3567-40EA-94FC-98F31448F1B0}"/>
              </a:ext>
            </a:extLst>
          </p:cNvPr>
          <p:cNvSpPr>
            <a:spLocks noGrp="1"/>
          </p:cNvSpPr>
          <p:nvPr>
            <p:ph type="body" sz="quarter" idx="13"/>
          </p:nvPr>
        </p:nvSpPr>
        <p:spPr/>
        <p:txBody>
          <a:bodyPr/>
          <a:lstStyle/>
          <a:p>
            <a:r>
              <a:rPr lang="en-US" dirty="0"/>
              <a:t>Watch student carefully</a:t>
            </a:r>
          </a:p>
          <a:p>
            <a:r>
              <a:rPr lang="en-US" dirty="0"/>
              <a:t>Interpret the meaning of errors</a:t>
            </a:r>
          </a:p>
          <a:p>
            <a:r>
              <a:rPr lang="en-US" dirty="0"/>
              <a:t>Provide feedback that aligns with the type of error</a:t>
            </a:r>
          </a:p>
          <a:p>
            <a:endParaRPr lang="en-US" dirty="0"/>
          </a:p>
        </p:txBody>
      </p:sp>
      <p:sp>
        <p:nvSpPr>
          <p:cNvPr id="4" name="Title 3">
            <a:extLst>
              <a:ext uri="{FF2B5EF4-FFF2-40B4-BE49-F238E27FC236}">
                <a16:creationId xmlns:a16="http://schemas.microsoft.com/office/drawing/2014/main" id="{8BC4FFB5-EA71-4127-88B1-16CF97532B90}"/>
              </a:ext>
            </a:extLst>
          </p:cNvPr>
          <p:cNvSpPr>
            <a:spLocks noGrp="1"/>
          </p:cNvSpPr>
          <p:nvPr>
            <p:ph type="title"/>
          </p:nvPr>
        </p:nvSpPr>
        <p:spPr/>
        <p:txBody>
          <a:bodyPr>
            <a:normAutofit fontScale="90000"/>
          </a:bodyPr>
          <a:lstStyle/>
          <a:p>
            <a:r>
              <a:rPr lang="en-US" dirty="0"/>
              <a:t>Observe and provide immediate feedback</a:t>
            </a:r>
          </a:p>
        </p:txBody>
      </p:sp>
      <p:sp>
        <p:nvSpPr>
          <p:cNvPr id="7" name="Rectangle 6">
            <a:extLst>
              <a:ext uri="{FF2B5EF4-FFF2-40B4-BE49-F238E27FC236}">
                <a16:creationId xmlns:a16="http://schemas.microsoft.com/office/drawing/2014/main" id="{DD8960D7-57AB-4C46-835D-06A956241B5A}"/>
              </a:ext>
            </a:extLst>
          </p:cNvPr>
          <p:cNvSpPr/>
          <p:nvPr/>
        </p:nvSpPr>
        <p:spPr>
          <a:xfrm>
            <a:off x="2712720" y="3202077"/>
            <a:ext cx="4572000" cy="1569660"/>
          </a:xfrm>
          <a:prstGeom prst="rect">
            <a:avLst/>
          </a:prstGeom>
          <a:solidFill>
            <a:schemeClr val="accent2">
              <a:lumMod val="75000"/>
            </a:schemeClr>
          </a:solidFill>
          <a:ln>
            <a:solidFill>
              <a:schemeClr val="accent2">
                <a:lumMod val="60000"/>
                <a:lumOff val="40000"/>
              </a:schemeClr>
            </a:solidFill>
          </a:ln>
        </p:spPr>
        <p:txBody>
          <a:bodyPr>
            <a:spAutoFit/>
          </a:bodyPr>
          <a:lstStyle/>
          <a:p>
            <a:r>
              <a:rPr lang="en-US" sz="1600" b="1" dirty="0">
                <a:cs typeface="Arial" panose="020B0604020202020204" pitchFamily="34" charset="0"/>
              </a:rPr>
              <a:t>Questions to ask as you observe</a:t>
            </a:r>
          </a:p>
          <a:p>
            <a:pPr marL="231775" indent="-231775">
              <a:buFont typeface="Arial" panose="020B0604020202020204" pitchFamily="34" charset="0"/>
              <a:buChar char="•"/>
            </a:pPr>
            <a:r>
              <a:rPr lang="en-US" sz="1600" dirty="0">
                <a:cs typeface="Arial" panose="020B0604020202020204" pitchFamily="34" charset="0"/>
              </a:rPr>
              <a:t>Is the student moving toward mastery?</a:t>
            </a:r>
          </a:p>
          <a:p>
            <a:pPr marL="231775" indent="-231775">
              <a:buFont typeface="Arial" panose="020B0604020202020204" pitchFamily="34" charset="0"/>
              <a:buChar char="•"/>
            </a:pPr>
            <a:r>
              <a:rPr lang="en-US" sz="1600" dirty="0">
                <a:cs typeface="Arial" panose="020B0604020202020204" pitchFamily="34" charset="0"/>
              </a:rPr>
              <a:t>Does the student say and do things that demonstrate progress toward mastery of learning outcome?</a:t>
            </a:r>
          </a:p>
          <a:p>
            <a:pPr marL="231775" indent="-231775">
              <a:buFont typeface="Arial" panose="020B0604020202020204" pitchFamily="34" charset="0"/>
              <a:buChar char="•"/>
            </a:pPr>
            <a:r>
              <a:rPr lang="en-US" sz="1600" dirty="0">
                <a:cs typeface="Arial" panose="020B0604020202020204" pitchFamily="34" charset="0"/>
              </a:rPr>
              <a:t>Where in the process are mistakes occurring? </a:t>
            </a:r>
          </a:p>
        </p:txBody>
      </p:sp>
    </p:spTree>
    <p:extLst>
      <p:ext uri="{BB962C8B-B14F-4D97-AF65-F5344CB8AC3E}">
        <p14:creationId xmlns:p14="http://schemas.microsoft.com/office/powerpoint/2010/main" val="397431265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Observe and provide immediate feedback</a:t>
            </a:r>
          </a:p>
        </p:txBody>
      </p:sp>
      <p:sp>
        <p:nvSpPr>
          <p:cNvPr id="14" name="Text Placeholder 13"/>
          <p:cNvSpPr>
            <a:spLocks noGrp="1"/>
          </p:cNvSpPr>
          <p:nvPr>
            <p:ph type="body" sz="quarter" idx="14"/>
          </p:nvPr>
        </p:nvSpPr>
        <p:spPr>
          <a:xfrm>
            <a:off x="553822" y="1454193"/>
            <a:ext cx="4435302" cy="2552323"/>
          </a:xfrm>
        </p:spPr>
        <p:txBody>
          <a:bodyPr>
            <a:normAutofit/>
          </a:bodyPr>
          <a:lstStyle/>
          <a:p>
            <a:r>
              <a:rPr lang="en-US" sz="1600" dirty="0"/>
              <a:t>Objective: Students complete sentence segmentation activity using tokens </a:t>
            </a:r>
          </a:p>
          <a:p>
            <a:r>
              <a:rPr lang="en-US" sz="1600" dirty="0"/>
              <a:t>Does this meet our criteria for observing and providing immediate feedback?</a:t>
            </a:r>
          </a:p>
          <a:p>
            <a:r>
              <a:rPr lang="en-US" sz="1600" dirty="0"/>
              <a:t>How many times does the teacher identify student error and provide feedback?</a:t>
            </a:r>
          </a:p>
          <a:p>
            <a:r>
              <a:rPr lang="en-US" sz="1600" dirty="0"/>
              <a:t>Did the type of feedback align with the type of error?</a:t>
            </a:r>
          </a:p>
        </p:txBody>
      </p:sp>
      <p:pic>
        <p:nvPicPr>
          <p:cNvPr id="2" name="Picture Placeholder 1" descr="teacher working with students with manipulatives on class rug">
            <a:extLst>
              <a:ext uri="{FF2B5EF4-FFF2-40B4-BE49-F238E27FC236}">
                <a16:creationId xmlns:a16="http://schemas.microsoft.com/office/drawing/2014/main" id="{AF4CDB48-96CC-4ED5-B8F6-46CDE9671E4B}"/>
              </a:ext>
            </a:extLst>
          </p:cNvPr>
          <p:cNvPicPr>
            <a:picLocks noGrp="1" noChangeAspect="1"/>
          </p:cNvPicPr>
          <p:nvPr>
            <p:ph type="pic" sz="quarter" idx="11"/>
          </p:nvPr>
        </p:nvPicPr>
        <p:blipFill>
          <a:blip r:embed="rId3"/>
          <a:srcRect l="12054" r="12054"/>
          <a:stretch>
            <a:fillRect/>
          </a:stretch>
        </p:blipFill>
        <p:spPr>
          <a:prstGeom prst="rect">
            <a:avLst/>
          </a:prstGeom>
        </p:spPr>
      </p:pic>
      <p:sp>
        <p:nvSpPr>
          <p:cNvPr id="7" name="Text Placeholder 14">
            <a:extLst>
              <a:ext uri="{FF2B5EF4-FFF2-40B4-BE49-F238E27FC236}">
                <a16:creationId xmlns:a16="http://schemas.microsoft.com/office/drawing/2014/main" id="{B450A432-6D13-40E6-A0AD-283B191FDA19}"/>
              </a:ext>
            </a:extLst>
          </p:cNvPr>
          <p:cNvSpPr>
            <a:spLocks noGrp="1"/>
          </p:cNvSpPr>
          <p:nvPr>
            <p:ph idx="12"/>
          </p:nvPr>
        </p:nvSpPr>
        <p:spPr>
          <a:xfrm>
            <a:off x="5073760" y="5294824"/>
            <a:ext cx="3677168" cy="458248"/>
          </a:xfrm>
        </p:spPr>
        <p:txBody>
          <a:bodyPr>
            <a:noAutofit/>
          </a:bodyPr>
          <a:lstStyle/>
          <a:p>
            <a:pPr marL="0" indent="0">
              <a:buNone/>
            </a:pPr>
            <a:r>
              <a:rPr lang="en-US" sz="900" dirty="0"/>
              <a:t>These videos are part of professional learning community (PLC) materials for the IES practice guide </a:t>
            </a:r>
            <a:r>
              <a:rPr lang="en-US" sz="900" i="1" dirty="0"/>
              <a:t>Foundational Skills to Support Reading for Understanding in Kindergarten Through 3</a:t>
            </a:r>
            <a:r>
              <a:rPr lang="en-US" sz="900" i="1" baseline="30000" dirty="0"/>
              <a:t>rd</a:t>
            </a:r>
            <a:r>
              <a:rPr lang="en-US" sz="900" i="1" dirty="0"/>
              <a:t> Grade </a:t>
            </a:r>
            <a:r>
              <a:rPr lang="en-US" sz="900" dirty="0"/>
              <a:t>prepared for the Institute of Education Sciences (IES) under Contract ED-IES-12-C-0011 by the Regional Educational Laboratory Southeast administrated by Florida State University</a:t>
            </a:r>
          </a:p>
          <a:p>
            <a:pPr marL="0" indent="0">
              <a:buNone/>
            </a:pPr>
            <a:endParaRPr lang="en-US" sz="900" dirty="0"/>
          </a:p>
        </p:txBody>
      </p:sp>
      <p:sp>
        <p:nvSpPr>
          <p:cNvPr id="8" name="Rectangle 7">
            <a:extLst>
              <a:ext uri="{FF2B5EF4-FFF2-40B4-BE49-F238E27FC236}">
                <a16:creationId xmlns:a16="http://schemas.microsoft.com/office/drawing/2014/main" id="{C41C4BD3-07A1-4BCE-9DAD-55D00B23AA99}"/>
              </a:ext>
            </a:extLst>
          </p:cNvPr>
          <p:cNvSpPr/>
          <p:nvPr/>
        </p:nvSpPr>
        <p:spPr>
          <a:xfrm>
            <a:off x="553822" y="4270213"/>
            <a:ext cx="4134188" cy="954107"/>
          </a:xfrm>
          <a:prstGeom prst="rect">
            <a:avLst/>
          </a:prstGeom>
          <a:solidFill>
            <a:schemeClr val="accent6">
              <a:lumMod val="75000"/>
            </a:schemeClr>
          </a:solidFill>
        </p:spPr>
        <p:txBody>
          <a:bodyPr wrap="square">
            <a:spAutoFit/>
          </a:bodyPr>
          <a:lstStyle/>
          <a:p>
            <a:r>
              <a:rPr lang="en-US" sz="1400" b="1" dirty="0">
                <a:latin typeface="Tw Cen MT" panose="020B0602020104020603" pitchFamily="34" charset="0"/>
              </a:rPr>
              <a:t>Observe and Provide Immediate Feedback</a:t>
            </a:r>
          </a:p>
          <a:p>
            <a:pPr marL="285750" indent="-285750">
              <a:buFont typeface="Arial" panose="020B0604020202020204" pitchFamily="34" charset="0"/>
              <a:buChar char="•"/>
            </a:pPr>
            <a:r>
              <a:rPr lang="en-US" sz="1400" dirty="0">
                <a:latin typeface="Tw Cen MT" panose="020B0602020104020603" pitchFamily="34" charset="0"/>
              </a:rPr>
              <a:t>Watch students carefully</a:t>
            </a:r>
          </a:p>
          <a:p>
            <a:pPr marL="285750" indent="-285750">
              <a:buFont typeface="Arial" panose="020B0604020202020204" pitchFamily="34" charset="0"/>
              <a:buChar char="•"/>
            </a:pPr>
            <a:r>
              <a:rPr lang="en-US" sz="1400" dirty="0">
                <a:latin typeface="Tw Cen MT" panose="020B0602020104020603" pitchFamily="34" charset="0"/>
              </a:rPr>
              <a:t>Interpret the meaning of errors</a:t>
            </a:r>
          </a:p>
          <a:p>
            <a:pPr marL="285750" indent="-285750">
              <a:buFont typeface="Arial" panose="020B0604020202020204" pitchFamily="34" charset="0"/>
              <a:buChar char="•"/>
            </a:pPr>
            <a:r>
              <a:rPr lang="en-US" sz="1400" dirty="0">
                <a:latin typeface="Tw Cen MT" panose="020B0602020104020603" pitchFamily="34" charset="0"/>
              </a:rPr>
              <a:t>Provide feedback that aligns with the type of error</a:t>
            </a:r>
          </a:p>
        </p:txBody>
      </p:sp>
    </p:spTree>
    <p:extLst>
      <p:ext uri="{BB962C8B-B14F-4D97-AF65-F5344CB8AC3E}">
        <p14:creationId xmlns:p14="http://schemas.microsoft.com/office/powerpoint/2010/main" val="311054944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C86F-9580-45E0-8435-33519966DF51}"/>
              </a:ext>
            </a:extLst>
          </p:cNvPr>
          <p:cNvSpPr>
            <a:spLocks noGrp="1"/>
          </p:cNvSpPr>
          <p:nvPr>
            <p:ph type="title"/>
          </p:nvPr>
        </p:nvSpPr>
        <p:spPr/>
        <p:txBody>
          <a:bodyPr/>
          <a:lstStyle/>
          <a:p>
            <a:r>
              <a:rPr lang="en-US" dirty="0"/>
              <a:t>Activity 5.30</a:t>
            </a:r>
            <a:br>
              <a:rPr lang="en-US" dirty="0"/>
            </a:br>
            <a:r>
              <a:rPr lang="en-US" i="1" dirty="0"/>
              <a:t>Analyze a Video Example</a:t>
            </a:r>
            <a:endParaRPr lang="en-US" dirty="0"/>
          </a:p>
        </p:txBody>
      </p:sp>
      <p:graphicFrame>
        <p:nvGraphicFramePr>
          <p:cNvPr id="5" name="Content Placeholder 4">
            <a:extLst>
              <a:ext uri="{FF2B5EF4-FFF2-40B4-BE49-F238E27FC236}">
                <a16:creationId xmlns:a16="http://schemas.microsoft.com/office/drawing/2014/main" id="{A288A8F9-A909-40A5-B638-1A3565D20686}"/>
              </a:ext>
            </a:extLst>
          </p:cNvPr>
          <p:cNvGraphicFramePr>
            <a:graphicFrameLocks noGrp="1"/>
          </p:cNvGraphicFramePr>
          <p:nvPr>
            <p:ph idx="12"/>
            <p:extLst/>
          </p:nvPr>
        </p:nvGraphicFramePr>
        <p:xfrm>
          <a:off x="1091132" y="2270125"/>
          <a:ext cx="6961735" cy="1757022"/>
        </p:xfrm>
        <a:graphic>
          <a:graphicData uri="http://schemas.openxmlformats.org/drawingml/2006/table">
            <a:tbl>
              <a:tblPr firstRow="1" bandRow="1">
                <a:tableStyleId>{10A1B5D5-9B99-4C35-A422-299274C87663}</a:tableStyleId>
              </a:tblPr>
              <a:tblGrid>
                <a:gridCol w="1471380">
                  <a:extLst>
                    <a:ext uri="{9D8B030D-6E8A-4147-A177-3AD203B41FA5}">
                      <a16:colId xmlns:a16="http://schemas.microsoft.com/office/drawing/2014/main" val="601309324"/>
                    </a:ext>
                  </a:extLst>
                </a:gridCol>
                <a:gridCol w="2300520">
                  <a:extLst>
                    <a:ext uri="{9D8B030D-6E8A-4147-A177-3AD203B41FA5}">
                      <a16:colId xmlns:a16="http://schemas.microsoft.com/office/drawing/2014/main" val="2926191869"/>
                    </a:ext>
                  </a:extLst>
                </a:gridCol>
                <a:gridCol w="3189835">
                  <a:extLst>
                    <a:ext uri="{9D8B030D-6E8A-4147-A177-3AD203B41FA5}">
                      <a16:colId xmlns:a16="http://schemas.microsoft.com/office/drawing/2014/main" val="806384454"/>
                    </a:ext>
                  </a:extLst>
                </a:gridCol>
              </a:tblGrid>
              <a:tr h="375262">
                <a:tc>
                  <a:txBody>
                    <a:bodyPr/>
                    <a:lstStyle/>
                    <a:p>
                      <a:pPr algn="l"/>
                      <a:r>
                        <a:rPr lang="en-US" dirty="0"/>
                        <a:t>Time Stamp</a:t>
                      </a:r>
                    </a:p>
                  </a:txBody>
                  <a:tcPr/>
                </a:tc>
                <a:tc>
                  <a:txBody>
                    <a:bodyPr/>
                    <a:lstStyle/>
                    <a:p>
                      <a:pPr algn="l"/>
                      <a:r>
                        <a:rPr lang="en-US" dirty="0"/>
                        <a:t>Error Type</a:t>
                      </a:r>
                    </a:p>
                  </a:txBody>
                  <a:tcPr/>
                </a:tc>
                <a:tc>
                  <a:txBody>
                    <a:bodyPr/>
                    <a:lstStyle/>
                    <a:p>
                      <a:pPr algn="l"/>
                      <a:r>
                        <a:rPr lang="en-US" dirty="0"/>
                        <a:t>Feedback Provided</a:t>
                      </a:r>
                    </a:p>
                  </a:txBody>
                  <a:tcPr/>
                </a:tc>
                <a:extLst>
                  <a:ext uri="{0D108BD9-81ED-4DB2-BD59-A6C34878D82A}">
                    <a16:rowId xmlns:a16="http://schemas.microsoft.com/office/drawing/2014/main" val="1068000750"/>
                  </a:ext>
                </a:extLst>
              </a:tr>
              <a:tr h="370840">
                <a:tc>
                  <a:txBody>
                    <a:bodyPr/>
                    <a:lstStyle/>
                    <a:p>
                      <a:r>
                        <a:rPr lang="en-US" dirty="0"/>
                        <a:t>0:27 – 0:54</a:t>
                      </a:r>
                    </a:p>
                  </a:txBody>
                  <a:tcPr/>
                </a:tc>
                <a:tc>
                  <a:txBody>
                    <a:bodyPr/>
                    <a:lstStyle/>
                    <a:p>
                      <a:r>
                        <a:rPr lang="en-US" dirty="0"/>
                        <a:t>Student does not move tokens</a:t>
                      </a:r>
                    </a:p>
                  </a:txBody>
                  <a:tcPr/>
                </a:tc>
                <a:tc>
                  <a:txBody>
                    <a:bodyPr/>
                    <a:lstStyle/>
                    <a:p>
                      <a:r>
                        <a:rPr lang="en-US" dirty="0"/>
                        <a:t>Individual support provided; T guides S to move tokens</a:t>
                      </a:r>
                    </a:p>
                  </a:txBody>
                  <a:tcPr/>
                </a:tc>
                <a:extLst>
                  <a:ext uri="{0D108BD9-81ED-4DB2-BD59-A6C34878D82A}">
                    <a16:rowId xmlns:a16="http://schemas.microsoft.com/office/drawing/2014/main" val="821974157"/>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72678180"/>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25776088"/>
                  </a:ext>
                </a:extLst>
              </a:tr>
            </a:tbl>
          </a:graphicData>
        </a:graphic>
      </p:graphicFrame>
    </p:spTree>
    <p:extLst>
      <p:ext uri="{BB962C8B-B14F-4D97-AF65-F5344CB8AC3E}">
        <p14:creationId xmlns:p14="http://schemas.microsoft.com/office/powerpoint/2010/main" val="292243261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Activity 5.30</a:t>
            </a:r>
            <a:br>
              <a:rPr lang="en-US" dirty="0"/>
            </a:br>
            <a:r>
              <a:rPr lang="en-US" i="1" dirty="0"/>
              <a:t>Analyze a Video Example</a:t>
            </a:r>
            <a:endParaRPr lang="en-US" dirty="0"/>
          </a:p>
        </p:txBody>
      </p:sp>
      <p:sp>
        <p:nvSpPr>
          <p:cNvPr id="5" name="Text Placeholder 14">
            <a:extLst>
              <a:ext uri="{FF2B5EF4-FFF2-40B4-BE49-F238E27FC236}">
                <a16:creationId xmlns:a16="http://schemas.microsoft.com/office/drawing/2014/main" id="{F8B1CEC2-A08A-4CD3-AA6E-2CE5A3C75259}"/>
              </a:ext>
            </a:extLst>
          </p:cNvPr>
          <p:cNvSpPr>
            <a:spLocks noGrp="1"/>
          </p:cNvSpPr>
          <p:nvPr>
            <p:ph idx="12"/>
          </p:nvPr>
        </p:nvSpPr>
        <p:spPr>
          <a:xfrm>
            <a:off x="1252538" y="5755971"/>
            <a:ext cx="6807200" cy="458248"/>
          </a:xfrm>
        </p:spPr>
        <p:txBody>
          <a:bodyPr>
            <a:noAutofit/>
          </a:bodyPr>
          <a:lstStyle/>
          <a:p>
            <a:pPr marL="0" indent="0">
              <a:buNone/>
            </a:pPr>
            <a:r>
              <a:rPr lang="en-US" sz="900" dirty="0"/>
              <a:t>These videos are part of professional learning community (PLC) materials for the IES practice guide </a:t>
            </a:r>
            <a:r>
              <a:rPr lang="en-US" sz="900" i="1" dirty="0"/>
              <a:t>Foundational Skills to Support Reading for Understanding in Kindergarten Through 3</a:t>
            </a:r>
            <a:r>
              <a:rPr lang="en-US" sz="900" i="1" baseline="30000" dirty="0"/>
              <a:t>rd</a:t>
            </a:r>
            <a:r>
              <a:rPr lang="en-US" sz="900" i="1" dirty="0"/>
              <a:t> Grade </a:t>
            </a:r>
            <a:r>
              <a:rPr lang="en-US" sz="900" dirty="0"/>
              <a:t>prepared for the Institute of Education Sciences (IES) under Contract ED-IES-12-C-0011 by the Regional Educational Laboratory Southeast administrated by Florida State University</a:t>
            </a:r>
          </a:p>
          <a:p>
            <a:pPr marL="0" indent="0">
              <a:buNone/>
            </a:pPr>
            <a:endParaRPr lang="en-US" sz="900" dirty="0"/>
          </a:p>
        </p:txBody>
      </p:sp>
      <p:pic>
        <p:nvPicPr>
          <p:cNvPr id="2" name="qc6qMzRL4Fg"/>
          <p:cNvPicPr>
            <a:picLocks noGrp="1" noRot="1" noChangeAspect="1"/>
          </p:cNvPicPr>
          <p:nvPr>
            <p:ph type="media" sz="quarter" idx="13"/>
            <a:videoFile r:link="rId1"/>
          </p:nvPr>
        </p:nvPicPr>
        <p:blipFill>
          <a:blip r:embed="rId3"/>
          <a:stretch>
            <a:fillRect/>
          </a:stretch>
        </p:blipFill>
        <p:spPr>
          <a:xfrm>
            <a:off x="1575336" y="2067896"/>
            <a:ext cx="6161603" cy="346590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527937" y="1384058"/>
            <a:ext cx="8616063" cy="461665"/>
          </a:xfrm>
          <a:prstGeom prst="rect">
            <a:avLst/>
          </a:prstGeom>
        </p:spPr>
        <p:txBody>
          <a:bodyPr wrap="square">
            <a:spAutoFit/>
          </a:bodyPr>
          <a:lstStyle/>
          <a:p>
            <a:r>
              <a:rPr lang="en-US" sz="2400" b="1" dirty="0">
                <a:solidFill>
                  <a:schemeClr val="accent2"/>
                </a:solidFill>
              </a:rPr>
              <a:t>Link to Video: </a:t>
            </a:r>
            <a:r>
              <a:rPr lang="en-US" sz="2400" b="1" dirty="0">
                <a:solidFill>
                  <a:schemeClr val="accent2"/>
                </a:solidFill>
                <a:hlinkClick r:id="rId4"/>
              </a:rPr>
              <a:t>https://youtu.be/qc6qMzRL4Fg?t=156</a:t>
            </a:r>
            <a:r>
              <a:rPr lang="en-US" sz="2400" b="1" dirty="0">
                <a:solidFill>
                  <a:schemeClr val="accent2"/>
                </a:solidFill>
              </a:rPr>
              <a:t> </a:t>
            </a:r>
            <a:r>
              <a:rPr lang="en-US" sz="2000" dirty="0"/>
              <a:t>(stop at 04:30)</a:t>
            </a:r>
          </a:p>
        </p:txBody>
      </p:sp>
    </p:spTree>
    <p:extLst>
      <p:ext uri="{BB962C8B-B14F-4D97-AF65-F5344CB8AC3E}">
        <p14:creationId xmlns:p14="http://schemas.microsoft.com/office/powerpoint/2010/main" val="30835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C86F-9580-45E0-8435-33519966DF51}"/>
              </a:ext>
            </a:extLst>
          </p:cNvPr>
          <p:cNvSpPr>
            <a:spLocks noGrp="1"/>
          </p:cNvSpPr>
          <p:nvPr>
            <p:ph type="title"/>
          </p:nvPr>
        </p:nvSpPr>
        <p:spPr/>
        <p:txBody>
          <a:bodyPr/>
          <a:lstStyle/>
          <a:p>
            <a:r>
              <a:rPr lang="en-US" dirty="0"/>
              <a:t>Activity 5.30</a:t>
            </a:r>
            <a:br>
              <a:rPr lang="en-US" dirty="0"/>
            </a:br>
            <a:r>
              <a:rPr lang="en-US" i="1" dirty="0"/>
              <a:t>Review</a:t>
            </a:r>
            <a:endParaRPr lang="en-US" dirty="0"/>
          </a:p>
        </p:txBody>
      </p:sp>
      <p:sp>
        <p:nvSpPr>
          <p:cNvPr id="9" name="Text Placeholder 13">
            <a:extLst>
              <a:ext uri="{FF2B5EF4-FFF2-40B4-BE49-F238E27FC236}">
                <a16:creationId xmlns:a16="http://schemas.microsoft.com/office/drawing/2014/main" id="{AAEA8135-752B-4886-B912-8E055BE854C5}"/>
              </a:ext>
            </a:extLst>
          </p:cNvPr>
          <p:cNvSpPr txBox="1">
            <a:spLocks/>
          </p:cNvSpPr>
          <p:nvPr/>
        </p:nvSpPr>
        <p:spPr>
          <a:xfrm>
            <a:off x="4571999" y="1402117"/>
            <a:ext cx="4356425" cy="1941687"/>
          </a:xfrm>
          <a:prstGeom prst="rect">
            <a:avLst/>
          </a:prstGeom>
        </p:spPr>
        <p:txBody>
          <a:bodyPr>
            <a:normAutofit/>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j-lt"/>
              </a:rPr>
              <a:t>Teacher observes each student’s response</a:t>
            </a:r>
          </a:p>
          <a:p>
            <a:r>
              <a:rPr lang="en-US" sz="1600" dirty="0">
                <a:latin typeface="+mj-lt"/>
              </a:rPr>
              <a:t>Teacher identifies when errors occur</a:t>
            </a:r>
          </a:p>
          <a:p>
            <a:r>
              <a:rPr lang="en-US" sz="1600" dirty="0">
                <a:latin typeface="+mj-lt"/>
              </a:rPr>
              <a:t>Teacher provides feedback with 1-1 support, verbal prompts and questions to guide students to correct response</a:t>
            </a:r>
          </a:p>
        </p:txBody>
      </p:sp>
      <p:graphicFrame>
        <p:nvGraphicFramePr>
          <p:cNvPr id="10" name="Content Placeholder 5">
            <a:extLst>
              <a:ext uri="{FF2B5EF4-FFF2-40B4-BE49-F238E27FC236}">
                <a16:creationId xmlns:a16="http://schemas.microsoft.com/office/drawing/2014/main" id="{27975567-EC88-4BB0-A16F-6A9FAAFD3761}"/>
              </a:ext>
            </a:extLst>
          </p:cNvPr>
          <p:cNvGraphicFramePr>
            <a:graphicFrameLocks/>
          </p:cNvGraphicFramePr>
          <p:nvPr>
            <p:extLst/>
          </p:nvPr>
        </p:nvGraphicFramePr>
        <p:xfrm>
          <a:off x="1091131" y="2971223"/>
          <a:ext cx="6961735" cy="2844142"/>
        </p:xfrm>
        <a:graphic>
          <a:graphicData uri="http://schemas.openxmlformats.org/drawingml/2006/table">
            <a:tbl>
              <a:tblPr firstRow="1" bandRow="1">
                <a:tableStyleId>{10A1B5D5-9B99-4C35-A422-299274C87663}</a:tableStyleId>
              </a:tblPr>
              <a:tblGrid>
                <a:gridCol w="1471380">
                  <a:extLst>
                    <a:ext uri="{9D8B030D-6E8A-4147-A177-3AD203B41FA5}">
                      <a16:colId xmlns:a16="http://schemas.microsoft.com/office/drawing/2014/main" val="1274103366"/>
                    </a:ext>
                  </a:extLst>
                </a:gridCol>
                <a:gridCol w="2300520">
                  <a:extLst>
                    <a:ext uri="{9D8B030D-6E8A-4147-A177-3AD203B41FA5}">
                      <a16:colId xmlns:a16="http://schemas.microsoft.com/office/drawing/2014/main" val="3953844246"/>
                    </a:ext>
                  </a:extLst>
                </a:gridCol>
                <a:gridCol w="3189835">
                  <a:extLst>
                    <a:ext uri="{9D8B030D-6E8A-4147-A177-3AD203B41FA5}">
                      <a16:colId xmlns:a16="http://schemas.microsoft.com/office/drawing/2014/main" val="2910595700"/>
                    </a:ext>
                  </a:extLst>
                </a:gridCol>
              </a:tblGrid>
              <a:tr h="375262">
                <a:tc>
                  <a:txBody>
                    <a:bodyPr/>
                    <a:lstStyle/>
                    <a:p>
                      <a:pPr algn="l"/>
                      <a:r>
                        <a:rPr lang="en-US" dirty="0"/>
                        <a:t>Time Stamp</a:t>
                      </a:r>
                    </a:p>
                  </a:txBody>
                  <a:tcPr/>
                </a:tc>
                <a:tc>
                  <a:txBody>
                    <a:bodyPr/>
                    <a:lstStyle/>
                    <a:p>
                      <a:pPr algn="l"/>
                      <a:r>
                        <a:rPr lang="en-US" dirty="0"/>
                        <a:t>Error Type</a:t>
                      </a:r>
                    </a:p>
                  </a:txBody>
                  <a:tcPr/>
                </a:tc>
                <a:tc>
                  <a:txBody>
                    <a:bodyPr/>
                    <a:lstStyle/>
                    <a:p>
                      <a:pPr algn="l"/>
                      <a:r>
                        <a:rPr lang="en-US" dirty="0"/>
                        <a:t>Feedback Provided</a:t>
                      </a:r>
                    </a:p>
                  </a:txBody>
                  <a:tcPr/>
                </a:tc>
                <a:extLst>
                  <a:ext uri="{0D108BD9-81ED-4DB2-BD59-A6C34878D82A}">
                    <a16:rowId xmlns:a16="http://schemas.microsoft.com/office/drawing/2014/main" val="1874441080"/>
                  </a:ext>
                </a:extLst>
              </a:tr>
              <a:tr h="370840">
                <a:tc>
                  <a:txBody>
                    <a:bodyPr/>
                    <a:lstStyle/>
                    <a:p>
                      <a:r>
                        <a:rPr lang="en-US" dirty="0"/>
                        <a:t>0:27 – 0:54</a:t>
                      </a:r>
                    </a:p>
                  </a:txBody>
                  <a:tcPr/>
                </a:tc>
                <a:tc>
                  <a:txBody>
                    <a:bodyPr/>
                    <a:lstStyle/>
                    <a:p>
                      <a:r>
                        <a:rPr lang="en-US" dirty="0"/>
                        <a:t>Student does not move tokens</a:t>
                      </a:r>
                    </a:p>
                  </a:txBody>
                  <a:tcPr/>
                </a:tc>
                <a:tc>
                  <a:txBody>
                    <a:bodyPr/>
                    <a:lstStyle/>
                    <a:p>
                      <a:r>
                        <a:rPr lang="en-US" dirty="0"/>
                        <a:t>Individual support provided; T guides S to move tokens</a:t>
                      </a:r>
                    </a:p>
                  </a:txBody>
                  <a:tcPr/>
                </a:tc>
                <a:extLst>
                  <a:ext uri="{0D108BD9-81ED-4DB2-BD59-A6C34878D82A}">
                    <a16:rowId xmlns:a16="http://schemas.microsoft.com/office/drawing/2014/main" val="1411938373"/>
                  </a:ext>
                </a:extLst>
              </a:tr>
              <a:tr h="370840">
                <a:tc>
                  <a:txBody>
                    <a:bodyPr/>
                    <a:lstStyle/>
                    <a:p>
                      <a:r>
                        <a:rPr lang="en-US" dirty="0"/>
                        <a:t>1:20 - 1:30</a:t>
                      </a:r>
                    </a:p>
                  </a:txBody>
                  <a:tcPr/>
                </a:tc>
                <a:tc>
                  <a:txBody>
                    <a:bodyPr/>
                    <a:lstStyle/>
                    <a:p>
                      <a:r>
                        <a:rPr lang="en-US" dirty="0"/>
                        <a:t>Students did not repeat “green” in the sentence</a:t>
                      </a:r>
                    </a:p>
                  </a:txBody>
                  <a:tcPr/>
                </a:tc>
                <a:tc>
                  <a:txBody>
                    <a:bodyPr/>
                    <a:lstStyle/>
                    <a:p>
                      <a:r>
                        <a:rPr lang="en-US" dirty="0"/>
                        <a:t>T provides a verbal reminder; S repeat the sentence again</a:t>
                      </a:r>
                    </a:p>
                  </a:txBody>
                  <a:tcPr/>
                </a:tc>
                <a:extLst>
                  <a:ext uri="{0D108BD9-81ED-4DB2-BD59-A6C34878D82A}">
                    <a16:rowId xmlns:a16="http://schemas.microsoft.com/office/drawing/2014/main" val="2658554922"/>
                  </a:ext>
                </a:extLst>
              </a:tr>
              <a:tr h="370840">
                <a:tc>
                  <a:txBody>
                    <a:bodyPr/>
                    <a:lstStyle/>
                    <a:p>
                      <a:r>
                        <a:rPr lang="en-US" dirty="0"/>
                        <a:t>1:31 – 1:43</a:t>
                      </a:r>
                    </a:p>
                  </a:txBody>
                  <a:tcPr/>
                </a:tc>
                <a:tc>
                  <a:txBody>
                    <a:bodyPr/>
                    <a:lstStyle/>
                    <a:p>
                      <a:r>
                        <a:rPr lang="en-US" dirty="0"/>
                        <a:t>Students repeat the same error above</a:t>
                      </a:r>
                    </a:p>
                  </a:txBody>
                  <a:tcPr/>
                </a:tc>
                <a:tc>
                  <a:txBody>
                    <a:bodyPr/>
                    <a:lstStyle/>
                    <a:p>
                      <a:r>
                        <a:rPr lang="en-US" dirty="0"/>
                        <a:t>T provides a verbal hint (</a:t>
                      </a:r>
                      <a:r>
                        <a:rPr lang="en-US" i="1" dirty="0"/>
                        <a:t>what color was his hat?</a:t>
                      </a:r>
                      <a:r>
                        <a:rPr lang="en-US" i="0" dirty="0"/>
                        <a:t>); S repeat the sentence again</a:t>
                      </a:r>
                      <a:endParaRPr lang="en-US" dirty="0"/>
                    </a:p>
                  </a:txBody>
                  <a:tcPr/>
                </a:tc>
                <a:extLst>
                  <a:ext uri="{0D108BD9-81ED-4DB2-BD59-A6C34878D82A}">
                    <a16:rowId xmlns:a16="http://schemas.microsoft.com/office/drawing/2014/main" val="3527918785"/>
                  </a:ext>
                </a:extLst>
              </a:tr>
            </a:tbl>
          </a:graphicData>
        </a:graphic>
      </p:graphicFrame>
      <p:sp>
        <p:nvSpPr>
          <p:cNvPr id="6" name="Rectangle 5">
            <a:extLst>
              <a:ext uri="{FF2B5EF4-FFF2-40B4-BE49-F238E27FC236}">
                <a16:creationId xmlns:a16="http://schemas.microsoft.com/office/drawing/2014/main" id="{C41C4BD3-07A1-4BCE-9DAD-55D00B23AA99}"/>
              </a:ext>
            </a:extLst>
          </p:cNvPr>
          <p:cNvSpPr/>
          <p:nvPr/>
        </p:nvSpPr>
        <p:spPr>
          <a:xfrm>
            <a:off x="422031" y="1418853"/>
            <a:ext cx="4149968" cy="954107"/>
          </a:xfrm>
          <a:prstGeom prst="rect">
            <a:avLst/>
          </a:prstGeom>
          <a:solidFill>
            <a:schemeClr val="accent6">
              <a:lumMod val="75000"/>
            </a:schemeClr>
          </a:solidFill>
        </p:spPr>
        <p:txBody>
          <a:bodyPr wrap="square">
            <a:spAutoFit/>
          </a:bodyPr>
          <a:lstStyle/>
          <a:p>
            <a:r>
              <a:rPr lang="en-US" sz="1400" b="1" dirty="0">
                <a:latin typeface="Tw Cen MT" panose="020B0602020104020603" pitchFamily="34" charset="0"/>
              </a:rPr>
              <a:t>Observe and Provide Immediate Feedback</a:t>
            </a:r>
          </a:p>
          <a:p>
            <a:pPr marL="285750" indent="-285750">
              <a:buFont typeface="Arial" panose="020B0604020202020204" pitchFamily="34" charset="0"/>
              <a:buChar char="•"/>
            </a:pPr>
            <a:r>
              <a:rPr lang="en-US" sz="1400" dirty="0">
                <a:latin typeface="Tw Cen MT" panose="020B0602020104020603" pitchFamily="34" charset="0"/>
              </a:rPr>
              <a:t>Watch students carefully</a:t>
            </a:r>
          </a:p>
          <a:p>
            <a:pPr marL="285750" indent="-285750">
              <a:buFont typeface="Arial" panose="020B0604020202020204" pitchFamily="34" charset="0"/>
              <a:buChar char="•"/>
            </a:pPr>
            <a:r>
              <a:rPr lang="en-US" sz="1400" dirty="0">
                <a:latin typeface="Tw Cen MT" panose="020B0602020104020603" pitchFamily="34" charset="0"/>
              </a:rPr>
              <a:t>Interpret the meaning of errors</a:t>
            </a:r>
          </a:p>
          <a:p>
            <a:pPr marL="285750" indent="-285750">
              <a:buFont typeface="Arial" panose="020B0604020202020204" pitchFamily="34" charset="0"/>
              <a:buChar char="•"/>
            </a:pPr>
            <a:r>
              <a:rPr lang="en-US" sz="1400" dirty="0">
                <a:latin typeface="Tw Cen MT" panose="020B0602020104020603" pitchFamily="34" charset="0"/>
              </a:rPr>
              <a:t>Provide feedback that aligns with the type of error</a:t>
            </a:r>
          </a:p>
        </p:txBody>
      </p:sp>
    </p:spTree>
    <p:extLst>
      <p:ext uri="{BB962C8B-B14F-4D97-AF65-F5344CB8AC3E}">
        <p14:creationId xmlns:p14="http://schemas.microsoft.com/office/powerpoint/2010/main" val="1707638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Dr Archer teaching class">
            <a:extLst>
              <a:ext uri="{FF2B5EF4-FFF2-40B4-BE49-F238E27FC236}">
                <a16:creationId xmlns:a16="http://schemas.microsoft.com/office/drawing/2014/main" id="{CBE46BAD-275D-4401-8305-0ACE1357BAFB}"/>
              </a:ext>
            </a:extLst>
          </p:cNvPr>
          <p:cNvPicPr>
            <a:picLocks noGrp="1" noChangeAspect="1"/>
          </p:cNvPicPr>
          <p:nvPr>
            <p:ph type="pic" sz="quarter" idx="11"/>
          </p:nvPr>
        </p:nvPicPr>
        <p:blipFill>
          <a:blip r:embed="rId3"/>
          <a:srcRect l="37" r="37"/>
          <a:stretch>
            <a:fillRect/>
          </a:stretch>
        </p:blipFill>
        <p:spPr>
          <a:xfrm>
            <a:off x="5053013" y="1373521"/>
            <a:ext cx="3698423" cy="3549408"/>
          </a:xfrm>
          <a:prstGeom prst="rect">
            <a:avLst/>
          </a:prstGeom>
        </p:spPr>
      </p:pic>
      <p:sp>
        <p:nvSpPr>
          <p:cNvPr id="7" name="Text Placeholder 6">
            <a:extLst>
              <a:ext uri="{FF2B5EF4-FFF2-40B4-BE49-F238E27FC236}">
                <a16:creationId xmlns:a16="http://schemas.microsoft.com/office/drawing/2014/main" id="{0335994A-EA0C-4ACE-89CD-1037C071E98B}"/>
              </a:ext>
            </a:extLst>
          </p:cNvPr>
          <p:cNvSpPr>
            <a:spLocks noGrp="1"/>
          </p:cNvSpPr>
          <p:nvPr>
            <p:ph type="body" sz="quarter" idx="13"/>
          </p:nvPr>
        </p:nvSpPr>
        <p:spPr/>
        <p:txBody>
          <a:bodyPr/>
          <a:lstStyle/>
          <a:p>
            <a:r>
              <a:rPr lang="en-US" dirty="0"/>
              <a:t>Dr. Archer is an expert in explicit instruction (and co-author of the </a:t>
            </a:r>
            <a:r>
              <a:rPr lang="en-US" i="1" dirty="0"/>
              <a:t>Explicit Instruction </a:t>
            </a:r>
            <a:r>
              <a:rPr lang="en-US" dirty="0"/>
              <a:t>book)</a:t>
            </a:r>
          </a:p>
          <a:p>
            <a:r>
              <a:rPr lang="en-US" dirty="0"/>
              <a:t>Her objective is for students to use a response format she has not taught them before</a:t>
            </a:r>
          </a:p>
          <a:p>
            <a:endParaRPr lang="en-US" dirty="0"/>
          </a:p>
          <a:p>
            <a:endParaRPr lang="en-US" dirty="0"/>
          </a:p>
        </p:txBody>
      </p:sp>
      <p:sp>
        <p:nvSpPr>
          <p:cNvPr id="5" name="Title 4">
            <a:extLst>
              <a:ext uri="{FF2B5EF4-FFF2-40B4-BE49-F238E27FC236}">
                <a16:creationId xmlns:a16="http://schemas.microsoft.com/office/drawing/2014/main" id="{3AC7F7FE-1291-4C2B-8791-BA50FB80A3F0}"/>
              </a:ext>
            </a:extLst>
          </p:cNvPr>
          <p:cNvSpPr>
            <a:spLocks noGrp="1"/>
          </p:cNvSpPr>
          <p:nvPr>
            <p:ph type="title"/>
          </p:nvPr>
        </p:nvSpPr>
        <p:spPr/>
        <p:txBody>
          <a:bodyPr/>
          <a:lstStyle/>
          <a:p>
            <a:r>
              <a:rPr lang="en-US" dirty="0"/>
              <a:t>A real classroom example</a:t>
            </a:r>
          </a:p>
        </p:txBody>
      </p:sp>
      <p:sp>
        <p:nvSpPr>
          <p:cNvPr id="8" name="Text Placeholder 7">
            <a:extLst>
              <a:ext uri="{FF2B5EF4-FFF2-40B4-BE49-F238E27FC236}">
                <a16:creationId xmlns:a16="http://schemas.microsoft.com/office/drawing/2014/main" id="{0635091A-7015-40EC-9126-7A29BE30EF15}"/>
              </a:ext>
            </a:extLst>
          </p:cNvPr>
          <p:cNvSpPr>
            <a:spLocks noGrp="1"/>
          </p:cNvSpPr>
          <p:nvPr>
            <p:ph type="body" sz="quarter" idx="14"/>
          </p:nvPr>
        </p:nvSpPr>
        <p:spPr>
          <a:xfrm>
            <a:off x="5053013" y="5753234"/>
            <a:ext cx="3706812" cy="519112"/>
          </a:xfrm>
        </p:spPr>
        <p:txBody>
          <a:bodyPr>
            <a:normAutofit fontScale="92500" lnSpcReduction="10000"/>
          </a:bodyPr>
          <a:lstStyle/>
          <a:p>
            <a:r>
              <a:rPr lang="en-US" dirty="0"/>
              <a:t>Anita Archer (</a:t>
            </a:r>
            <a:r>
              <a:rPr lang="en-US" dirty="0" err="1"/>
              <a:t>n.d.</a:t>
            </a:r>
            <a:r>
              <a:rPr lang="en-US" dirty="0"/>
              <a:t>) ExplicitInstruction.org</a:t>
            </a:r>
          </a:p>
          <a:p>
            <a:r>
              <a:rPr lang="en-US" dirty="0"/>
              <a:t>Archer, A., &amp; Hughes, C. (2011). </a:t>
            </a:r>
            <a:r>
              <a:rPr lang="en-US" i="1" dirty="0"/>
              <a:t>Explicit Instruction. </a:t>
            </a:r>
            <a:r>
              <a:rPr lang="en-US" dirty="0"/>
              <a:t>New York, NY: The Guilford Press</a:t>
            </a:r>
          </a:p>
        </p:txBody>
      </p:sp>
      <p:pic>
        <p:nvPicPr>
          <p:cNvPr id="11" name="Picture 10" descr="modeling: clear explanation, modeling">
            <a:extLst>
              <a:ext uri="{FF2B5EF4-FFF2-40B4-BE49-F238E27FC236}">
                <a16:creationId xmlns:a16="http://schemas.microsoft.com/office/drawing/2014/main" id="{E9FD257F-D729-4E42-A1CC-AC003C3F23A7}"/>
              </a:ext>
            </a:extLst>
          </p:cNvPr>
          <p:cNvPicPr>
            <a:picLocks noChangeAspect="1"/>
          </p:cNvPicPr>
          <p:nvPr/>
        </p:nvPicPr>
        <p:blipFill>
          <a:blip r:embed="rId4"/>
          <a:stretch>
            <a:fillRect/>
          </a:stretch>
        </p:blipFill>
        <p:spPr>
          <a:xfrm>
            <a:off x="1520323" y="4478392"/>
            <a:ext cx="994277" cy="1136789"/>
          </a:xfrm>
          <a:prstGeom prst="rect">
            <a:avLst/>
          </a:prstGeom>
        </p:spPr>
      </p:pic>
      <p:pic>
        <p:nvPicPr>
          <p:cNvPr id="12" name="Picture 11" descr="Practice: guided practice, independent practice">
            <a:extLst>
              <a:ext uri="{FF2B5EF4-FFF2-40B4-BE49-F238E27FC236}">
                <a16:creationId xmlns:a16="http://schemas.microsoft.com/office/drawing/2014/main" id="{55306BD3-FAEC-4604-B30E-0F139E2C8EE1}"/>
              </a:ext>
            </a:extLst>
          </p:cNvPr>
          <p:cNvPicPr>
            <a:picLocks noChangeAspect="1"/>
          </p:cNvPicPr>
          <p:nvPr/>
        </p:nvPicPr>
        <p:blipFill>
          <a:blip r:embed="rId5"/>
          <a:stretch>
            <a:fillRect/>
          </a:stretch>
        </p:blipFill>
        <p:spPr>
          <a:xfrm>
            <a:off x="2544711" y="4477392"/>
            <a:ext cx="994277" cy="1140104"/>
          </a:xfrm>
          <a:prstGeom prst="rect">
            <a:avLst/>
          </a:prstGeom>
        </p:spPr>
      </p:pic>
      <p:sp>
        <p:nvSpPr>
          <p:cNvPr id="14" name="TextBox 13">
            <a:extLst>
              <a:ext uri="{FF2B5EF4-FFF2-40B4-BE49-F238E27FC236}">
                <a16:creationId xmlns:a16="http://schemas.microsoft.com/office/drawing/2014/main" id="{4AE9F476-894B-4B3D-A5E6-E6A4B6568320}"/>
              </a:ext>
            </a:extLst>
          </p:cNvPr>
          <p:cNvSpPr txBox="1"/>
          <p:nvPr/>
        </p:nvSpPr>
        <p:spPr>
          <a:xfrm>
            <a:off x="580467" y="3769506"/>
            <a:ext cx="3928487" cy="707886"/>
          </a:xfrm>
          <a:prstGeom prst="rect">
            <a:avLst/>
          </a:prstGeom>
          <a:noFill/>
        </p:spPr>
        <p:txBody>
          <a:bodyPr wrap="square" rtlCol="0">
            <a:spAutoFit/>
          </a:bodyPr>
          <a:lstStyle/>
          <a:p>
            <a:pPr algn="ctr"/>
            <a:r>
              <a:rPr lang="en-US" sz="2000" dirty="0">
                <a:solidFill>
                  <a:schemeClr val="accent5">
                    <a:lumMod val="60000"/>
                    <a:lumOff val="40000"/>
                  </a:schemeClr>
                </a:solidFill>
                <a:latin typeface="Arial" panose="020B0604020202020204" pitchFamily="34" charset="0"/>
                <a:cs typeface="Arial" panose="020B0604020202020204" pitchFamily="34" charset="0"/>
              </a:rPr>
              <a:t>She uses a short (but complete) cycle of explicit instruction  </a:t>
            </a:r>
          </a:p>
        </p:txBody>
      </p:sp>
      <p:pic>
        <p:nvPicPr>
          <p:cNvPr id="18" name="Picture 17" descr="supporting practices: using effective methods to elicit frequent responses, providing immediate specific feedback, and maintaining a brisk pace"/>
          <p:cNvPicPr>
            <a:picLocks noChangeAspect="1"/>
          </p:cNvPicPr>
          <p:nvPr/>
        </p:nvPicPr>
        <p:blipFill>
          <a:blip r:embed="rId6"/>
          <a:stretch>
            <a:fillRect/>
          </a:stretch>
        </p:blipFill>
        <p:spPr>
          <a:xfrm>
            <a:off x="1496960" y="5656756"/>
            <a:ext cx="2042028" cy="732975"/>
          </a:xfrm>
          <a:prstGeom prst="rect">
            <a:avLst/>
          </a:prstGeom>
        </p:spPr>
      </p:pic>
      <p:sp>
        <p:nvSpPr>
          <p:cNvPr id="2" name="Rectangle 1"/>
          <p:cNvSpPr/>
          <p:nvPr/>
        </p:nvSpPr>
        <p:spPr>
          <a:xfrm>
            <a:off x="4077730" y="5106903"/>
            <a:ext cx="5984789" cy="646331"/>
          </a:xfrm>
          <a:prstGeom prst="rect">
            <a:avLst/>
          </a:prstGeom>
        </p:spPr>
        <p:txBody>
          <a:bodyPr wrap="square">
            <a:spAutoFit/>
          </a:bodyPr>
          <a:lstStyle/>
          <a:p>
            <a:r>
              <a:rPr lang="en-US" b="1" dirty="0">
                <a:solidFill>
                  <a:schemeClr val="accent2"/>
                </a:solidFill>
              </a:rPr>
              <a:t>Link to Video: </a:t>
            </a:r>
            <a:r>
              <a:rPr lang="en-US" dirty="0">
                <a:hlinkClick r:id="rId7"/>
              </a:rPr>
              <a:t>https://explicitinstruction.org/video-elementary/elementary-video-1/</a:t>
            </a:r>
            <a:endParaRPr lang="en-US" dirty="0"/>
          </a:p>
        </p:txBody>
      </p:sp>
    </p:spTree>
    <p:extLst>
      <p:ext uri="{BB962C8B-B14F-4D97-AF65-F5344CB8AC3E}">
        <p14:creationId xmlns:p14="http://schemas.microsoft.com/office/powerpoint/2010/main" val="407161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lvl="0"/>
            <a:r>
              <a:rPr lang="en-US" dirty="0">
                <a:solidFill>
                  <a:schemeClr val="tx1">
                    <a:lumMod val="95000"/>
                  </a:schemeClr>
                </a:solidFill>
              </a:rPr>
              <a:t>Decide what type of practice is appropriate</a:t>
            </a:r>
          </a:p>
          <a:p>
            <a:r>
              <a:rPr lang="en-US" dirty="0"/>
              <a:t>Design outcome-aligned practice likely to produce high accuracy</a:t>
            </a:r>
          </a:p>
          <a:p>
            <a:pPr lvl="0"/>
            <a:r>
              <a:rPr lang="en-US" b="1" dirty="0">
                <a:solidFill>
                  <a:schemeClr val="accent5">
                    <a:lumMod val="75000"/>
                  </a:schemeClr>
                </a:solidFill>
              </a:rPr>
              <a:t>Provide guided practice </a:t>
            </a:r>
          </a:p>
          <a:p>
            <a:pPr lvl="1"/>
            <a:r>
              <a:rPr lang="en-US" b="1" dirty="0">
                <a:solidFill>
                  <a:schemeClr val="accent5">
                    <a:lumMod val="75000"/>
                  </a:schemeClr>
                </a:solidFill>
              </a:rPr>
              <a:t>Lead student in steps toward the learning outcome</a:t>
            </a:r>
          </a:p>
          <a:p>
            <a:pPr lvl="1"/>
            <a:r>
              <a:rPr lang="en-US" b="1" dirty="0">
                <a:solidFill>
                  <a:schemeClr val="accent5">
                    <a:lumMod val="75000"/>
                  </a:schemeClr>
                </a:solidFill>
              </a:rPr>
              <a:t>Provide appropriate prompts</a:t>
            </a:r>
          </a:p>
          <a:p>
            <a:pPr lvl="1"/>
            <a:r>
              <a:rPr lang="en-US" b="1" dirty="0">
                <a:solidFill>
                  <a:schemeClr val="accent5">
                    <a:lumMod val="75000"/>
                  </a:schemeClr>
                </a:solidFill>
              </a:rPr>
              <a:t>Observe and provide immediate feedback</a:t>
            </a:r>
          </a:p>
          <a:p>
            <a:pPr lvl="0"/>
            <a:r>
              <a:rPr lang="en-US" dirty="0"/>
              <a:t>Provide independent practice</a:t>
            </a:r>
          </a:p>
          <a:p>
            <a:pPr lvl="1"/>
            <a:r>
              <a:rPr lang="en-US" dirty="0"/>
              <a:t>Review expectations and resources for meeting the learning outcome</a:t>
            </a:r>
          </a:p>
          <a:p>
            <a:pPr lvl="1"/>
            <a:r>
              <a:rPr lang="en-US" dirty="0"/>
              <a:t>Allow student to work without support</a:t>
            </a:r>
          </a:p>
          <a:p>
            <a:pPr lvl="1"/>
            <a:r>
              <a:rPr lang="en-US" dirty="0"/>
              <a:t>Observe and provide immediate and delayed feedback </a:t>
            </a:r>
          </a:p>
          <a:p>
            <a:r>
              <a:rPr lang="en-US" dirty="0"/>
              <a:t>Make strategic decisions about next steps</a:t>
            </a:r>
          </a:p>
          <a:p>
            <a:pPr lvl="0"/>
            <a:endParaRPr lang="en-US" dirty="0"/>
          </a:p>
        </p:txBody>
      </p:sp>
      <p:sp>
        <p:nvSpPr>
          <p:cNvPr id="3" name="Title 2"/>
          <p:cNvSpPr>
            <a:spLocks noGrp="1"/>
          </p:cNvSpPr>
          <p:nvPr>
            <p:ph type="title"/>
          </p:nvPr>
        </p:nvSpPr>
        <p:spPr/>
        <p:txBody>
          <a:bodyPr>
            <a:normAutofit fontScale="90000"/>
          </a:bodyPr>
          <a:lstStyle/>
          <a:p>
            <a:r>
              <a:rPr lang="en-US" dirty="0"/>
              <a:t>Checklist: Practice</a:t>
            </a:r>
            <a:br>
              <a:rPr lang="en-US" dirty="0"/>
            </a:br>
            <a:r>
              <a:rPr lang="en-US" dirty="0">
                <a:solidFill>
                  <a:schemeClr val="accent5">
                    <a:lumMod val="75000"/>
                  </a:schemeClr>
                </a:solidFill>
              </a:rPr>
              <a:t>Provide guided practice</a:t>
            </a:r>
          </a:p>
        </p:txBody>
      </p:sp>
    </p:spTree>
    <p:extLst>
      <p:ext uri="{BB962C8B-B14F-4D97-AF65-F5344CB8AC3E}">
        <p14:creationId xmlns:p14="http://schemas.microsoft.com/office/powerpoint/2010/main" val="70387218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16AA8E-0616-411B-A892-F7A8201A5F7F}"/>
              </a:ext>
            </a:extLst>
          </p:cNvPr>
          <p:cNvSpPr>
            <a:spLocks noGrp="1"/>
          </p:cNvSpPr>
          <p:nvPr>
            <p:ph type="title"/>
          </p:nvPr>
        </p:nvSpPr>
        <p:spPr/>
        <p:txBody>
          <a:bodyPr/>
          <a:lstStyle/>
          <a:p>
            <a:r>
              <a:rPr lang="en-US" dirty="0"/>
              <a:t>Lead Teacher Demonstration: </a:t>
            </a:r>
            <a:br>
              <a:rPr lang="en-US" dirty="0"/>
            </a:br>
            <a:r>
              <a:rPr lang="en-US" dirty="0"/>
              <a:t>Guided Practice</a:t>
            </a:r>
          </a:p>
        </p:txBody>
      </p:sp>
      <p:sp>
        <p:nvSpPr>
          <p:cNvPr id="6" name="Text Placeholder 5">
            <a:extLst>
              <a:ext uri="{FF2B5EF4-FFF2-40B4-BE49-F238E27FC236}">
                <a16:creationId xmlns:a16="http://schemas.microsoft.com/office/drawing/2014/main" id="{5AE62ECD-B4BF-49DD-BFF9-F407DBB3EE42}"/>
              </a:ext>
            </a:extLst>
          </p:cNvPr>
          <p:cNvSpPr>
            <a:spLocks noGrp="1"/>
          </p:cNvSpPr>
          <p:nvPr>
            <p:ph type="body" sz="quarter" idx="13"/>
          </p:nvPr>
        </p:nvSpPr>
        <p:spPr>
          <a:xfrm>
            <a:off x="304149" y="1674912"/>
            <a:ext cx="5027951" cy="4469673"/>
          </a:xfrm>
        </p:spPr>
        <p:txBody>
          <a:bodyPr/>
          <a:lstStyle/>
          <a:p>
            <a:r>
              <a:rPr lang="en-US" dirty="0"/>
              <a:t>Ms. Leonard teaches students how to use a number line to add numbers</a:t>
            </a:r>
          </a:p>
          <a:p>
            <a:r>
              <a:rPr lang="en-US" dirty="0"/>
              <a:t>Compare and contrast the two examples</a:t>
            </a:r>
          </a:p>
          <a:p>
            <a:pPr lvl="1"/>
            <a:r>
              <a:rPr lang="en-US" dirty="0"/>
              <a:t>Does the video align with the guided practice checklist?</a:t>
            </a:r>
          </a:p>
        </p:txBody>
      </p:sp>
      <p:pic>
        <p:nvPicPr>
          <p:cNvPr id="11" name="Picture Placeholder 4" descr="Ms Leonard teaching studenst how to use number line to add numbers video screenshot">
            <a:extLst>
              <a:ext uri="{FF2B5EF4-FFF2-40B4-BE49-F238E27FC236}">
                <a16:creationId xmlns:a16="http://schemas.microsoft.com/office/drawing/2014/main" id="{CB7FF6B6-C36F-4406-84C5-1C3EF4E6F2EB}"/>
              </a:ext>
            </a:extLst>
          </p:cNvPr>
          <p:cNvPicPr>
            <a:picLocks noGrp="1" noChangeAspect="1"/>
          </p:cNvPicPr>
          <p:nvPr>
            <p:ph type="pic" sz="quarter" idx="11"/>
          </p:nvPr>
        </p:nvPicPr>
        <p:blipFill>
          <a:blip r:embed="rId2"/>
          <a:srcRect t="325" b="325"/>
          <a:stretch>
            <a:fillRect/>
          </a:stretch>
        </p:blipFill>
        <p:spPr>
          <a:prstGeom prst="rect">
            <a:avLst/>
          </a:prstGeom>
        </p:spPr>
      </p:pic>
      <p:sp>
        <p:nvSpPr>
          <p:cNvPr id="12" name="Rectangle 11">
            <a:extLst>
              <a:ext uri="{FF2B5EF4-FFF2-40B4-BE49-F238E27FC236}">
                <a16:creationId xmlns:a16="http://schemas.microsoft.com/office/drawing/2014/main" id="{5F4E418C-383C-410B-A830-8F7F2F3A8696}"/>
              </a:ext>
            </a:extLst>
          </p:cNvPr>
          <p:cNvSpPr/>
          <p:nvPr/>
        </p:nvSpPr>
        <p:spPr>
          <a:xfrm>
            <a:off x="486863" y="3897592"/>
            <a:ext cx="4662522" cy="954107"/>
          </a:xfrm>
          <a:prstGeom prst="rect">
            <a:avLst/>
          </a:prstGeom>
          <a:solidFill>
            <a:schemeClr val="accent6">
              <a:lumMod val="75000"/>
            </a:schemeClr>
          </a:solidFill>
        </p:spPr>
        <p:txBody>
          <a:bodyPr wrap="square">
            <a:spAutoFit/>
          </a:bodyPr>
          <a:lstStyle/>
          <a:p>
            <a:r>
              <a:rPr lang="en-US" sz="1400" b="1" dirty="0">
                <a:latin typeface="Tw Cen MT" panose="020B0602020104020603" pitchFamily="34" charset="0"/>
              </a:rPr>
              <a:t>Providing Guided Practice</a:t>
            </a:r>
          </a:p>
          <a:p>
            <a:pPr marL="285750" indent="-285750">
              <a:buFont typeface="Arial" panose="020B0604020202020204" pitchFamily="34" charset="0"/>
              <a:buChar char="•"/>
            </a:pPr>
            <a:r>
              <a:rPr lang="en-US" sz="1400" dirty="0">
                <a:latin typeface="Tw Cen MT" panose="020B0602020104020603" pitchFamily="34" charset="0"/>
              </a:rPr>
              <a:t>Lead students in steps towards learning outcomes</a:t>
            </a:r>
          </a:p>
          <a:p>
            <a:pPr marL="285750" indent="-285750">
              <a:buFont typeface="Arial" panose="020B0604020202020204" pitchFamily="34" charset="0"/>
              <a:buChar char="•"/>
            </a:pPr>
            <a:r>
              <a:rPr lang="en-US" sz="1400" dirty="0">
                <a:latin typeface="Tw Cen MT" panose="020B0602020104020603" pitchFamily="34" charset="0"/>
              </a:rPr>
              <a:t>Provide appropriate prompts</a:t>
            </a:r>
          </a:p>
          <a:p>
            <a:pPr marL="285750" indent="-285750">
              <a:buFont typeface="Arial" panose="020B0604020202020204" pitchFamily="34" charset="0"/>
              <a:buChar char="•"/>
            </a:pPr>
            <a:r>
              <a:rPr lang="en-US" sz="1400" dirty="0">
                <a:latin typeface="Tw Cen MT" panose="020B0602020104020603" pitchFamily="34" charset="0"/>
              </a:rPr>
              <a:t>Observe and provide immediate feedback</a:t>
            </a:r>
          </a:p>
        </p:txBody>
      </p:sp>
    </p:spTree>
    <p:extLst>
      <p:ext uri="{BB962C8B-B14F-4D97-AF65-F5344CB8AC3E}">
        <p14:creationId xmlns:p14="http://schemas.microsoft.com/office/powerpoint/2010/main" val="3766395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Lead Teacher Demonstration:</a:t>
            </a:r>
            <a:br>
              <a:rPr lang="en-US" dirty="0"/>
            </a:br>
            <a:r>
              <a:rPr lang="en-US" dirty="0"/>
              <a:t>Guided Practice</a:t>
            </a:r>
          </a:p>
        </p:txBody>
      </p:sp>
      <p:pic>
        <p:nvPicPr>
          <p:cNvPr id="2" name="sJ0cbrDSFS4"/>
          <p:cNvPicPr>
            <a:picLocks noGrp="1" noRot="1" noChangeAspect="1"/>
          </p:cNvPicPr>
          <p:nvPr>
            <p:ph type="media" sz="quarter" idx="14"/>
            <a:videoFile r:link="rId1"/>
          </p:nvPr>
        </p:nvPicPr>
        <p:blipFill>
          <a:blip r:embed="rId3"/>
          <a:stretch>
            <a:fillRect/>
          </a:stretch>
        </p:blipFill>
        <p:spPr>
          <a:xfrm>
            <a:off x="1199330" y="1985576"/>
            <a:ext cx="6955395" cy="391241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431201" y="1404930"/>
            <a:ext cx="8616063" cy="461665"/>
          </a:xfrm>
          <a:prstGeom prst="rect">
            <a:avLst/>
          </a:prstGeom>
        </p:spPr>
        <p:txBody>
          <a:bodyPr wrap="square">
            <a:spAutoFit/>
          </a:bodyPr>
          <a:lstStyle/>
          <a:p>
            <a:r>
              <a:rPr lang="en-US" sz="2400" b="1" dirty="0">
                <a:solidFill>
                  <a:schemeClr val="accent2"/>
                </a:solidFill>
              </a:rPr>
              <a:t>Link to Video: </a:t>
            </a:r>
            <a:r>
              <a:rPr lang="en-US" sz="2400" b="1" dirty="0">
                <a:solidFill>
                  <a:schemeClr val="accent2"/>
                </a:solidFill>
                <a:hlinkClick r:id="rId4"/>
              </a:rPr>
              <a:t>https://youtu.be/sJ0cbrDSFS4</a:t>
            </a:r>
            <a:endParaRPr lang="en-US" sz="2400" dirty="0"/>
          </a:p>
        </p:txBody>
      </p:sp>
    </p:spTree>
    <p:extLst>
      <p:ext uri="{BB962C8B-B14F-4D97-AF65-F5344CB8AC3E}">
        <p14:creationId xmlns:p14="http://schemas.microsoft.com/office/powerpoint/2010/main" val="126153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218771-F8A7-4571-B67D-7E451E2DB127}"/>
              </a:ext>
            </a:extLst>
          </p:cNvPr>
          <p:cNvSpPr>
            <a:spLocks noGrp="1"/>
          </p:cNvSpPr>
          <p:nvPr>
            <p:ph type="title"/>
          </p:nvPr>
        </p:nvSpPr>
        <p:spPr/>
        <p:txBody>
          <a:bodyPr/>
          <a:lstStyle/>
          <a:p>
            <a:r>
              <a:rPr lang="en-US" dirty="0"/>
              <a:t>Lead Teacher Demonstration:</a:t>
            </a:r>
            <a:br>
              <a:rPr lang="en-US" dirty="0"/>
            </a:br>
            <a:r>
              <a:rPr lang="en-US" dirty="0"/>
              <a:t>Guided Practice</a:t>
            </a:r>
          </a:p>
        </p:txBody>
      </p:sp>
      <p:pic>
        <p:nvPicPr>
          <p:cNvPr id="2" name="VdYYvCqBmTw"/>
          <p:cNvPicPr>
            <a:picLocks noGrp="1" noRot="1" noChangeAspect="1"/>
          </p:cNvPicPr>
          <p:nvPr>
            <p:ph type="media" sz="quarter" idx="14"/>
            <a:videoFile r:link="rId1"/>
          </p:nvPr>
        </p:nvPicPr>
        <p:blipFill>
          <a:blip r:embed="rId3"/>
          <a:stretch>
            <a:fillRect/>
          </a:stretch>
        </p:blipFill>
        <p:spPr>
          <a:xfrm>
            <a:off x="1645004" y="2214053"/>
            <a:ext cx="6601168" cy="3713157"/>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637557" y="1404930"/>
            <a:ext cx="8616063" cy="461665"/>
          </a:xfrm>
          <a:prstGeom prst="rect">
            <a:avLst/>
          </a:prstGeom>
        </p:spPr>
        <p:txBody>
          <a:bodyPr wrap="square">
            <a:spAutoFit/>
          </a:bodyPr>
          <a:lstStyle/>
          <a:p>
            <a:r>
              <a:rPr lang="en-US" sz="2400" b="1" dirty="0">
                <a:solidFill>
                  <a:schemeClr val="accent2"/>
                </a:solidFill>
              </a:rPr>
              <a:t>Link to Video: </a:t>
            </a:r>
            <a:r>
              <a:rPr lang="en-US" sz="2400" b="1" dirty="0">
                <a:solidFill>
                  <a:schemeClr val="accent2"/>
                </a:solidFill>
                <a:hlinkClick r:id="rId4"/>
              </a:rPr>
              <a:t>https://youtu.be/VdYYvCqBmTw</a:t>
            </a:r>
            <a:endParaRPr lang="en-US" sz="2400" dirty="0"/>
          </a:p>
        </p:txBody>
      </p:sp>
    </p:spTree>
    <p:extLst>
      <p:ext uri="{BB962C8B-B14F-4D97-AF65-F5344CB8AC3E}">
        <p14:creationId xmlns:p14="http://schemas.microsoft.com/office/powerpoint/2010/main" val="410705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16AA8E-0616-411B-A892-F7A8201A5F7F}"/>
              </a:ext>
            </a:extLst>
          </p:cNvPr>
          <p:cNvSpPr>
            <a:spLocks noGrp="1"/>
          </p:cNvSpPr>
          <p:nvPr>
            <p:ph type="title"/>
          </p:nvPr>
        </p:nvSpPr>
        <p:spPr/>
        <p:txBody>
          <a:bodyPr/>
          <a:lstStyle/>
          <a:p>
            <a:r>
              <a:rPr lang="en-US" dirty="0"/>
              <a:t>Lead Teacher Demonstration: </a:t>
            </a:r>
            <a:br>
              <a:rPr lang="en-US" dirty="0"/>
            </a:br>
            <a:r>
              <a:rPr lang="en-US" dirty="0"/>
              <a:t>Guided Practice</a:t>
            </a:r>
          </a:p>
        </p:txBody>
      </p:sp>
      <p:sp>
        <p:nvSpPr>
          <p:cNvPr id="6" name="Text Placeholder 5">
            <a:extLst>
              <a:ext uri="{FF2B5EF4-FFF2-40B4-BE49-F238E27FC236}">
                <a16:creationId xmlns:a16="http://schemas.microsoft.com/office/drawing/2014/main" id="{5AE62ECD-B4BF-49DD-BFF9-F407DBB3EE42}"/>
              </a:ext>
            </a:extLst>
          </p:cNvPr>
          <p:cNvSpPr>
            <a:spLocks noGrp="1"/>
          </p:cNvSpPr>
          <p:nvPr>
            <p:ph type="body" sz="quarter" idx="13"/>
          </p:nvPr>
        </p:nvSpPr>
        <p:spPr>
          <a:xfrm>
            <a:off x="575733" y="1644309"/>
            <a:ext cx="4630968" cy="3457080"/>
          </a:xfrm>
        </p:spPr>
        <p:txBody>
          <a:bodyPr>
            <a:normAutofit fontScale="92500" lnSpcReduction="10000"/>
          </a:bodyPr>
          <a:lstStyle/>
          <a:p>
            <a:r>
              <a:rPr lang="en-US" dirty="0"/>
              <a:t>Non-Example</a:t>
            </a:r>
          </a:p>
          <a:p>
            <a:pPr lvl="1"/>
            <a:r>
              <a:rPr lang="en-US" dirty="0"/>
              <a:t>Does not lead students in each step</a:t>
            </a:r>
          </a:p>
          <a:p>
            <a:pPr lvl="2"/>
            <a:r>
              <a:rPr lang="en-US" dirty="0"/>
              <a:t>Students jump right into independent practice</a:t>
            </a:r>
          </a:p>
          <a:p>
            <a:pPr lvl="1"/>
            <a:r>
              <a:rPr lang="en-US" dirty="0"/>
              <a:t>No opportunity to provide prompts</a:t>
            </a:r>
          </a:p>
          <a:p>
            <a:pPr lvl="1"/>
            <a:r>
              <a:rPr lang="en-US" dirty="0"/>
              <a:t>No opportunity to provide feedback</a:t>
            </a:r>
          </a:p>
          <a:p>
            <a:r>
              <a:rPr lang="en-US" dirty="0"/>
              <a:t>Example</a:t>
            </a:r>
          </a:p>
          <a:p>
            <a:pPr lvl="1"/>
            <a:r>
              <a:rPr lang="en-US" dirty="0"/>
              <a:t>Leads students in each step before moving on</a:t>
            </a:r>
          </a:p>
          <a:p>
            <a:pPr lvl="1"/>
            <a:r>
              <a:rPr lang="en-US" dirty="0"/>
              <a:t>Provides verbal prompts: “everyone, the answer to 4 + 2 is _______”</a:t>
            </a:r>
          </a:p>
          <a:p>
            <a:pPr lvl="1"/>
            <a:r>
              <a:rPr lang="en-US" dirty="0"/>
              <a:t>Provides immediate feedback: “your finger should be on the number 4” </a:t>
            </a:r>
          </a:p>
        </p:txBody>
      </p:sp>
      <p:pic>
        <p:nvPicPr>
          <p:cNvPr id="11" name="Picture Placeholder 4" descr="Ms Leonard teaching studenst how to use number line to add numbers video screenshot">
            <a:extLst>
              <a:ext uri="{FF2B5EF4-FFF2-40B4-BE49-F238E27FC236}">
                <a16:creationId xmlns:a16="http://schemas.microsoft.com/office/drawing/2014/main" id="{CB7FF6B6-C36F-4406-84C5-1C3EF4E6F2EB}"/>
              </a:ext>
            </a:extLst>
          </p:cNvPr>
          <p:cNvPicPr>
            <a:picLocks noGrp="1" noChangeAspect="1"/>
          </p:cNvPicPr>
          <p:nvPr>
            <p:ph type="pic" sz="quarter" idx="11"/>
          </p:nvPr>
        </p:nvPicPr>
        <p:blipFill>
          <a:blip r:embed="rId2"/>
          <a:srcRect t="325" b="325"/>
          <a:stretch>
            <a:fillRect/>
          </a:stretch>
        </p:blipFill>
        <p:spPr>
          <a:xfrm>
            <a:off x="5332413" y="1674813"/>
            <a:ext cx="3417887" cy="3176587"/>
          </a:xfrm>
          <a:prstGeom prst="rect">
            <a:avLst/>
          </a:prstGeom>
        </p:spPr>
      </p:pic>
      <p:sp>
        <p:nvSpPr>
          <p:cNvPr id="7" name="Rectangle 6">
            <a:extLst>
              <a:ext uri="{FF2B5EF4-FFF2-40B4-BE49-F238E27FC236}">
                <a16:creationId xmlns:a16="http://schemas.microsoft.com/office/drawing/2014/main" id="{99B66E2F-AD76-403B-B2C9-7BF009F5A15C}"/>
              </a:ext>
            </a:extLst>
          </p:cNvPr>
          <p:cNvSpPr/>
          <p:nvPr/>
        </p:nvSpPr>
        <p:spPr>
          <a:xfrm>
            <a:off x="559956" y="5101389"/>
            <a:ext cx="4662522" cy="954107"/>
          </a:xfrm>
          <a:prstGeom prst="rect">
            <a:avLst/>
          </a:prstGeom>
          <a:solidFill>
            <a:schemeClr val="accent6">
              <a:lumMod val="75000"/>
            </a:schemeClr>
          </a:solidFill>
        </p:spPr>
        <p:txBody>
          <a:bodyPr wrap="square">
            <a:spAutoFit/>
          </a:bodyPr>
          <a:lstStyle/>
          <a:p>
            <a:r>
              <a:rPr lang="en-US" sz="1400" b="1" dirty="0">
                <a:latin typeface="Tw Cen MT" panose="020B0602020104020603" pitchFamily="34" charset="0"/>
              </a:rPr>
              <a:t>Providing Guided Practice</a:t>
            </a:r>
          </a:p>
          <a:p>
            <a:pPr marL="285750" indent="-285750">
              <a:buFont typeface="Arial" panose="020B0604020202020204" pitchFamily="34" charset="0"/>
              <a:buChar char="•"/>
            </a:pPr>
            <a:r>
              <a:rPr lang="en-US" sz="1400" dirty="0">
                <a:latin typeface="Tw Cen MT" panose="020B0602020104020603" pitchFamily="34" charset="0"/>
              </a:rPr>
              <a:t>Lead students in steps towards learning outcomes</a:t>
            </a:r>
          </a:p>
          <a:p>
            <a:pPr marL="285750" indent="-285750">
              <a:buFont typeface="Arial" panose="020B0604020202020204" pitchFamily="34" charset="0"/>
              <a:buChar char="•"/>
            </a:pPr>
            <a:r>
              <a:rPr lang="en-US" sz="1400" dirty="0">
                <a:latin typeface="Tw Cen MT" panose="020B0602020104020603" pitchFamily="34" charset="0"/>
              </a:rPr>
              <a:t>Provide appropriate prompts</a:t>
            </a:r>
          </a:p>
          <a:p>
            <a:pPr marL="285750" indent="-285750">
              <a:buFont typeface="Arial" panose="020B0604020202020204" pitchFamily="34" charset="0"/>
              <a:buChar char="•"/>
            </a:pPr>
            <a:r>
              <a:rPr lang="en-US" sz="1400" dirty="0">
                <a:latin typeface="Tw Cen MT" panose="020B0602020104020603" pitchFamily="34" charset="0"/>
              </a:rPr>
              <a:t>Observe and provide immediate feedback</a:t>
            </a:r>
          </a:p>
        </p:txBody>
      </p:sp>
    </p:spTree>
    <p:extLst>
      <p:ext uri="{BB962C8B-B14F-4D97-AF65-F5344CB8AC3E}">
        <p14:creationId xmlns:p14="http://schemas.microsoft.com/office/powerpoint/2010/main" val="319480805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Activity 5.31</a:t>
            </a:r>
            <a:br>
              <a:rPr lang="en-US" dirty="0"/>
            </a:br>
            <a:r>
              <a:rPr lang="en-US" i="1" dirty="0"/>
              <a:t>Analyze a Video Example</a:t>
            </a:r>
            <a:endParaRPr lang="en-US" dirty="0"/>
          </a:p>
        </p:txBody>
      </p:sp>
      <p:sp>
        <p:nvSpPr>
          <p:cNvPr id="14" name="Text Placeholder 13"/>
          <p:cNvSpPr>
            <a:spLocks noGrp="1"/>
          </p:cNvSpPr>
          <p:nvPr>
            <p:ph type="body" sz="quarter" idx="14"/>
          </p:nvPr>
        </p:nvSpPr>
        <p:spPr/>
        <p:txBody>
          <a:bodyPr>
            <a:noAutofit/>
          </a:bodyPr>
          <a:lstStyle/>
          <a:p>
            <a:r>
              <a:rPr lang="en-US" dirty="0"/>
              <a:t>Objective: Students will identify individual phonemes in spoken words</a:t>
            </a:r>
          </a:p>
          <a:p>
            <a:r>
              <a:rPr lang="en-US" dirty="0"/>
              <a:t>Does this meet our criteria for providing guided practice?</a:t>
            </a:r>
          </a:p>
        </p:txBody>
      </p:sp>
      <p:sp>
        <p:nvSpPr>
          <p:cNvPr id="3" name="Picture Placeholder 2" descr="video screenshot of students in class">
            <a:extLst>
              <a:ext uri="{FF2B5EF4-FFF2-40B4-BE49-F238E27FC236}">
                <a16:creationId xmlns:a16="http://schemas.microsoft.com/office/drawing/2014/main" id="{74B0925C-4574-4399-8B53-873A3A18BE95}"/>
              </a:ext>
            </a:extLst>
          </p:cNvPr>
          <p:cNvSpPr>
            <a:spLocks noGrp="1"/>
          </p:cNvSpPr>
          <p:nvPr>
            <p:ph type="pic" sz="quarter" idx="11"/>
          </p:nvPr>
        </p:nvSpPr>
        <p:spPr/>
      </p:sp>
      <p:sp>
        <p:nvSpPr>
          <p:cNvPr id="4" name="Content Placeholder 3">
            <a:extLst>
              <a:ext uri="{FF2B5EF4-FFF2-40B4-BE49-F238E27FC236}">
                <a16:creationId xmlns:a16="http://schemas.microsoft.com/office/drawing/2014/main" id="{CB4F2E3F-8B5D-4560-8C09-D807413A6F47}"/>
              </a:ext>
            </a:extLst>
          </p:cNvPr>
          <p:cNvSpPr>
            <a:spLocks noGrp="1"/>
          </p:cNvSpPr>
          <p:nvPr>
            <p:ph idx="12"/>
          </p:nvPr>
        </p:nvSpPr>
        <p:spPr/>
        <p:txBody>
          <a:bodyPr/>
          <a:lstStyle/>
          <a:p>
            <a:pPr marL="0" indent="0">
              <a:buNone/>
            </a:pPr>
            <a:r>
              <a:rPr lang="en-US" dirty="0" err="1"/>
              <a:t>Axelson</a:t>
            </a:r>
            <a:r>
              <a:rPr lang="en-US" dirty="0"/>
              <a:t> Academy (2017)</a:t>
            </a:r>
          </a:p>
        </p:txBody>
      </p:sp>
      <p:pic>
        <p:nvPicPr>
          <p:cNvPr id="8" name="Picture Placeholder 8" descr="video screenshot of students in class">
            <a:extLst>
              <a:ext uri="{FF2B5EF4-FFF2-40B4-BE49-F238E27FC236}">
                <a16:creationId xmlns:a16="http://schemas.microsoft.com/office/drawing/2014/main" id="{4F348D87-FC6A-4F52-8DD4-0F9BA834177F}"/>
              </a:ext>
            </a:extLst>
          </p:cNvPr>
          <p:cNvPicPr>
            <a:picLocks noChangeAspect="1"/>
          </p:cNvPicPr>
          <p:nvPr/>
        </p:nvPicPr>
        <p:blipFill>
          <a:blip r:embed="rId3" cstate="print">
            <a:extLst>
              <a:ext uri="{28A0092B-C50C-407E-A947-70E740481C1C}">
                <a14:useLocalDpi xmlns:a14="http://schemas.microsoft.com/office/drawing/2010/main" val="0"/>
              </a:ext>
            </a:extLst>
          </a:blip>
          <a:srcRect l="24582" r="24582"/>
          <a:stretch>
            <a:fillRect/>
          </a:stretch>
        </p:blipFill>
        <p:spPr>
          <a:xfrm>
            <a:off x="5053013" y="1674813"/>
            <a:ext cx="3697287" cy="3549650"/>
          </a:xfrm>
          <a:prstGeom prst="rect">
            <a:avLst/>
          </a:prstGeom>
        </p:spPr>
      </p:pic>
      <p:sp>
        <p:nvSpPr>
          <p:cNvPr id="9" name="Rectangle 8">
            <a:extLst>
              <a:ext uri="{FF2B5EF4-FFF2-40B4-BE49-F238E27FC236}">
                <a16:creationId xmlns:a16="http://schemas.microsoft.com/office/drawing/2014/main" id="{6964098A-F350-4AB7-B4BC-E528F1A7FD18}"/>
              </a:ext>
            </a:extLst>
          </p:cNvPr>
          <p:cNvSpPr/>
          <p:nvPr/>
        </p:nvSpPr>
        <p:spPr>
          <a:xfrm>
            <a:off x="326602" y="3795073"/>
            <a:ext cx="4662522" cy="954107"/>
          </a:xfrm>
          <a:prstGeom prst="rect">
            <a:avLst/>
          </a:prstGeom>
          <a:solidFill>
            <a:schemeClr val="accent6">
              <a:lumMod val="75000"/>
            </a:schemeClr>
          </a:solidFill>
        </p:spPr>
        <p:txBody>
          <a:bodyPr wrap="square">
            <a:spAutoFit/>
          </a:bodyPr>
          <a:lstStyle/>
          <a:p>
            <a:r>
              <a:rPr lang="en-US" sz="1400" b="1" dirty="0">
                <a:latin typeface="Tw Cen MT" panose="020B0602020104020603" pitchFamily="34" charset="0"/>
              </a:rPr>
              <a:t>Providing Guided Practice</a:t>
            </a:r>
          </a:p>
          <a:p>
            <a:pPr marL="285750" indent="-285750">
              <a:buFont typeface="Arial" panose="020B0604020202020204" pitchFamily="34" charset="0"/>
              <a:buChar char="•"/>
            </a:pPr>
            <a:r>
              <a:rPr lang="en-US" sz="1400" dirty="0">
                <a:latin typeface="Tw Cen MT" panose="020B0602020104020603" pitchFamily="34" charset="0"/>
              </a:rPr>
              <a:t>Lead students in steps towards learning outcomes</a:t>
            </a:r>
          </a:p>
          <a:p>
            <a:pPr marL="285750" indent="-285750">
              <a:buFont typeface="Arial" panose="020B0604020202020204" pitchFamily="34" charset="0"/>
              <a:buChar char="•"/>
            </a:pPr>
            <a:r>
              <a:rPr lang="en-US" sz="1400" dirty="0">
                <a:latin typeface="Tw Cen MT" panose="020B0602020104020603" pitchFamily="34" charset="0"/>
              </a:rPr>
              <a:t>Provide appropriate prompts</a:t>
            </a:r>
          </a:p>
          <a:p>
            <a:pPr marL="285750" indent="-285750">
              <a:buFont typeface="Arial" panose="020B0604020202020204" pitchFamily="34" charset="0"/>
              <a:buChar char="•"/>
            </a:pPr>
            <a:r>
              <a:rPr lang="en-US" sz="1400" dirty="0">
                <a:latin typeface="Tw Cen MT" panose="020B0602020104020603" pitchFamily="34" charset="0"/>
              </a:rPr>
              <a:t>Observe and provide immediate feedback</a:t>
            </a:r>
          </a:p>
        </p:txBody>
      </p:sp>
    </p:spTree>
    <p:extLst>
      <p:ext uri="{BB962C8B-B14F-4D97-AF65-F5344CB8AC3E}">
        <p14:creationId xmlns:p14="http://schemas.microsoft.com/office/powerpoint/2010/main" val="337879035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Activity 5.31</a:t>
            </a:r>
            <a:br>
              <a:rPr lang="en-US" dirty="0"/>
            </a:br>
            <a:r>
              <a:rPr lang="en-US" i="1" dirty="0"/>
              <a:t>Analyze a Video Example</a:t>
            </a:r>
            <a:endParaRPr lang="en-US" dirty="0"/>
          </a:p>
        </p:txBody>
      </p:sp>
      <p:sp>
        <p:nvSpPr>
          <p:cNvPr id="2" name="Content Placeholder 1">
            <a:extLst>
              <a:ext uri="{FF2B5EF4-FFF2-40B4-BE49-F238E27FC236}">
                <a16:creationId xmlns:a16="http://schemas.microsoft.com/office/drawing/2014/main" id="{4D96A79E-AFB0-4915-B807-6C288BEA351A}"/>
              </a:ext>
            </a:extLst>
          </p:cNvPr>
          <p:cNvSpPr>
            <a:spLocks noGrp="1"/>
          </p:cNvSpPr>
          <p:nvPr>
            <p:ph idx="12"/>
          </p:nvPr>
        </p:nvSpPr>
        <p:spPr/>
        <p:txBody>
          <a:bodyPr/>
          <a:lstStyle/>
          <a:p>
            <a:pPr marL="0" indent="0">
              <a:buNone/>
            </a:pPr>
            <a:r>
              <a:rPr lang="en-US" dirty="0" err="1"/>
              <a:t>Axelson</a:t>
            </a:r>
            <a:r>
              <a:rPr lang="en-US" dirty="0"/>
              <a:t> Academy (2017)</a:t>
            </a:r>
          </a:p>
        </p:txBody>
      </p:sp>
      <p:pic>
        <p:nvPicPr>
          <p:cNvPr id="3" name="LqxLhTAEe-w"/>
          <p:cNvPicPr>
            <a:picLocks noGrp="1" noRot="1" noChangeAspect="1"/>
          </p:cNvPicPr>
          <p:nvPr>
            <p:ph type="media" sz="quarter" idx="13"/>
            <a:videoFile r:link="rId1"/>
          </p:nvPr>
        </p:nvPicPr>
        <p:blipFill>
          <a:blip r:embed="rId3"/>
          <a:stretch>
            <a:fillRect/>
          </a:stretch>
        </p:blipFill>
        <p:spPr>
          <a:xfrm>
            <a:off x="1842385" y="1975254"/>
            <a:ext cx="5987165" cy="3367781"/>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527937" y="1421405"/>
            <a:ext cx="8616063" cy="461665"/>
          </a:xfrm>
          <a:prstGeom prst="rect">
            <a:avLst/>
          </a:prstGeom>
        </p:spPr>
        <p:txBody>
          <a:bodyPr wrap="square">
            <a:spAutoFit/>
          </a:bodyPr>
          <a:lstStyle/>
          <a:p>
            <a:r>
              <a:rPr lang="en-US" sz="2400" b="1" dirty="0">
                <a:solidFill>
                  <a:schemeClr val="accent2"/>
                </a:solidFill>
              </a:rPr>
              <a:t>Link to Video: </a:t>
            </a:r>
            <a:r>
              <a:rPr lang="en-US" sz="2400" b="1" dirty="0">
                <a:solidFill>
                  <a:schemeClr val="accent2"/>
                </a:solidFill>
                <a:hlinkClick r:id="rId4"/>
              </a:rPr>
              <a:t>https://youtu.be/LqxLhTAEe-w?t=52</a:t>
            </a:r>
            <a:endParaRPr lang="en-US" sz="2400" dirty="0"/>
          </a:p>
        </p:txBody>
      </p:sp>
    </p:spTree>
    <p:extLst>
      <p:ext uri="{BB962C8B-B14F-4D97-AF65-F5344CB8AC3E}">
        <p14:creationId xmlns:p14="http://schemas.microsoft.com/office/powerpoint/2010/main" val="73194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Activity 5.31</a:t>
            </a:r>
            <a:br>
              <a:rPr lang="en-US" dirty="0"/>
            </a:br>
            <a:r>
              <a:rPr lang="en-US" i="1" dirty="0"/>
              <a:t>Review</a:t>
            </a:r>
            <a:endParaRPr lang="en-US" dirty="0"/>
          </a:p>
        </p:txBody>
      </p:sp>
      <p:sp>
        <p:nvSpPr>
          <p:cNvPr id="14" name="Text Placeholder 13"/>
          <p:cNvSpPr>
            <a:spLocks noGrp="1"/>
          </p:cNvSpPr>
          <p:nvPr>
            <p:ph type="body" sz="quarter" idx="14"/>
          </p:nvPr>
        </p:nvSpPr>
        <p:spPr>
          <a:xfrm>
            <a:off x="419698" y="1633603"/>
            <a:ext cx="4476774" cy="3125593"/>
          </a:xfrm>
        </p:spPr>
        <p:txBody>
          <a:bodyPr>
            <a:noAutofit/>
          </a:bodyPr>
          <a:lstStyle/>
          <a:p>
            <a:r>
              <a:rPr lang="en-US" dirty="0"/>
              <a:t>Teacher states each step as students do them</a:t>
            </a:r>
          </a:p>
          <a:p>
            <a:pPr lvl="1"/>
            <a:r>
              <a:rPr lang="en-US" sz="1800" dirty="0"/>
              <a:t>Each step is completed before moving on</a:t>
            </a:r>
          </a:p>
          <a:p>
            <a:r>
              <a:rPr lang="en-US" dirty="0"/>
              <a:t>Teacher provides prompts as needed</a:t>
            </a:r>
          </a:p>
          <a:p>
            <a:pPr lvl="1"/>
            <a:r>
              <a:rPr lang="en-US" sz="1800" dirty="0"/>
              <a:t>Verbal reminders of steps</a:t>
            </a:r>
          </a:p>
          <a:p>
            <a:pPr lvl="1"/>
            <a:r>
              <a:rPr lang="en-US" sz="1800" dirty="0"/>
              <a:t>Pointing to tokens</a:t>
            </a:r>
          </a:p>
          <a:p>
            <a:r>
              <a:rPr lang="en-US" dirty="0"/>
              <a:t>Teacher provides immediate feedback on the board and circles around the room to check student work</a:t>
            </a:r>
          </a:p>
        </p:txBody>
      </p:sp>
      <p:pic>
        <p:nvPicPr>
          <p:cNvPr id="8" name="Picture Placeholder 8" descr="video screenshot of students in class">
            <a:extLst>
              <a:ext uri="{FF2B5EF4-FFF2-40B4-BE49-F238E27FC236}">
                <a16:creationId xmlns:a16="http://schemas.microsoft.com/office/drawing/2014/main" id="{4F348D87-FC6A-4F52-8DD4-0F9BA834177F}"/>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4874" r="24874"/>
          <a:stretch>
            <a:fillRect/>
          </a:stretch>
        </p:blipFill>
        <p:spPr>
          <a:prstGeom prst="rect">
            <a:avLst/>
          </a:prstGeom>
        </p:spPr>
      </p:pic>
      <p:sp>
        <p:nvSpPr>
          <p:cNvPr id="2" name="Content Placeholder 1">
            <a:extLst>
              <a:ext uri="{FF2B5EF4-FFF2-40B4-BE49-F238E27FC236}">
                <a16:creationId xmlns:a16="http://schemas.microsoft.com/office/drawing/2014/main" id="{EE3122C5-7F62-420D-BA97-D57BE5D32A27}"/>
              </a:ext>
            </a:extLst>
          </p:cNvPr>
          <p:cNvSpPr>
            <a:spLocks noGrp="1"/>
          </p:cNvSpPr>
          <p:nvPr>
            <p:ph idx="12"/>
          </p:nvPr>
        </p:nvSpPr>
        <p:spPr/>
        <p:txBody>
          <a:bodyPr/>
          <a:lstStyle/>
          <a:p>
            <a:pPr marL="0" indent="0">
              <a:buNone/>
            </a:pPr>
            <a:r>
              <a:rPr lang="en-US" dirty="0" err="1"/>
              <a:t>Axelson</a:t>
            </a:r>
            <a:r>
              <a:rPr lang="en-US" dirty="0"/>
              <a:t> Academy (2017)</a:t>
            </a:r>
          </a:p>
        </p:txBody>
      </p:sp>
      <p:sp>
        <p:nvSpPr>
          <p:cNvPr id="7" name="Rectangle 6">
            <a:extLst>
              <a:ext uri="{FF2B5EF4-FFF2-40B4-BE49-F238E27FC236}">
                <a16:creationId xmlns:a16="http://schemas.microsoft.com/office/drawing/2014/main" id="{16BD18EC-7172-402D-92C8-BEDF20B070FE}"/>
              </a:ext>
            </a:extLst>
          </p:cNvPr>
          <p:cNvSpPr/>
          <p:nvPr/>
        </p:nvSpPr>
        <p:spPr>
          <a:xfrm>
            <a:off x="326824" y="5224320"/>
            <a:ext cx="4662522" cy="954107"/>
          </a:xfrm>
          <a:prstGeom prst="rect">
            <a:avLst/>
          </a:prstGeom>
          <a:solidFill>
            <a:schemeClr val="accent6">
              <a:lumMod val="75000"/>
            </a:schemeClr>
          </a:solidFill>
        </p:spPr>
        <p:txBody>
          <a:bodyPr wrap="square">
            <a:spAutoFit/>
          </a:bodyPr>
          <a:lstStyle/>
          <a:p>
            <a:r>
              <a:rPr lang="en-US" sz="1400" b="1" dirty="0">
                <a:latin typeface="Tw Cen MT" panose="020B0602020104020603" pitchFamily="34" charset="0"/>
              </a:rPr>
              <a:t>Providing Guided Practice</a:t>
            </a:r>
          </a:p>
          <a:p>
            <a:pPr marL="285750" indent="-285750">
              <a:buFont typeface="Arial" panose="020B0604020202020204" pitchFamily="34" charset="0"/>
              <a:buChar char="•"/>
            </a:pPr>
            <a:r>
              <a:rPr lang="en-US" sz="1400" dirty="0">
                <a:latin typeface="Tw Cen MT" panose="020B0602020104020603" pitchFamily="34" charset="0"/>
              </a:rPr>
              <a:t>Lead students in steps towards learning outcomes</a:t>
            </a:r>
          </a:p>
          <a:p>
            <a:pPr marL="285750" indent="-285750">
              <a:buFont typeface="Arial" panose="020B0604020202020204" pitchFamily="34" charset="0"/>
              <a:buChar char="•"/>
            </a:pPr>
            <a:r>
              <a:rPr lang="en-US" sz="1400" dirty="0">
                <a:latin typeface="Tw Cen MT" panose="020B0602020104020603" pitchFamily="34" charset="0"/>
              </a:rPr>
              <a:t>Provide appropriate prompts</a:t>
            </a:r>
          </a:p>
          <a:p>
            <a:pPr marL="285750" indent="-285750">
              <a:buFont typeface="Arial" panose="020B0604020202020204" pitchFamily="34" charset="0"/>
              <a:buChar char="•"/>
            </a:pPr>
            <a:r>
              <a:rPr lang="en-US" sz="1400" dirty="0">
                <a:latin typeface="Tw Cen MT" panose="020B0602020104020603" pitchFamily="34" charset="0"/>
              </a:rPr>
              <a:t>Observe and provide immediate feedback</a:t>
            </a:r>
          </a:p>
        </p:txBody>
      </p:sp>
    </p:spTree>
    <p:extLst>
      <p:ext uri="{BB962C8B-B14F-4D97-AF65-F5344CB8AC3E}">
        <p14:creationId xmlns:p14="http://schemas.microsoft.com/office/powerpoint/2010/main" val="228529561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7DD9F-2AC4-410B-A0C3-25B3FB0B0DDA}"/>
              </a:ext>
            </a:extLst>
          </p:cNvPr>
          <p:cNvSpPr>
            <a:spLocks noGrp="1"/>
          </p:cNvSpPr>
          <p:nvPr>
            <p:ph type="title"/>
          </p:nvPr>
        </p:nvSpPr>
        <p:spPr/>
        <p:txBody>
          <a:bodyPr/>
          <a:lstStyle/>
          <a:p>
            <a:r>
              <a:rPr lang="en-US" dirty="0"/>
              <a:t>Curriculum Example</a:t>
            </a:r>
          </a:p>
        </p:txBody>
      </p:sp>
      <p:sp>
        <p:nvSpPr>
          <p:cNvPr id="3" name="Text Placeholder 2">
            <a:extLst>
              <a:ext uri="{FF2B5EF4-FFF2-40B4-BE49-F238E27FC236}">
                <a16:creationId xmlns:a16="http://schemas.microsoft.com/office/drawing/2014/main" id="{5145B79F-0EB5-4256-92BF-40549D1F1ADA}"/>
              </a:ext>
            </a:extLst>
          </p:cNvPr>
          <p:cNvSpPr>
            <a:spLocks noGrp="1"/>
          </p:cNvSpPr>
          <p:nvPr>
            <p:ph type="body" sz="quarter" idx="13"/>
          </p:nvPr>
        </p:nvSpPr>
        <p:spPr>
          <a:xfrm>
            <a:off x="4104076" y="1649233"/>
            <a:ext cx="4610139" cy="1902928"/>
          </a:xfrm>
        </p:spPr>
        <p:txBody>
          <a:bodyPr/>
          <a:lstStyle/>
          <a:p>
            <a:r>
              <a:rPr lang="en-US" dirty="0"/>
              <a:t>Objective: Students will learn how to interpret and break down complex sentences.</a:t>
            </a:r>
          </a:p>
          <a:p>
            <a:r>
              <a:rPr lang="en-US" dirty="0"/>
              <a:t>How does this example meet the criteria for guided practice?</a:t>
            </a:r>
          </a:p>
        </p:txBody>
      </p:sp>
      <p:sp>
        <p:nvSpPr>
          <p:cNvPr id="4" name="Text Placeholder 3">
            <a:extLst>
              <a:ext uri="{FF2B5EF4-FFF2-40B4-BE49-F238E27FC236}">
                <a16:creationId xmlns:a16="http://schemas.microsoft.com/office/drawing/2014/main" id="{E839624F-FF84-4283-8FDC-9107FB93C16D}"/>
              </a:ext>
            </a:extLst>
          </p:cNvPr>
          <p:cNvSpPr>
            <a:spLocks noGrp="1"/>
          </p:cNvSpPr>
          <p:nvPr>
            <p:ph type="body" sz="quarter" idx="14"/>
          </p:nvPr>
        </p:nvSpPr>
        <p:spPr>
          <a:xfrm>
            <a:off x="363110" y="1404205"/>
            <a:ext cx="3543534" cy="5208767"/>
          </a:xfrm>
        </p:spPr>
        <p:txBody>
          <a:bodyPr tIns="91440">
            <a:normAutofit fontScale="55000" lnSpcReduction="20000"/>
          </a:bodyPr>
          <a:lstStyle/>
          <a:p>
            <a:r>
              <a:rPr lang="en-US" b="1" dirty="0">
                <a:solidFill>
                  <a:schemeClr val="tx2"/>
                </a:solidFill>
              </a:rPr>
              <a:t>OK, now we’re getting it! Now, I want you to help me with reading little parts of the text and talk about the parts clearly. </a:t>
            </a:r>
          </a:p>
          <a:p>
            <a:r>
              <a:rPr lang="en-US" b="1" dirty="0">
                <a:solidFill>
                  <a:schemeClr val="tx2"/>
                </a:solidFill>
              </a:rPr>
              <a:t>Here’s my next tricky sentence. “But when he lived and for a long time afterwards, his idea was no more than a guess.” So, what do we do first? </a:t>
            </a:r>
            <a:r>
              <a:rPr lang="en-US" i="1" dirty="0">
                <a:solidFill>
                  <a:schemeClr val="tx2"/>
                </a:solidFill>
              </a:rPr>
              <a:t>Pause </a:t>
            </a:r>
          </a:p>
          <a:p>
            <a:r>
              <a:rPr lang="en-US" b="1" dirty="0">
                <a:solidFill>
                  <a:schemeClr val="tx2"/>
                </a:solidFill>
              </a:rPr>
              <a:t>OK. You decide the first little part, silently. Who would like to say the first little part? </a:t>
            </a:r>
            <a:r>
              <a:rPr lang="en-US" i="1" dirty="0">
                <a:solidFill>
                  <a:schemeClr val="tx2"/>
                </a:solidFill>
              </a:rPr>
              <a:t>Wait 3 sec. Choose a student. </a:t>
            </a:r>
          </a:p>
          <a:p>
            <a:r>
              <a:rPr lang="en-US" b="1" dirty="0">
                <a:solidFill>
                  <a:schemeClr val="tx2"/>
                </a:solidFill>
              </a:rPr>
              <a:t>OK. Who else read the same little part? </a:t>
            </a:r>
            <a:r>
              <a:rPr lang="en-US" i="1" dirty="0">
                <a:solidFill>
                  <a:schemeClr val="tx2"/>
                </a:solidFill>
              </a:rPr>
              <a:t>If no consensus, ask another student. If consensus, provide positive feedback and continue. </a:t>
            </a:r>
            <a:r>
              <a:rPr lang="en-US" b="1" dirty="0">
                <a:solidFill>
                  <a:schemeClr val="tx2"/>
                </a:solidFill>
              </a:rPr>
              <a:t>What’s our next step? </a:t>
            </a:r>
            <a:r>
              <a:rPr lang="en-US" i="1" dirty="0">
                <a:solidFill>
                  <a:schemeClr val="tx2"/>
                </a:solidFill>
              </a:rPr>
              <a:t>Pause </a:t>
            </a:r>
          </a:p>
          <a:p>
            <a:r>
              <a:rPr lang="en-US" b="1" dirty="0">
                <a:solidFill>
                  <a:schemeClr val="tx2"/>
                </a:solidFill>
              </a:rPr>
              <a:t>Good. You talk about it clearly to yourself. </a:t>
            </a:r>
            <a:r>
              <a:rPr lang="en-US" i="1" dirty="0">
                <a:solidFill>
                  <a:schemeClr val="tx2"/>
                </a:solidFill>
              </a:rPr>
              <a:t>Pause for students to do this. </a:t>
            </a:r>
          </a:p>
          <a:p>
            <a:r>
              <a:rPr lang="en-US" b="1" dirty="0">
                <a:solidFill>
                  <a:schemeClr val="tx2"/>
                </a:solidFill>
              </a:rPr>
              <a:t>Partner 2, talk clearly to Partner 1. </a:t>
            </a:r>
            <a:r>
              <a:rPr lang="en-US" i="1" dirty="0">
                <a:solidFill>
                  <a:schemeClr val="tx2"/>
                </a:solidFill>
              </a:rPr>
              <a:t>Pause. </a:t>
            </a:r>
            <a:r>
              <a:rPr lang="en-US" b="1" dirty="0">
                <a:solidFill>
                  <a:schemeClr val="tx2"/>
                </a:solidFill>
              </a:rPr>
              <a:t>Could a Partner 1 share how Partner 2 talked clearly? </a:t>
            </a:r>
          </a:p>
          <a:p>
            <a:r>
              <a:rPr lang="en-US" i="1" dirty="0">
                <a:solidFill>
                  <a:schemeClr val="tx2"/>
                </a:solidFill>
              </a:rPr>
              <a:t>Select a student. Provide positive and corrective feedback as needed. </a:t>
            </a:r>
          </a:p>
          <a:p>
            <a:r>
              <a:rPr lang="en-US" i="1" dirty="0">
                <a:solidFill>
                  <a:schemeClr val="tx2"/>
                </a:solidFill>
              </a:rPr>
              <a:t>Repeat student-teacher practice procedure with the next sentence, beginning “And often…”. </a:t>
            </a:r>
          </a:p>
          <a:p>
            <a:r>
              <a:rPr lang="en-US" i="1" dirty="0">
                <a:solidFill>
                  <a:schemeClr val="tx2"/>
                </a:solidFill>
              </a:rPr>
              <a:t>If a third sentence seems necessary, do “Sometimes the things they did had good results, even though the ideas about why these things worked were wrong.” </a:t>
            </a:r>
            <a:endParaRPr lang="en-US" dirty="0">
              <a:solidFill>
                <a:schemeClr val="tx2"/>
              </a:solidFill>
            </a:endParaRPr>
          </a:p>
        </p:txBody>
      </p:sp>
      <p:sp>
        <p:nvSpPr>
          <p:cNvPr id="7" name="Rectangle 6">
            <a:extLst>
              <a:ext uri="{FF2B5EF4-FFF2-40B4-BE49-F238E27FC236}">
                <a16:creationId xmlns:a16="http://schemas.microsoft.com/office/drawing/2014/main" id="{604E4564-007C-45AB-92AE-7D12DE299277}"/>
              </a:ext>
            </a:extLst>
          </p:cNvPr>
          <p:cNvSpPr/>
          <p:nvPr/>
        </p:nvSpPr>
        <p:spPr>
          <a:xfrm>
            <a:off x="4104076" y="3664059"/>
            <a:ext cx="4662522" cy="954107"/>
          </a:xfrm>
          <a:prstGeom prst="rect">
            <a:avLst/>
          </a:prstGeom>
          <a:solidFill>
            <a:schemeClr val="accent6">
              <a:lumMod val="75000"/>
            </a:schemeClr>
          </a:solidFill>
        </p:spPr>
        <p:txBody>
          <a:bodyPr wrap="square">
            <a:spAutoFit/>
          </a:bodyPr>
          <a:lstStyle/>
          <a:p>
            <a:r>
              <a:rPr lang="en-US" sz="1400" b="1" dirty="0">
                <a:latin typeface="Tw Cen MT" panose="020B0602020104020603" pitchFamily="34" charset="0"/>
              </a:rPr>
              <a:t>Providing Guided Practice</a:t>
            </a:r>
          </a:p>
          <a:p>
            <a:pPr marL="285750" indent="-285750">
              <a:buFont typeface="Arial" panose="020B0604020202020204" pitchFamily="34" charset="0"/>
              <a:buChar char="•"/>
            </a:pPr>
            <a:r>
              <a:rPr lang="en-US" sz="1400" dirty="0">
                <a:latin typeface="Tw Cen MT" panose="020B0602020104020603" pitchFamily="34" charset="0"/>
              </a:rPr>
              <a:t>Lead students in steps towards learning outcomes</a:t>
            </a:r>
          </a:p>
          <a:p>
            <a:pPr marL="285750" indent="-285750">
              <a:buFont typeface="Arial" panose="020B0604020202020204" pitchFamily="34" charset="0"/>
              <a:buChar char="•"/>
            </a:pPr>
            <a:r>
              <a:rPr lang="en-US" sz="1400" dirty="0">
                <a:latin typeface="Tw Cen MT" panose="020B0602020104020603" pitchFamily="34" charset="0"/>
              </a:rPr>
              <a:t>Provide appropriate prompts</a:t>
            </a:r>
          </a:p>
          <a:p>
            <a:pPr marL="285750" indent="-285750">
              <a:buFont typeface="Arial" panose="020B0604020202020204" pitchFamily="34" charset="0"/>
              <a:buChar char="•"/>
            </a:pPr>
            <a:r>
              <a:rPr lang="en-US" sz="1400" dirty="0">
                <a:latin typeface="Tw Cen MT" panose="020B0602020104020603" pitchFamily="34" charset="0"/>
              </a:rPr>
              <a:t>Observe and provide immediate feedback</a:t>
            </a:r>
          </a:p>
        </p:txBody>
      </p:sp>
    </p:spTree>
    <p:extLst>
      <p:ext uri="{BB962C8B-B14F-4D97-AF65-F5344CB8AC3E}">
        <p14:creationId xmlns:p14="http://schemas.microsoft.com/office/powerpoint/2010/main" val="359134657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39624F-FF84-4283-8FDC-9107FB93C16D}"/>
              </a:ext>
            </a:extLst>
          </p:cNvPr>
          <p:cNvSpPr>
            <a:spLocks noGrp="1"/>
          </p:cNvSpPr>
          <p:nvPr>
            <p:ph type="body" sz="quarter" idx="14"/>
          </p:nvPr>
        </p:nvSpPr>
        <p:spPr>
          <a:xfrm>
            <a:off x="358240" y="1354681"/>
            <a:ext cx="3543534" cy="5106871"/>
          </a:xfrm>
        </p:spPr>
        <p:txBody>
          <a:bodyPr>
            <a:normAutofit fontScale="47500" lnSpcReduction="20000"/>
          </a:bodyPr>
          <a:lstStyle/>
          <a:p>
            <a:r>
              <a:rPr lang="en-US" b="1" dirty="0">
                <a:solidFill>
                  <a:schemeClr val="tx2"/>
                </a:solidFill>
              </a:rPr>
              <a:t>OK, now we’re getting it! Now, I want you to help me with reading little parts of the text and talk about the parts clearly. </a:t>
            </a:r>
          </a:p>
          <a:p>
            <a:r>
              <a:rPr lang="en-US" b="1" dirty="0">
                <a:solidFill>
                  <a:schemeClr val="tx2"/>
                </a:solidFill>
              </a:rPr>
              <a:t>Here’s my next tricky sentence. “But when he lived and for a long time afterwards, his idea was no more than a guess.” So, </a:t>
            </a:r>
            <a:r>
              <a:rPr lang="en-US" sz="2100" b="1" dirty="0">
                <a:solidFill>
                  <a:schemeClr val="tx2"/>
                </a:solidFill>
              </a:rPr>
              <a:t>what do we do first? Pause </a:t>
            </a:r>
          </a:p>
          <a:p>
            <a:r>
              <a:rPr lang="en-US" b="1" dirty="0">
                <a:solidFill>
                  <a:schemeClr val="tx2"/>
                </a:solidFill>
              </a:rPr>
              <a:t>OK. You decide the first little part, silently. Who would like to say the first little part? </a:t>
            </a:r>
            <a:r>
              <a:rPr lang="en-US" i="1" dirty="0">
                <a:solidFill>
                  <a:schemeClr val="tx2"/>
                </a:solidFill>
              </a:rPr>
              <a:t>Wait 3 sec. Choose a student. </a:t>
            </a:r>
          </a:p>
          <a:p>
            <a:r>
              <a:rPr lang="en-US" b="1" dirty="0">
                <a:solidFill>
                  <a:schemeClr val="tx2"/>
                </a:solidFill>
              </a:rPr>
              <a:t>OK. Who else read the same little part? </a:t>
            </a:r>
            <a:r>
              <a:rPr lang="en-US" sz="2100" b="1" dirty="0">
                <a:solidFill>
                  <a:schemeClr val="tx2"/>
                </a:solidFill>
              </a:rPr>
              <a:t>If no consensus, ask another student. If consensus, provide positive feedback and continue.</a:t>
            </a:r>
            <a:r>
              <a:rPr lang="en-US" i="1" dirty="0">
                <a:solidFill>
                  <a:schemeClr val="tx2"/>
                </a:solidFill>
              </a:rPr>
              <a:t> </a:t>
            </a:r>
            <a:r>
              <a:rPr lang="en-US" sz="2100" b="1" dirty="0">
                <a:solidFill>
                  <a:schemeClr val="tx2"/>
                </a:solidFill>
              </a:rPr>
              <a:t>What’s our next step? </a:t>
            </a:r>
            <a:r>
              <a:rPr lang="en-US" sz="2100" i="1" dirty="0">
                <a:solidFill>
                  <a:schemeClr val="tx2"/>
                </a:solidFill>
              </a:rPr>
              <a:t>Pause</a:t>
            </a:r>
            <a:r>
              <a:rPr lang="en-US" sz="2100" b="1" dirty="0">
                <a:solidFill>
                  <a:schemeClr val="tx2"/>
                </a:solidFill>
              </a:rPr>
              <a:t> </a:t>
            </a:r>
          </a:p>
          <a:p>
            <a:r>
              <a:rPr lang="en-US" sz="2100" b="1" dirty="0">
                <a:solidFill>
                  <a:schemeClr val="tx2"/>
                </a:solidFill>
              </a:rPr>
              <a:t>Good. You talk about it clearly to yourself. </a:t>
            </a:r>
            <a:r>
              <a:rPr lang="en-US" i="1" dirty="0">
                <a:solidFill>
                  <a:schemeClr val="tx2"/>
                </a:solidFill>
              </a:rPr>
              <a:t>Pause for students to do this. </a:t>
            </a:r>
          </a:p>
          <a:p>
            <a:r>
              <a:rPr lang="en-US" b="1" dirty="0">
                <a:solidFill>
                  <a:schemeClr val="tx2"/>
                </a:solidFill>
              </a:rPr>
              <a:t>Partner 2, talk clearly to Partner 1. </a:t>
            </a:r>
            <a:r>
              <a:rPr lang="en-US" i="1" dirty="0">
                <a:solidFill>
                  <a:schemeClr val="tx2"/>
                </a:solidFill>
              </a:rPr>
              <a:t>Pause. </a:t>
            </a:r>
            <a:r>
              <a:rPr lang="en-US" b="1" dirty="0">
                <a:solidFill>
                  <a:schemeClr val="tx2"/>
                </a:solidFill>
              </a:rPr>
              <a:t>Could a Partner 1 share how Partner 2 talked clearly? </a:t>
            </a:r>
          </a:p>
          <a:p>
            <a:r>
              <a:rPr lang="en-US" i="1" dirty="0">
                <a:solidFill>
                  <a:schemeClr val="tx2"/>
                </a:solidFill>
              </a:rPr>
              <a:t>Select a student. </a:t>
            </a:r>
            <a:r>
              <a:rPr lang="en-US" sz="2100" i="1" dirty="0">
                <a:solidFill>
                  <a:schemeClr val="tx2"/>
                </a:solidFill>
              </a:rPr>
              <a:t>Provide positive and corrective feedback as needed. </a:t>
            </a:r>
          </a:p>
          <a:p>
            <a:r>
              <a:rPr lang="en-US" i="1" dirty="0">
                <a:solidFill>
                  <a:schemeClr val="tx2"/>
                </a:solidFill>
              </a:rPr>
              <a:t>Repeat student-teacher practice procedure with the next sentence, beginning “And often…”. </a:t>
            </a:r>
          </a:p>
          <a:p>
            <a:r>
              <a:rPr lang="en-US" sz="2100" i="1" dirty="0">
                <a:solidFill>
                  <a:schemeClr val="tx2"/>
                </a:solidFill>
              </a:rPr>
              <a:t>If a third sentence seems necessary</a:t>
            </a:r>
            <a:r>
              <a:rPr lang="en-US" i="1" dirty="0">
                <a:solidFill>
                  <a:schemeClr val="tx2"/>
                </a:solidFill>
              </a:rPr>
              <a:t>, do “Sometimes the things they did had good results, </a:t>
            </a:r>
            <a:r>
              <a:rPr lang="en-US" sz="2100" i="1" dirty="0">
                <a:solidFill>
                  <a:schemeClr val="tx2"/>
                </a:solidFill>
              </a:rPr>
              <a:t>even though </a:t>
            </a:r>
            <a:r>
              <a:rPr lang="en-US" i="1" dirty="0">
                <a:solidFill>
                  <a:schemeClr val="tx2"/>
                </a:solidFill>
              </a:rPr>
              <a:t>the ideas about why these things worked were wrong.” </a:t>
            </a:r>
            <a:endParaRPr lang="en-US" dirty="0">
              <a:solidFill>
                <a:schemeClr val="tx2"/>
              </a:solidFill>
            </a:endParaRPr>
          </a:p>
          <a:p>
            <a:pPr marL="0" indent="0">
              <a:buNone/>
            </a:pPr>
            <a:endParaRPr lang="en-US" dirty="0">
              <a:solidFill>
                <a:schemeClr val="tx2"/>
              </a:solidFill>
            </a:endParaRPr>
          </a:p>
          <a:p>
            <a:pPr marL="0" indent="0">
              <a:buNone/>
            </a:pPr>
            <a:endParaRPr lang="en-US" dirty="0"/>
          </a:p>
        </p:txBody>
      </p:sp>
      <p:sp>
        <p:nvSpPr>
          <p:cNvPr id="2" name="Title 1">
            <a:extLst>
              <a:ext uri="{FF2B5EF4-FFF2-40B4-BE49-F238E27FC236}">
                <a16:creationId xmlns:a16="http://schemas.microsoft.com/office/drawing/2014/main" id="{2107DD9F-2AC4-410B-A0C3-25B3FB0B0DDA}"/>
              </a:ext>
            </a:extLst>
          </p:cNvPr>
          <p:cNvSpPr>
            <a:spLocks noGrp="1"/>
          </p:cNvSpPr>
          <p:nvPr>
            <p:ph type="title"/>
          </p:nvPr>
        </p:nvSpPr>
        <p:spPr/>
        <p:txBody>
          <a:bodyPr/>
          <a:lstStyle/>
          <a:p>
            <a:r>
              <a:rPr lang="en-US" dirty="0"/>
              <a:t>Curriculum Example</a:t>
            </a:r>
          </a:p>
        </p:txBody>
      </p:sp>
      <p:sp>
        <p:nvSpPr>
          <p:cNvPr id="3" name="Text Placeholder 2">
            <a:extLst>
              <a:ext uri="{FF2B5EF4-FFF2-40B4-BE49-F238E27FC236}">
                <a16:creationId xmlns:a16="http://schemas.microsoft.com/office/drawing/2014/main" id="{5145B79F-0EB5-4256-92BF-40549D1F1ADA}"/>
              </a:ext>
            </a:extLst>
          </p:cNvPr>
          <p:cNvSpPr>
            <a:spLocks noGrp="1"/>
          </p:cNvSpPr>
          <p:nvPr>
            <p:ph type="body" sz="quarter" idx="13"/>
          </p:nvPr>
        </p:nvSpPr>
        <p:spPr>
          <a:xfrm>
            <a:off x="4160760" y="2657205"/>
            <a:ext cx="4610139" cy="2684981"/>
          </a:xfrm>
        </p:spPr>
        <p:txBody>
          <a:bodyPr/>
          <a:lstStyle/>
          <a:p>
            <a:pPr marL="0" indent="0">
              <a:buNone/>
            </a:pPr>
            <a:r>
              <a:rPr lang="en-US" dirty="0"/>
              <a:t>How does this example meet the criteria for guided practice?</a:t>
            </a:r>
          </a:p>
          <a:p>
            <a:pPr>
              <a:buFont typeface="Wingdings" panose="05000000000000000000" pitchFamily="2" charset="2"/>
              <a:buChar char="q"/>
            </a:pPr>
            <a:r>
              <a:rPr lang="en-US" dirty="0"/>
              <a:t>Lead students in steps towards learning outcomes?</a:t>
            </a:r>
          </a:p>
          <a:p>
            <a:pPr>
              <a:buFont typeface="Wingdings" panose="05000000000000000000" pitchFamily="2" charset="2"/>
              <a:buChar char="q"/>
            </a:pPr>
            <a:r>
              <a:rPr lang="en-US" dirty="0"/>
              <a:t>Provide appropriate prompts?</a:t>
            </a:r>
          </a:p>
          <a:p>
            <a:pPr>
              <a:buFont typeface="Wingdings" panose="05000000000000000000" pitchFamily="2" charset="2"/>
              <a:buChar char="q"/>
            </a:pPr>
            <a:r>
              <a:rPr lang="en-US" dirty="0"/>
              <a:t>Observe and provide immediate feedback?</a:t>
            </a:r>
          </a:p>
          <a:p>
            <a:endParaRPr lang="en-US" dirty="0"/>
          </a:p>
        </p:txBody>
      </p:sp>
      <p:sp>
        <p:nvSpPr>
          <p:cNvPr id="8" name="Freeform: Shape 7">
            <a:extLst>
              <a:ext uri="{FF2B5EF4-FFF2-40B4-BE49-F238E27FC236}">
                <a16:creationId xmlns:a16="http://schemas.microsoft.com/office/drawing/2014/main" id="{6F941735-6DD8-49A1-8013-48B1D3F91712}"/>
              </a:ext>
              <a:ext uri="{C183D7F6-B498-43B3-948B-1728B52AA6E4}">
                <adec:decorative xmlns:adec="http://schemas.microsoft.com/office/drawing/2017/decorative" val="1"/>
              </a:ext>
            </a:extLst>
          </p:cNvPr>
          <p:cNvSpPr/>
          <p:nvPr/>
        </p:nvSpPr>
        <p:spPr>
          <a:xfrm>
            <a:off x="4301286" y="3211507"/>
            <a:ext cx="180473" cy="315654"/>
          </a:xfrm>
          <a:custGeom>
            <a:avLst/>
            <a:gdLst>
              <a:gd name="connsiteX0" fmla="*/ 0 w 469231"/>
              <a:gd name="connsiteY0" fmla="*/ 409074 h 712696"/>
              <a:gd name="connsiteX1" fmla="*/ 240631 w 469231"/>
              <a:gd name="connsiteY1" fmla="*/ 697832 h 712696"/>
              <a:gd name="connsiteX2" fmla="*/ 469231 w 469231"/>
              <a:gd name="connsiteY2" fmla="*/ 0 h 712696"/>
            </a:gdLst>
            <a:ahLst/>
            <a:cxnLst>
              <a:cxn ang="0">
                <a:pos x="connsiteX0" y="connsiteY0"/>
              </a:cxn>
              <a:cxn ang="0">
                <a:pos x="connsiteX1" y="connsiteY1"/>
              </a:cxn>
              <a:cxn ang="0">
                <a:pos x="connsiteX2" y="connsiteY2"/>
              </a:cxn>
            </a:cxnLst>
            <a:rect l="l" t="t" r="r" b="b"/>
            <a:pathLst>
              <a:path w="469231" h="712696">
                <a:moveTo>
                  <a:pt x="0" y="409074"/>
                </a:moveTo>
                <a:cubicBezTo>
                  <a:pt x="81213" y="587542"/>
                  <a:pt x="162426" y="766011"/>
                  <a:pt x="240631" y="697832"/>
                </a:cubicBezTo>
                <a:cubicBezTo>
                  <a:pt x="318836" y="629653"/>
                  <a:pt x="413084" y="130342"/>
                  <a:pt x="469231" y="0"/>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6223742-E203-48FA-A800-6FA6DCC5F1BB}"/>
              </a:ext>
              <a:ext uri="{C183D7F6-B498-43B3-948B-1728B52AA6E4}">
                <adec:decorative xmlns:adec="http://schemas.microsoft.com/office/drawing/2017/decorative" val="1"/>
              </a:ext>
            </a:extLst>
          </p:cNvPr>
          <p:cNvSpPr/>
          <p:nvPr/>
        </p:nvSpPr>
        <p:spPr>
          <a:xfrm>
            <a:off x="4301286" y="4309497"/>
            <a:ext cx="180473" cy="315654"/>
          </a:xfrm>
          <a:custGeom>
            <a:avLst/>
            <a:gdLst>
              <a:gd name="connsiteX0" fmla="*/ 0 w 469231"/>
              <a:gd name="connsiteY0" fmla="*/ 409074 h 712696"/>
              <a:gd name="connsiteX1" fmla="*/ 240631 w 469231"/>
              <a:gd name="connsiteY1" fmla="*/ 697832 h 712696"/>
              <a:gd name="connsiteX2" fmla="*/ 469231 w 469231"/>
              <a:gd name="connsiteY2" fmla="*/ 0 h 712696"/>
            </a:gdLst>
            <a:ahLst/>
            <a:cxnLst>
              <a:cxn ang="0">
                <a:pos x="connsiteX0" y="connsiteY0"/>
              </a:cxn>
              <a:cxn ang="0">
                <a:pos x="connsiteX1" y="connsiteY1"/>
              </a:cxn>
              <a:cxn ang="0">
                <a:pos x="connsiteX2" y="connsiteY2"/>
              </a:cxn>
            </a:cxnLst>
            <a:rect l="l" t="t" r="r" b="b"/>
            <a:pathLst>
              <a:path w="469231" h="712696">
                <a:moveTo>
                  <a:pt x="0" y="409074"/>
                </a:moveTo>
                <a:cubicBezTo>
                  <a:pt x="81213" y="587542"/>
                  <a:pt x="162426" y="766011"/>
                  <a:pt x="240631" y="697832"/>
                </a:cubicBezTo>
                <a:cubicBezTo>
                  <a:pt x="318836" y="629653"/>
                  <a:pt x="413084" y="130342"/>
                  <a:pt x="469231" y="0"/>
                </a:cubicBezTo>
              </a:path>
            </a:pathLst>
          </a:custGeom>
          <a:noFill/>
          <a:ln w="381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CC"/>
              </a:solidFill>
            </a:endParaRPr>
          </a:p>
        </p:txBody>
      </p:sp>
      <p:sp>
        <p:nvSpPr>
          <p:cNvPr id="10" name="Freeform: Shape 9">
            <a:extLst>
              <a:ext uri="{FF2B5EF4-FFF2-40B4-BE49-F238E27FC236}">
                <a16:creationId xmlns:a16="http://schemas.microsoft.com/office/drawing/2014/main" id="{82806761-CFB4-4ED1-BC94-724EC372B073}"/>
              </a:ext>
              <a:ext uri="{C183D7F6-B498-43B3-948B-1728B52AA6E4}">
                <adec:decorative xmlns:adec="http://schemas.microsoft.com/office/drawing/2017/decorative" val="1"/>
              </a:ext>
            </a:extLst>
          </p:cNvPr>
          <p:cNvSpPr/>
          <p:nvPr/>
        </p:nvSpPr>
        <p:spPr>
          <a:xfrm>
            <a:off x="4301286" y="3908117"/>
            <a:ext cx="180473" cy="315654"/>
          </a:xfrm>
          <a:custGeom>
            <a:avLst/>
            <a:gdLst>
              <a:gd name="connsiteX0" fmla="*/ 0 w 469231"/>
              <a:gd name="connsiteY0" fmla="*/ 409074 h 712696"/>
              <a:gd name="connsiteX1" fmla="*/ 240631 w 469231"/>
              <a:gd name="connsiteY1" fmla="*/ 697832 h 712696"/>
              <a:gd name="connsiteX2" fmla="*/ 469231 w 469231"/>
              <a:gd name="connsiteY2" fmla="*/ 0 h 712696"/>
            </a:gdLst>
            <a:ahLst/>
            <a:cxnLst>
              <a:cxn ang="0">
                <a:pos x="connsiteX0" y="connsiteY0"/>
              </a:cxn>
              <a:cxn ang="0">
                <a:pos x="connsiteX1" y="connsiteY1"/>
              </a:cxn>
              <a:cxn ang="0">
                <a:pos x="connsiteX2" y="connsiteY2"/>
              </a:cxn>
            </a:cxnLst>
            <a:rect l="l" t="t" r="r" b="b"/>
            <a:pathLst>
              <a:path w="469231" h="712696">
                <a:moveTo>
                  <a:pt x="0" y="409074"/>
                </a:moveTo>
                <a:cubicBezTo>
                  <a:pt x="81213" y="587542"/>
                  <a:pt x="162426" y="766011"/>
                  <a:pt x="240631" y="697832"/>
                </a:cubicBezTo>
                <a:cubicBezTo>
                  <a:pt x="318836" y="629653"/>
                  <a:pt x="413084" y="130342"/>
                  <a:pt x="469231"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75E27D-88FB-4B64-8894-9F866846B125}"/>
              </a:ext>
            </a:extLst>
          </p:cNvPr>
          <p:cNvSpPr/>
          <p:nvPr/>
        </p:nvSpPr>
        <p:spPr>
          <a:xfrm>
            <a:off x="4134568" y="1377038"/>
            <a:ext cx="4662522" cy="954107"/>
          </a:xfrm>
          <a:prstGeom prst="rect">
            <a:avLst/>
          </a:prstGeom>
          <a:solidFill>
            <a:schemeClr val="accent6">
              <a:lumMod val="75000"/>
            </a:schemeClr>
          </a:solidFill>
        </p:spPr>
        <p:txBody>
          <a:bodyPr wrap="square">
            <a:spAutoFit/>
          </a:bodyPr>
          <a:lstStyle/>
          <a:p>
            <a:r>
              <a:rPr lang="en-US" sz="1400" b="1" dirty="0">
                <a:latin typeface="Tw Cen MT" panose="020B0602020104020603" pitchFamily="34" charset="0"/>
              </a:rPr>
              <a:t>Providing Guided Practice</a:t>
            </a:r>
          </a:p>
          <a:p>
            <a:pPr marL="285750" indent="-285750">
              <a:buFont typeface="Arial" panose="020B0604020202020204" pitchFamily="34" charset="0"/>
              <a:buChar char="•"/>
            </a:pPr>
            <a:r>
              <a:rPr lang="en-US" sz="1400" dirty="0">
                <a:latin typeface="Tw Cen MT" panose="020B0602020104020603" pitchFamily="34" charset="0"/>
              </a:rPr>
              <a:t>Lead students in steps towards learning outcomes</a:t>
            </a:r>
          </a:p>
          <a:p>
            <a:pPr marL="285750" indent="-285750">
              <a:buFont typeface="Arial" panose="020B0604020202020204" pitchFamily="34" charset="0"/>
              <a:buChar char="•"/>
            </a:pPr>
            <a:r>
              <a:rPr lang="en-US" sz="1400" dirty="0">
                <a:latin typeface="Tw Cen MT" panose="020B0602020104020603" pitchFamily="34" charset="0"/>
              </a:rPr>
              <a:t>Provide appropriate prompts</a:t>
            </a:r>
          </a:p>
          <a:p>
            <a:pPr marL="285750" indent="-285750">
              <a:buFont typeface="Arial" panose="020B0604020202020204" pitchFamily="34" charset="0"/>
              <a:buChar char="•"/>
            </a:pPr>
            <a:r>
              <a:rPr lang="en-US" sz="1400" dirty="0">
                <a:latin typeface="Tw Cen MT" panose="020B0602020104020603" pitchFamily="34" charset="0"/>
              </a:rPr>
              <a:t>Observe and provide immediate feedback</a:t>
            </a:r>
          </a:p>
        </p:txBody>
      </p:sp>
      <mc:AlternateContent xmlns:mc="http://schemas.openxmlformats.org/markup-compatibility/2006" xmlns:p14="http://schemas.microsoft.com/office/powerpoint/2010/main">
        <mc:Choice Requires="p14">
          <p:contentPart p14:bwMode="auto" r:id="rId3">
            <p14:nvContentPartPr>
              <p14:cNvPr id="27" name="Ink 26">
                <a:extLst>
                  <a:ext uri="{C183D7F6-B498-43B3-948B-1728B52AA6E4}">
                    <adec:decorative xmlns:adec="http://schemas.microsoft.com/office/drawing/2017/decorative" val="1"/>
                  </a:ext>
                </a:extLst>
              </p14:cNvPr>
              <p14:cNvContentPartPr/>
              <p14:nvPr/>
            </p14:nvContentPartPr>
            <p14:xfrm>
              <a:off x="1991739" y="2118177"/>
              <a:ext cx="1463400" cy="48240"/>
            </p14:xfrm>
          </p:contentPart>
        </mc:Choice>
        <mc:Fallback xmlns="">
          <p:pic>
            <p:nvPicPr>
              <p:cNvPr id="27" name="Ink 26">
                <a:extLst>
                  <a:ext uri="{C183D7F6-B498-43B3-948B-1728B52AA6E4}">
                    <adec:decorative xmlns:adec="http://schemas.microsoft.com/office/drawing/2017/decorative" val="1"/>
                  </a:ext>
                </a:extLst>
              </p:cNvPr>
              <p:cNvPicPr/>
              <p:nvPr/>
            </p:nvPicPr>
            <p:blipFill>
              <a:blip r:embed="rId4"/>
              <a:stretch>
                <a:fillRect/>
              </a:stretch>
            </p:blipFill>
            <p:spPr>
              <a:xfrm>
                <a:off x="1972659" y="2080017"/>
                <a:ext cx="150120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8" name="Ink 27">
                <a:extLst>
                  <a:ext uri="{C183D7F6-B498-43B3-948B-1728B52AA6E4}">
                    <adec:decorative xmlns:adec="http://schemas.microsoft.com/office/drawing/2017/decorative" val="1"/>
                  </a:ext>
                </a:extLst>
              </p14:cNvPr>
              <p14:cNvContentPartPr/>
              <p14:nvPr/>
            </p14:nvContentPartPr>
            <p14:xfrm>
              <a:off x="3196299" y="3128337"/>
              <a:ext cx="417960" cy="22320"/>
            </p14:xfrm>
          </p:contentPart>
        </mc:Choice>
        <mc:Fallback xmlns="">
          <p:pic>
            <p:nvPicPr>
              <p:cNvPr id="28" name="Ink 27">
                <a:extLst>
                  <a:ext uri="{C183D7F6-B498-43B3-948B-1728B52AA6E4}">
                    <adec:decorative xmlns:adec="http://schemas.microsoft.com/office/drawing/2017/decorative" val="1"/>
                  </a:ext>
                </a:extLst>
              </p:cNvPr>
              <p:cNvPicPr/>
              <p:nvPr/>
            </p:nvPicPr>
            <p:blipFill>
              <a:blip r:embed="rId6"/>
              <a:stretch>
                <a:fillRect/>
              </a:stretch>
            </p:blipFill>
            <p:spPr>
              <a:xfrm>
                <a:off x="3177219" y="3090783"/>
                <a:ext cx="455760" cy="9707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9" name="Ink 28">
                <a:extLst>
                  <a:ext uri="{C183D7F6-B498-43B3-948B-1728B52AA6E4}">
                    <adec:decorative xmlns:adec="http://schemas.microsoft.com/office/drawing/2017/decorative" val="1"/>
                  </a:ext>
                </a:extLst>
              </p14:cNvPr>
              <p14:cNvContentPartPr/>
              <p14:nvPr/>
            </p14:nvContentPartPr>
            <p14:xfrm>
              <a:off x="719499" y="3237777"/>
              <a:ext cx="914760" cy="18000"/>
            </p14:xfrm>
          </p:contentPart>
        </mc:Choice>
        <mc:Fallback xmlns="">
          <p:pic>
            <p:nvPicPr>
              <p:cNvPr id="29" name="Ink 28">
                <a:extLst>
                  <a:ext uri="{C183D7F6-B498-43B3-948B-1728B52AA6E4}">
                    <adec:decorative xmlns:adec="http://schemas.microsoft.com/office/drawing/2017/decorative" val="1"/>
                  </a:ext>
                </a:extLst>
              </p:cNvPr>
              <p:cNvPicPr/>
              <p:nvPr/>
            </p:nvPicPr>
            <p:blipFill>
              <a:blip r:embed="rId8"/>
              <a:stretch>
                <a:fillRect/>
              </a:stretch>
            </p:blipFill>
            <p:spPr>
              <a:xfrm>
                <a:off x="700419" y="3199617"/>
                <a:ext cx="95256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a:extLst>
                  <a:ext uri="{C183D7F6-B498-43B3-948B-1728B52AA6E4}">
                    <adec:decorative xmlns:adec="http://schemas.microsoft.com/office/drawing/2017/decorative" val="1"/>
                  </a:ext>
                </a:extLst>
              </p14:cNvPr>
              <p14:cNvContentPartPr/>
              <p14:nvPr/>
            </p14:nvContentPartPr>
            <p14:xfrm>
              <a:off x="1685739" y="4092417"/>
              <a:ext cx="1769400" cy="124200"/>
            </p14:xfrm>
          </p:contentPart>
        </mc:Choice>
        <mc:Fallback xmlns="">
          <p:pic>
            <p:nvPicPr>
              <p:cNvPr id="33" name="Ink 32">
                <a:extLst>
                  <a:ext uri="{C183D7F6-B498-43B3-948B-1728B52AA6E4}">
                    <adec:decorative xmlns:adec="http://schemas.microsoft.com/office/drawing/2017/decorative" val="1"/>
                  </a:ext>
                </a:extLst>
              </p:cNvPr>
              <p:cNvPicPr/>
              <p:nvPr/>
            </p:nvPicPr>
            <p:blipFill>
              <a:blip r:embed="rId10"/>
              <a:stretch>
                <a:fillRect/>
              </a:stretch>
            </p:blipFill>
            <p:spPr>
              <a:xfrm>
                <a:off x="1666659" y="4054257"/>
                <a:ext cx="180720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4" name="Ink 33">
                <a:extLst>
                  <a:ext uri="{C183D7F6-B498-43B3-948B-1728B52AA6E4}">
                    <adec:decorative xmlns:adec="http://schemas.microsoft.com/office/drawing/2017/decorative" val="1"/>
                  </a:ext>
                </a:extLst>
              </p14:cNvPr>
              <p14:cNvContentPartPr/>
              <p14:nvPr/>
            </p14:nvContentPartPr>
            <p14:xfrm>
              <a:off x="715539" y="4234977"/>
              <a:ext cx="1200960" cy="99360"/>
            </p14:xfrm>
          </p:contentPart>
        </mc:Choice>
        <mc:Fallback xmlns="">
          <p:pic>
            <p:nvPicPr>
              <p:cNvPr id="34" name="Ink 33">
                <a:extLst>
                  <a:ext uri="{C183D7F6-B498-43B3-948B-1728B52AA6E4}">
                    <adec:decorative xmlns:adec="http://schemas.microsoft.com/office/drawing/2017/decorative" val="1"/>
                  </a:ext>
                </a:extLst>
              </p:cNvPr>
              <p:cNvPicPr/>
              <p:nvPr/>
            </p:nvPicPr>
            <p:blipFill>
              <a:blip r:embed="rId12"/>
              <a:stretch>
                <a:fillRect/>
              </a:stretch>
            </p:blipFill>
            <p:spPr>
              <a:xfrm>
                <a:off x="696459" y="4196678"/>
                <a:ext cx="1238760" cy="17559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5" name="Ink 34">
                <a:extLst>
                  <a:ext uri="{C183D7F6-B498-43B3-948B-1728B52AA6E4}">
                    <adec:decorative xmlns:adec="http://schemas.microsoft.com/office/drawing/2017/decorative" val="1"/>
                  </a:ext>
                </a:extLst>
              </p14:cNvPr>
              <p14:cNvContentPartPr/>
              <p14:nvPr/>
            </p14:nvContentPartPr>
            <p14:xfrm>
              <a:off x="656139" y="4794417"/>
              <a:ext cx="2143080" cy="108000"/>
            </p14:xfrm>
          </p:contentPart>
        </mc:Choice>
        <mc:Fallback xmlns="">
          <p:pic>
            <p:nvPicPr>
              <p:cNvPr id="35" name="Ink 34">
                <a:extLst>
                  <a:ext uri="{C183D7F6-B498-43B3-948B-1728B52AA6E4}">
                    <adec:decorative xmlns:adec="http://schemas.microsoft.com/office/drawing/2017/decorative" val="1"/>
                  </a:ext>
                </a:extLst>
              </p:cNvPr>
              <p:cNvPicPr/>
              <p:nvPr/>
            </p:nvPicPr>
            <p:blipFill>
              <a:blip r:embed="rId14"/>
              <a:stretch>
                <a:fillRect/>
              </a:stretch>
            </p:blipFill>
            <p:spPr>
              <a:xfrm>
                <a:off x="637059" y="4756384"/>
                <a:ext cx="2180880" cy="18370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6" name="Ink 35">
                <a:extLst>
                  <a:ext uri="{C183D7F6-B498-43B3-948B-1728B52AA6E4}">
                    <adec:decorative xmlns:adec="http://schemas.microsoft.com/office/drawing/2017/decorative" val="1"/>
                  </a:ext>
                </a:extLst>
              </p14:cNvPr>
              <p14:cNvContentPartPr/>
              <p14:nvPr/>
            </p14:nvContentPartPr>
            <p14:xfrm>
              <a:off x="1095699" y="3427497"/>
              <a:ext cx="2189160" cy="113760"/>
            </p14:xfrm>
          </p:contentPart>
        </mc:Choice>
        <mc:Fallback xmlns="">
          <p:pic>
            <p:nvPicPr>
              <p:cNvPr id="36" name="Ink 35">
                <a:extLst>
                  <a:ext uri="{C183D7F6-B498-43B3-948B-1728B52AA6E4}">
                    <adec:decorative xmlns:adec="http://schemas.microsoft.com/office/drawing/2017/decorative" val="1"/>
                  </a:ext>
                </a:extLst>
              </p:cNvPr>
              <p:cNvPicPr/>
              <p:nvPr/>
            </p:nvPicPr>
            <p:blipFill>
              <a:blip r:embed="rId16"/>
              <a:stretch>
                <a:fillRect/>
              </a:stretch>
            </p:blipFill>
            <p:spPr>
              <a:xfrm>
                <a:off x="1076619" y="3389337"/>
                <a:ext cx="222696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7" name="Ink 36">
                <a:extLst>
                  <a:ext uri="{C183D7F6-B498-43B3-948B-1728B52AA6E4}">
                    <adec:decorative xmlns:adec="http://schemas.microsoft.com/office/drawing/2017/decorative" val="1"/>
                  </a:ext>
                </a:extLst>
              </p14:cNvPr>
              <p14:cNvContentPartPr/>
              <p14:nvPr/>
            </p14:nvContentPartPr>
            <p14:xfrm>
              <a:off x="3104732" y="2881490"/>
              <a:ext cx="303840" cy="85680"/>
            </p14:xfrm>
          </p:contentPart>
        </mc:Choice>
        <mc:Fallback xmlns="">
          <p:pic>
            <p:nvPicPr>
              <p:cNvPr id="37" name="Ink 36">
                <a:extLst>
                  <a:ext uri="{C183D7F6-B498-43B3-948B-1728B52AA6E4}">
                    <adec:decorative xmlns:adec="http://schemas.microsoft.com/office/drawing/2017/decorative" val="1"/>
                  </a:ext>
                </a:extLst>
              </p:cNvPr>
              <p:cNvPicPr/>
              <p:nvPr/>
            </p:nvPicPr>
            <p:blipFill>
              <a:blip r:embed="rId18"/>
              <a:stretch>
                <a:fillRect/>
              </a:stretch>
            </p:blipFill>
            <p:spPr>
              <a:xfrm>
                <a:off x="3085652" y="2843648"/>
                <a:ext cx="341640" cy="16100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8" name="Ink 37">
                <a:extLst>
                  <a:ext uri="{C183D7F6-B498-43B3-948B-1728B52AA6E4}">
                    <adec:decorative xmlns:adec="http://schemas.microsoft.com/office/drawing/2017/decorative" val="1"/>
                  </a:ext>
                </a:extLst>
              </p14:cNvPr>
              <p14:cNvContentPartPr/>
              <p14:nvPr/>
            </p14:nvContentPartPr>
            <p14:xfrm>
              <a:off x="707132" y="3017210"/>
              <a:ext cx="2849760" cy="96480"/>
            </p14:xfrm>
          </p:contentPart>
        </mc:Choice>
        <mc:Fallback xmlns="">
          <p:pic>
            <p:nvPicPr>
              <p:cNvPr id="38" name="Ink 37">
                <a:extLst>
                  <a:ext uri="{C183D7F6-B498-43B3-948B-1728B52AA6E4}">
                    <adec:decorative xmlns:adec="http://schemas.microsoft.com/office/drawing/2017/decorative" val="1"/>
                  </a:ext>
                </a:extLst>
              </p:cNvPr>
              <p:cNvPicPr/>
              <p:nvPr/>
            </p:nvPicPr>
            <p:blipFill>
              <a:blip r:embed="rId20"/>
              <a:stretch>
                <a:fillRect/>
              </a:stretch>
            </p:blipFill>
            <p:spPr>
              <a:xfrm>
                <a:off x="688052" y="2979192"/>
                <a:ext cx="2887560" cy="17215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9" name="Ink 38">
                <a:extLst>
                  <a:ext uri="{C183D7F6-B498-43B3-948B-1728B52AA6E4}">
                    <adec:decorative xmlns:adec="http://schemas.microsoft.com/office/drawing/2017/decorative" val="1"/>
                  </a:ext>
                </a:extLst>
              </p14:cNvPr>
              <p14:cNvContentPartPr/>
              <p14:nvPr/>
            </p14:nvContentPartPr>
            <p14:xfrm>
              <a:off x="722972" y="3125930"/>
              <a:ext cx="2388600" cy="78840"/>
            </p14:xfrm>
          </p:contentPart>
        </mc:Choice>
        <mc:Fallback xmlns="">
          <p:pic>
            <p:nvPicPr>
              <p:cNvPr id="39" name="Ink 38">
                <a:extLst>
                  <a:ext uri="{C183D7F6-B498-43B3-948B-1728B52AA6E4}">
                    <adec:decorative xmlns:adec="http://schemas.microsoft.com/office/drawing/2017/decorative" val="1"/>
                  </a:ext>
                </a:extLst>
              </p:cNvPr>
              <p:cNvPicPr/>
              <p:nvPr/>
            </p:nvPicPr>
            <p:blipFill>
              <a:blip r:embed="rId22"/>
              <a:stretch>
                <a:fillRect/>
              </a:stretch>
            </p:blipFill>
            <p:spPr>
              <a:xfrm>
                <a:off x="703895" y="3087770"/>
                <a:ext cx="2426394" cy="154800"/>
              </a:xfrm>
              <a:prstGeom prst="rect">
                <a:avLst/>
              </a:prstGeom>
            </p:spPr>
          </p:pic>
        </mc:Fallback>
      </mc:AlternateContent>
    </p:spTree>
    <p:extLst>
      <p:ext uri="{BB962C8B-B14F-4D97-AF65-F5344CB8AC3E}">
        <p14:creationId xmlns:p14="http://schemas.microsoft.com/office/powerpoint/2010/main" val="266563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par>
                                <p:cTn id="11" presetID="22" presetClass="entr" presetSubtype="8"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2" presetClass="entr" presetSubtype="8"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500"/>
                                        <p:tgtEl>
                                          <p:spTgt spid="36"/>
                                        </p:tgtEl>
                                      </p:cBhvr>
                                    </p:animEffect>
                                  </p:childTnLst>
                                </p:cTn>
                              </p:par>
                              <p:par>
                                <p:cTn id="25" presetID="22" presetClass="entr" presetSubtype="8"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22" presetClass="entr" presetSubtype="8"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par>
                                <p:cTn id="36" presetID="22" presetClass="entr" presetSubtype="8"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par>
                                <p:cTn id="39" presetID="22" presetClass="entr" presetSubtype="8"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500"/>
                                        <p:tgtEl>
                                          <p:spTgt spid="37"/>
                                        </p:tgtEl>
                                      </p:cBhvr>
                                    </p:animEffect>
                                  </p:childTnLst>
                                </p:cTn>
                              </p:par>
                              <p:par>
                                <p:cTn id="42" presetID="22" presetClass="entr" presetSubtype="8"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left)">
                                      <p:cBhvr>
                                        <p:cTn id="44" dur="500"/>
                                        <p:tgtEl>
                                          <p:spTgt spid="38"/>
                                        </p:tgtEl>
                                      </p:cBhvr>
                                    </p:animEffect>
                                  </p:childTnLst>
                                </p:cTn>
                              </p:par>
                              <p:par>
                                <p:cTn id="45" presetID="22" presetClass="entr" presetSubtype="8"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Activity 5.4</a:t>
            </a:r>
            <a:br>
              <a:rPr lang="en-US" dirty="0"/>
            </a:br>
            <a:r>
              <a:rPr lang="en-US" dirty="0"/>
              <a:t>Analyze a Video Example</a:t>
            </a:r>
          </a:p>
        </p:txBody>
      </p:sp>
      <p:sp>
        <p:nvSpPr>
          <p:cNvPr id="2" name="Content Placeholder 1"/>
          <p:cNvSpPr>
            <a:spLocks noGrp="1"/>
          </p:cNvSpPr>
          <p:nvPr>
            <p:ph idx="12"/>
          </p:nvPr>
        </p:nvSpPr>
        <p:spPr/>
        <p:txBody>
          <a:bodyPr/>
          <a:lstStyle/>
          <a:p>
            <a:endParaRPr lang="en-US"/>
          </a:p>
        </p:txBody>
      </p:sp>
      <p:sp>
        <p:nvSpPr>
          <p:cNvPr id="17" name="Text Placeholder 16"/>
          <p:cNvSpPr>
            <a:spLocks noGrp="1"/>
          </p:cNvSpPr>
          <p:nvPr>
            <p:ph type="body" sz="quarter" idx="4294967295"/>
          </p:nvPr>
        </p:nvSpPr>
        <p:spPr>
          <a:xfrm>
            <a:off x="796628" y="1407050"/>
            <a:ext cx="8154987" cy="4468813"/>
          </a:xfrm>
          <a:prstGeom prst="rect">
            <a:avLst/>
          </a:prstGeom>
        </p:spPr>
        <p:txBody>
          <a:bodyPr/>
          <a:lstStyle/>
          <a:p>
            <a:pPr marL="0" indent="0">
              <a:buNone/>
            </a:pPr>
            <a:r>
              <a:rPr lang="en-US" sz="2800" dirty="0"/>
              <a:t>How does Dr. Archer use explicit instruction?</a:t>
            </a:r>
          </a:p>
        </p:txBody>
      </p:sp>
      <p:graphicFrame>
        <p:nvGraphicFramePr>
          <p:cNvPr id="18" name="Table 17"/>
          <p:cNvGraphicFramePr>
            <a:graphicFrameLocks noGrp="1"/>
          </p:cNvGraphicFramePr>
          <p:nvPr>
            <p:extLst>
              <p:ext uri="{D42A27DB-BD31-4B8C-83A1-F6EECF244321}">
                <p14:modId xmlns:p14="http://schemas.microsoft.com/office/powerpoint/2010/main" val="741943025"/>
              </p:ext>
            </p:extLst>
          </p:nvPr>
        </p:nvGraphicFramePr>
        <p:xfrm>
          <a:off x="911598" y="1888461"/>
          <a:ext cx="7826377" cy="4663440"/>
        </p:xfrm>
        <a:graphic>
          <a:graphicData uri="http://schemas.openxmlformats.org/drawingml/2006/table">
            <a:tbl>
              <a:tblPr firstRow="1" bandRow="1">
                <a:tableStyleId>{7DF18680-E054-41AD-8BC1-D1AEF772440D}</a:tableStyleId>
              </a:tblPr>
              <a:tblGrid>
                <a:gridCol w="1253192">
                  <a:extLst>
                    <a:ext uri="{9D8B030D-6E8A-4147-A177-3AD203B41FA5}">
                      <a16:colId xmlns:a16="http://schemas.microsoft.com/office/drawing/2014/main" val="53029472"/>
                    </a:ext>
                  </a:extLst>
                </a:gridCol>
                <a:gridCol w="4315210">
                  <a:extLst>
                    <a:ext uri="{9D8B030D-6E8A-4147-A177-3AD203B41FA5}">
                      <a16:colId xmlns:a16="http://schemas.microsoft.com/office/drawing/2014/main" val="1479071041"/>
                    </a:ext>
                  </a:extLst>
                </a:gridCol>
                <a:gridCol w="2257975">
                  <a:extLst>
                    <a:ext uri="{9D8B030D-6E8A-4147-A177-3AD203B41FA5}">
                      <a16:colId xmlns:a16="http://schemas.microsoft.com/office/drawing/2014/main" val="1659764693"/>
                    </a:ext>
                  </a:extLst>
                </a:gridCol>
              </a:tblGrid>
              <a:tr h="271539">
                <a:tc>
                  <a:txBody>
                    <a:bodyPr/>
                    <a:lstStyle/>
                    <a:p>
                      <a:r>
                        <a:rPr lang="en-US" dirty="0"/>
                        <a:t>Phase</a:t>
                      </a:r>
                    </a:p>
                  </a:txBody>
                  <a:tcPr/>
                </a:tc>
                <a:tc>
                  <a:txBody>
                    <a:bodyPr/>
                    <a:lstStyle/>
                    <a:p>
                      <a:r>
                        <a:rPr lang="en-US" dirty="0"/>
                        <a:t>What Dr. Archer</a:t>
                      </a:r>
                      <a:r>
                        <a:rPr lang="en-US" baseline="0" dirty="0"/>
                        <a:t> does</a:t>
                      </a:r>
                      <a:endParaRPr lang="en-US" dirty="0"/>
                    </a:p>
                  </a:txBody>
                  <a:tcPr/>
                </a:tc>
                <a:tc>
                  <a:txBody>
                    <a:bodyPr/>
                    <a:lstStyle/>
                    <a:p>
                      <a:r>
                        <a:rPr lang="en-US" dirty="0"/>
                        <a:t>What </a:t>
                      </a:r>
                      <a:r>
                        <a:rPr lang="en-US" baseline="0" dirty="0"/>
                        <a:t>students </a:t>
                      </a:r>
                      <a:r>
                        <a:rPr lang="en-US" dirty="0"/>
                        <a:t>do</a:t>
                      </a:r>
                    </a:p>
                  </a:txBody>
                  <a:tcPr/>
                </a:tc>
                <a:extLst>
                  <a:ext uri="{0D108BD9-81ED-4DB2-BD59-A6C34878D82A}">
                    <a16:rowId xmlns:a16="http://schemas.microsoft.com/office/drawing/2014/main" val="592392165"/>
                  </a:ext>
                </a:extLst>
              </a:tr>
              <a:tr h="758057">
                <a:tc>
                  <a:txBody>
                    <a:bodyPr/>
                    <a:lstStyle/>
                    <a:p>
                      <a:r>
                        <a:rPr lang="en-US" dirty="0"/>
                        <a:t>Modeling</a:t>
                      </a:r>
                      <a:r>
                        <a:rPr lang="en-US" baseline="0" dirty="0"/>
                        <a:t> </a:t>
                      </a:r>
                      <a:r>
                        <a:rPr lang="en-US" sz="1400" baseline="0" dirty="0"/>
                        <a:t>(</a:t>
                      </a:r>
                      <a:r>
                        <a:rPr lang="en-US" sz="1400" dirty="0"/>
                        <a:t>Explanation)</a:t>
                      </a:r>
                      <a:endParaRPr lang="en-US" sz="1600" dirty="0"/>
                    </a:p>
                  </a:txBody>
                  <a:tcPr/>
                </a:tc>
                <a:tc>
                  <a:txBody>
                    <a:bodyPr/>
                    <a:lstStyle/>
                    <a:p>
                      <a:r>
                        <a:rPr lang="en-US" sz="1600" dirty="0"/>
                        <a:t>I’ll ask a question, I will put up my hands, this says think do not blurt, and when I lower my hands right there you’ll say the answer. </a:t>
                      </a:r>
                    </a:p>
                  </a:txBody>
                  <a:tcPr/>
                </a:tc>
                <a:tc>
                  <a:txBody>
                    <a:bodyPr/>
                    <a:lstStyle/>
                    <a:p>
                      <a:endParaRPr lang="en-US"/>
                    </a:p>
                  </a:txBody>
                  <a:tcPr/>
                </a:tc>
                <a:extLst>
                  <a:ext uri="{0D108BD9-81ED-4DB2-BD59-A6C34878D82A}">
                    <a16:rowId xmlns:a16="http://schemas.microsoft.com/office/drawing/2014/main" val="1505613784"/>
                  </a:ext>
                </a:extLst>
              </a:tr>
              <a:tr h="533447">
                <a:tc>
                  <a:txBody>
                    <a:bodyPr/>
                    <a:lstStyle/>
                    <a:p>
                      <a:r>
                        <a:rPr lang="en-US" dirty="0"/>
                        <a:t>Practice </a:t>
                      </a:r>
                      <a:r>
                        <a:rPr lang="en-US" sz="1400" dirty="0"/>
                        <a:t>(Independent)</a:t>
                      </a:r>
                    </a:p>
                  </a:txBody>
                  <a:tcPr/>
                </a:tc>
                <a:tc>
                  <a:txBody>
                    <a:bodyPr/>
                    <a:lstStyle/>
                    <a:p>
                      <a:r>
                        <a:rPr lang="en-US" sz="1600" baseline="0" dirty="0"/>
                        <a:t>What day of the week is it, everyone?  It’s … </a:t>
                      </a:r>
                      <a:endParaRPr lang="en-US" sz="1600" dirty="0"/>
                    </a:p>
                  </a:txBody>
                  <a:tcPr/>
                </a:tc>
                <a:tc>
                  <a:txBody>
                    <a:bodyPr/>
                    <a:lstStyle/>
                    <a:p>
                      <a:r>
                        <a:rPr lang="en-US" sz="1600" dirty="0"/>
                        <a:t>They say</a:t>
                      </a:r>
                      <a:r>
                        <a:rPr lang="en-US" sz="1600" baseline="0" dirty="0"/>
                        <a:t> it’s November.</a:t>
                      </a:r>
                      <a:endParaRPr lang="en-US" sz="1600" dirty="0"/>
                    </a:p>
                  </a:txBody>
                  <a:tcPr/>
                </a:tc>
                <a:extLst>
                  <a:ext uri="{0D108BD9-81ED-4DB2-BD59-A6C34878D82A}">
                    <a16:rowId xmlns:a16="http://schemas.microsoft.com/office/drawing/2014/main" val="3836323070"/>
                  </a:ext>
                </a:extLst>
              </a:tr>
              <a:tr h="533447">
                <a:tc>
                  <a:txBody>
                    <a:bodyPr/>
                    <a:lstStyle/>
                    <a:p>
                      <a:r>
                        <a:rPr lang="en-US" dirty="0"/>
                        <a:t>Practice</a:t>
                      </a:r>
                    </a:p>
                    <a:p>
                      <a:r>
                        <a:rPr lang="en-US" sz="1400" dirty="0"/>
                        <a:t>(Independent)</a:t>
                      </a:r>
                    </a:p>
                  </a:txBody>
                  <a:tcPr/>
                </a:tc>
                <a:tc>
                  <a:txBody>
                    <a:bodyPr/>
                    <a:lstStyle/>
                    <a:p>
                      <a:r>
                        <a:rPr lang="en-US" sz="1600" baseline="0" dirty="0"/>
                        <a:t>So what day of the week is it? Think. </a:t>
                      </a:r>
                      <a:endParaRPr lang="en-US" sz="1600" dirty="0"/>
                    </a:p>
                  </a:txBody>
                  <a:tcPr/>
                </a:tc>
                <a:tc>
                  <a:txBody>
                    <a:bodyPr/>
                    <a:lstStyle/>
                    <a:p>
                      <a:endParaRPr lang="en-US" dirty="0"/>
                    </a:p>
                  </a:txBody>
                  <a:tcPr/>
                </a:tc>
                <a:extLst>
                  <a:ext uri="{0D108BD9-81ED-4DB2-BD59-A6C34878D82A}">
                    <a16:rowId xmlns:a16="http://schemas.microsoft.com/office/drawing/2014/main" val="1207039179"/>
                  </a:ext>
                </a:extLst>
              </a:tr>
              <a:tr h="533447">
                <a:tc>
                  <a:txBody>
                    <a:bodyPr/>
                    <a:lstStyle/>
                    <a:p>
                      <a:r>
                        <a:rPr lang="en-US" dirty="0"/>
                        <a:t>Modeling</a:t>
                      </a:r>
                      <a:r>
                        <a:rPr lang="en-US" baseline="0" dirty="0"/>
                        <a:t> </a:t>
                      </a:r>
                      <a:r>
                        <a:rPr lang="en-US" sz="1400" baseline="0" dirty="0"/>
                        <a:t>(Explanation)</a:t>
                      </a:r>
                      <a:endParaRPr lang="en-US" sz="1400" dirty="0"/>
                    </a:p>
                  </a:txBody>
                  <a:tcPr/>
                </a:tc>
                <a:tc>
                  <a:txBody>
                    <a:bodyPr/>
                    <a:lstStyle/>
                    <a:p>
                      <a:r>
                        <a:rPr lang="en-US" sz="1600" baseline="0" dirty="0"/>
                        <a:t>Now let’s practice that again, this is think, you don’t say it until I lower my hands right there, okay? </a:t>
                      </a:r>
                      <a:endParaRPr lang="en-US" sz="1600" dirty="0"/>
                    </a:p>
                  </a:txBody>
                  <a:tcPr/>
                </a:tc>
                <a:tc>
                  <a:txBody>
                    <a:bodyPr/>
                    <a:lstStyle/>
                    <a:p>
                      <a:endParaRPr lang="en-US" dirty="0"/>
                    </a:p>
                  </a:txBody>
                  <a:tcPr/>
                </a:tc>
                <a:extLst>
                  <a:ext uri="{0D108BD9-81ED-4DB2-BD59-A6C34878D82A}">
                    <a16:rowId xmlns:a16="http://schemas.microsoft.com/office/drawing/2014/main" val="2630345545"/>
                  </a:ext>
                </a:extLst>
              </a:tr>
              <a:tr h="533447">
                <a:tc>
                  <a:txBody>
                    <a:bodyPr/>
                    <a:lstStyle/>
                    <a:p>
                      <a:r>
                        <a:rPr lang="en-US" dirty="0"/>
                        <a:t>Practice </a:t>
                      </a:r>
                      <a:r>
                        <a:rPr lang="en-US" sz="1400" dirty="0"/>
                        <a:t>(Guided)</a:t>
                      </a:r>
                      <a:endParaRPr lang="en-US" dirty="0"/>
                    </a:p>
                  </a:txBody>
                  <a:tcPr/>
                </a:tc>
                <a:tc>
                  <a:txBody>
                    <a:bodyPr/>
                    <a:lstStyle/>
                    <a:p>
                      <a:r>
                        <a:rPr lang="en-US" sz="1600" baseline="0" dirty="0"/>
                        <a:t>So what day of the week is it everybody? It’s…?</a:t>
                      </a:r>
                      <a:endParaRPr lang="en-US" sz="1600" dirty="0"/>
                    </a:p>
                  </a:txBody>
                  <a:tcPr/>
                </a:tc>
                <a:tc>
                  <a:txBody>
                    <a:bodyPr/>
                    <a:lstStyle/>
                    <a:p>
                      <a:endParaRPr lang="en-US" dirty="0"/>
                    </a:p>
                  </a:txBody>
                  <a:tcPr/>
                </a:tc>
                <a:extLst>
                  <a:ext uri="{0D108BD9-81ED-4DB2-BD59-A6C34878D82A}">
                    <a16:rowId xmlns:a16="http://schemas.microsoft.com/office/drawing/2014/main" val="1320202078"/>
                  </a:ext>
                </a:extLst>
              </a:tr>
              <a:tr h="533447">
                <a:tc>
                  <a:txBody>
                    <a:bodyPr/>
                    <a:lstStyle/>
                    <a:p>
                      <a:r>
                        <a:rPr lang="en-US" dirty="0"/>
                        <a:t>Practice</a:t>
                      </a:r>
                    </a:p>
                    <a:p>
                      <a:r>
                        <a:rPr lang="en-US" sz="1400" dirty="0"/>
                        <a:t>(Independent)</a:t>
                      </a:r>
                      <a:endParaRPr lang="en-US" sz="1800" dirty="0"/>
                    </a:p>
                  </a:txBody>
                  <a:tcPr/>
                </a:tc>
                <a:tc>
                  <a:txBody>
                    <a:bodyPr/>
                    <a:lstStyle/>
                    <a:p>
                      <a:r>
                        <a:rPr lang="en-US" sz="1600" baseline="0" dirty="0"/>
                        <a:t>Of course, tomorrow it will be? </a:t>
                      </a:r>
                      <a:endParaRPr lang="en-US" sz="1600" dirty="0"/>
                    </a:p>
                  </a:txBody>
                  <a:tcPr/>
                </a:tc>
                <a:tc>
                  <a:txBody>
                    <a:bodyPr/>
                    <a:lstStyle/>
                    <a:p>
                      <a:endParaRPr lang="en-US" dirty="0"/>
                    </a:p>
                  </a:txBody>
                  <a:tcPr/>
                </a:tc>
                <a:extLst>
                  <a:ext uri="{0D108BD9-81ED-4DB2-BD59-A6C34878D82A}">
                    <a16:rowId xmlns:a16="http://schemas.microsoft.com/office/drawing/2014/main" val="918368101"/>
                  </a:ext>
                </a:extLst>
              </a:tr>
              <a:tr h="533447">
                <a:tc>
                  <a:txBody>
                    <a:bodyPr/>
                    <a:lstStyle/>
                    <a:p>
                      <a:r>
                        <a:rPr lang="en-US" dirty="0"/>
                        <a:t>Practice</a:t>
                      </a:r>
                    </a:p>
                    <a:p>
                      <a:r>
                        <a:rPr lang="en-US" sz="1400" dirty="0"/>
                        <a:t>(Independent)</a:t>
                      </a:r>
                      <a:endParaRPr lang="en-US" sz="1800" dirty="0"/>
                    </a:p>
                  </a:txBody>
                  <a:tcPr/>
                </a:tc>
                <a:tc>
                  <a:txBody>
                    <a:bodyPr/>
                    <a:lstStyle/>
                    <a:p>
                      <a:r>
                        <a:rPr lang="en-US" sz="1600" baseline="0" dirty="0"/>
                        <a:t>After Saturday?</a:t>
                      </a:r>
                      <a:endParaRPr lang="en-US" sz="1600" dirty="0"/>
                    </a:p>
                  </a:txBody>
                  <a:tcPr/>
                </a:tc>
                <a:tc>
                  <a:txBody>
                    <a:bodyPr/>
                    <a:lstStyle/>
                    <a:p>
                      <a:endParaRPr lang="en-US" dirty="0"/>
                    </a:p>
                  </a:txBody>
                  <a:tcPr/>
                </a:tc>
                <a:extLst>
                  <a:ext uri="{0D108BD9-81ED-4DB2-BD59-A6C34878D82A}">
                    <a16:rowId xmlns:a16="http://schemas.microsoft.com/office/drawing/2014/main" val="806095796"/>
                  </a:ext>
                </a:extLst>
              </a:tr>
            </a:tbl>
          </a:graphicData>
        </a:graphic>
      </p:graphicFrame>
    </p:spTree>
    <p:extLst>
      <p:ext uri="{BB962C8B-B14F-4D97-AF65-F5344CB8AC3E}">
        <p14:creationId xmlns:p14="http://schemas.microsoft.com/office/powerpoint/2010/main" val="35984614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58858" y="1994211"/>
            <a:ext cx="6301466" cy="3352255"/>
          </a:xfrm>
        </p:spPr>
        <p:txBody>
          <a:bodyPr>
            <a:normAutofit fontScale="85000" lnSpcReduction="20000"/>
          </a:bodyPr>
          <a:lstStyle/>
          <a:p>
            <a:pPr lvl="0"/>
            <a:r>
              <a:rPr lang="en-US" dirty="0"/>
              <a:t>Decide what type of practice is appropriate</a:t>
            </a:r>
          </a:p>
          <a:p>
            <a:r>
              <a:rPr lang="en-US" dirty="0"/>
              <a:t>Design outcome-aligned practice likely to produce high accuracy</a:t>
            </a:r>
          </a:p>
          <a:p>
            <a:pPr lvl="0"/>
            <a:r>
              <a:rPr lang="en-US" dirty="0"/>
              <a:t>Provide guided practice </a:t>
            </a:r>
          </a:p>
          <a:p>
            <a:pPr lvl="1"/>
            <a:r>
              <a:rPr lang="en-US" dirty="0"/>
              <a:t>Lead student in steps toward the learning outcome</a:t>
            </a:r>
          </a:p>
          <a:p>
            <a:pPr lvl="1"/>
            <a:r>
              <a:rPr lang="en-US" dirty="0"/>
              <a:t>Provide appropriate prompts</a:t>
            </a:r>
          </a:p>
          <a:p>
            <a:pPr lvl="1"/>
            <a:r>
              <a:rPr lang="en-US" dirty="0"/>
              <a:t>Observe and provide immediate feedback</a:t>
            </a:r>
          </a:p>
          <a:p>
            <a:pPr lvl="0"/>
            <a:r>
              <a:rPr lang="en-US" b="1" dirty="0">
                <a:solidFill>
                  <a:schemeClr val="accent5">
                    <a:lumMod val="75000"/>
                  </a:schemeClr>
                </a:solidFill>
              </a:rPr>
              <a:t>Provide independent practice</a:t>
            </a:r>
          </a:p>
          <a:p>
            <a:pPr lvl="1"/>
            <a:r>
              <a:rPr lang="en-US" dirty="0"/>
              <a:t>Review expectations and resources for meeting the learning outcome</a:t>
            </a:r>
          </a:p>
          <a:p>
            <a:pPr lvl="1"/>
            <a:r>
              <a:rPr lang="en-US" dirty="0"/>
              <a:t>Allow student to work without support</a:t>
            </a:r>
          </a:p>
          <a:p>
            <a:pPr lvl="1"/>
            <a:r>
              <a:rPr lang="en-US" dirty="0"/>
              <a:t>Observe and provide immediate and delayed feedback </a:t>
            </a:r>
          </a:p>
          <a:p>
            <a:r>
              <a:rPr lang="en-US" dirty="0"/>
              <a:t>Make strategic decisions about next steps</a:t>
            </a:r>
          </a:p>
          <a:p>
            <a:pPr lvl="0"/>
            <a:endParaRPr lang="en-US" dirty="0"/>
          </a:p>
        </p:txBody>
      </p:sp>
      <p:sp>
        <p:nvSpPr>
          <p:cNvPr id="3" name="Title 2"/>
          <p:cNvSpPr>
            <a:spLocks noGrp="1"/>
          </p:cNvSpPr>
          <p:nvPr>
            <p:ph type="title"/>
          </p:nvPr>
        </p:nvSpPr>
        <p:spPr/>
        <p:txBody>
          <a:bodyPr>
            <a:normAutofit fontScale="90000"/>
          </a:bodyPr>
          <a:lstStyle/>
          <a:p>
            <a:r>
              <a:rPr lang="en-US" dirty="0"/>
              <a:t>Checklist: Practice</a:t>
            </a:r>
            <a:br>
              <a:rPr lang="en-US" dirty="0"/>
            </a:br>
            <a:r>
              <a:rPr lang="en-US" dirty="0">
                <a:solidFill>
                  <a:schemeClr val="accent5">
                    <a:lumMod val="75000"/>
                  </a:schemeClr>
                </a:solidFill>
              </a:rPr>
              <a:t>Provide independent practice</a:t>
            </a:r>
          </a:p>
        </p:txBody>
      </p:sp>
    </p:spTree>
    <p:extLst>
      <p:ext uri="{BB962C8B-B14F-4D97-AF65-F5344CB8AC3E}">
        <p14:creationId xmlns:p14="http://schemas.microsoft.com/office/powerpoint/2010/main" val="262496059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
          <p:cNvSpPr>
            <a:spLocks noGrp="1"/>
          </p:cNvSpPr>
          <p:nvPr>
            <p:ph type="title"/>
          </p:nvPr>
        </p:nvSpPr>
        <p:spPr>
          <a:xfrm>
            <a:off x="457200" y="1096300"/>
            <a:ext cx="7988969" cy="907676"/>
          </a:xfrm>
        </p:spPr>
        <p:txBody>
          <a:bodyPr>
            <a:normAutofit/>
          </a:bodyPr>
          <a:lstStyle/>
          <a:p>
            <a:r>
              <a:rPr lang="en-US" sz="2700" dirty="0"/>
              <a:t>When do you use independent practice?</a:t>
            </a:r>
          </a:p>
        </p:txBody>
      </p:sp>
      <p:sp>
        <p:nvSpPr>
          <p:cNvPr id="3" name="Rectangle 2"/>
          <p:cNvSpPr/>
          <p:nvPr/>
        </p:nvSpPr>
        <p:spPr>
          <a:xfrm>
            <a:off x="457200" y="2164500"/>
            <a:ext cx="7988969" cy="738664"/>
          </a:xfrm>
          <a:prstGeom prst="rect">
            <a:avLst/>
          </a:prstGeom>
        </p:spPr>
        <p:txBody>
          <a:bodyPr wrap="square">
            <a:spAutoFit/>
          </a:bodyPr>
          <a:lstStyle/>
          <a:p>
            <a:pPr marL="342900" indent="-342900" defTabSz="342900">
              <a:buClr>
                <a:schemeClr val="accent2"/>
              </a:buClr>
              <a:buFont typeface="Courier New" panose="02070309020205020404" pitchFamily="49" charset="0"/>
              <a:buChar char="o"/>
            </a:pPr>
            <a:r>
              <a:rPr lang="en-US" sz="2100" dirty="0">
                <a:solidFill>
                  <a:srgbClr val="FFFFFF"/>
                </a:solidFill>
                <a:latin typeface="Arial" panose="020B0604020202020204" pitchFamily="34" charset="0"/>
                <a:cs typeface="Arial" panose="020B0604020202020204" pitchFamily="34" charset="0"/>
              </a:rPr>
              <a:t>Students are able to replicate steps in the procedure or the key aspects of the skill with limited guidance or prompting</a:t>
            </a:r>
          </a:p>
        </p:txBody>
      </p:sp>
    </p:spTree>
    <p:extLst>
      <p:ext uri="{BB962C8B-B14F-4D97-AF65-F5344CB8AC3E}">
        <p14:creationId xmlns:p14="http://schemas.microsoft.com/office/powerpoint/2010/main" val="33117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87727" y="1946364"/>
            <a:ext cx="6455434" cy="3352255"/>
          </a:xfrm>
        </p:spPr>
        <p:txBody>
          <a:bodyPr>
            <a:normAutofit fontScale="85000" lnSpcReduction="20000"/>
          </a:bodyPr>
          <a:lstStyle/>
          <a:p>
            <a:pPr lvl="0"/>
            <a:r>
              <a:rPr lang="en-US" dirty="0"/>
              <a:t>Decide what type of practice is appropriate</a:t>
            </a:r>
          </a:p>
          <a:p>
            <a:r>
              <a:rPr lang="en-US" dirty="0"/>
              <a:t>Design outcome-aligned practice likely to produce high accuracy</a:t>
            </a:r>
          </a:p>
          <a:p>
            <a:pPr lvl="0"/>
            <a:r>
              <a:rPr lang="en-US" dirty="0"/>
              <a:t>Provide guided practice </a:t>
            </a:r>
          </a:p>
          <a:p>
            <a:pPr lvl="1"/>
            <a:r>
              <a:rPr lang="en-US" dirty="0"/>
              <a:t>Lead student in steps toward the learning outcome</a:t>
            </a:r>
          </a:p>
          <a:p>
            <a:pPr lvl="1"/>
            <a:r>
              <a:rPr lang="en-US" dirty="0"/>
              <a:t>Provide appropriate prompts</a:t>
            </a:r>
          </a:p>
          <a:p>
            <a:pPr lvl="1"/>
            <a:r>
              <a:rPr lang="en-US" dirty="0"/>
              <a:t>Observe and provide immediate feedback</a:t>
            </a:r>
          </a:p>
          <a:p>
            <a:pPr lvl="0"/>
            <a:r>
              <a:rPr lang="en-US" dirty="0"/>
              <a:t>Provide independent practice</a:t>
            </a:r>
          </a:p>
          <a:p>
            <a:pPr lvl="1"/>
            <a:r>
              <a:rPr lang="en-US" b="1" dirty="0">
                <a:solidFill>
                  <a:schemeClr val="accent5">
                    <a:lumMod val="75000"/>
                  </a:schemeClr>
                </a:solidFill>
              </a:rPr>
              <a:t>Review expectations and resources for meeting the learning outcome</a:t>
            </a:r>
          </a:p>
          <a:p>
            <a:pPr lvl="1"/>
            <a:r>
              <a:rPr lang="en-US" dirty="0"/>
              <a:t>Allow student to work without support</a:t>
            </a:r>
          </a:p>
          <a:p>
            <a:pPr lvl="1"/>
            <a:r>
              <a:rPr lang="en-US" dirty="0"/>
              <a:t>Observe and provide immediate and delayed feedback </a:t>
            </a:r>
          </a:p>
          <a:p>
            <a:r>
              <a:rPr lang="en-US" dirty="0"/>
              <a:t>Make strategic decisions about next steps</a:t>
            </a:r>
          </a:p>
          <a:p>
            <a:pPr lvl="0"/>
            <a:endParaRPr lang="en-US" dirty="0"/>
          </a:p>
        </p:txBody>
      </p:sp>
      <p:sp>
        <p:nvSpPr>
          <p:cNvPr id="3" name="Title 2"/>
          <p:cNvSpPr>
            <a:spLocks noGrp="1"/>
          </p:cNvSpPr>
          <p:nvPr>
            <p:ph type="title"/>
          </p:nvPr>
        </p:nvSpPr>
        <p:spPr/>
        <p:txBody>
          <a:bodyPr>
            <a:normAutofit fontScale="90000"/>
          </a:bodyPr>
          <a:lstStyle/>
          <a:p>
            <a:r>
              <a:rPr lang="en-US" dirty="0"/>
              <a:t>Checklist: Practice</a:t>
            </a:r>
            <a:br>
              <a:rPr lang="en-US" dirty="0"/>
            </a:br>
            <a:r>
              <a:rPr lang="en-US" dirty="0">
                <a:solidFill>
                  <a:schemeClr val="accent5">
                    <a:lumMod val="75000"/>
                  </a:schemeClr>
                </a:solidFill>
              </a:rPr>
              <a:t>Provide independent practice</a:t>
            </a:r>
          </a:p>
        </p:txBody>
      </p:sp>
    </p:spTree>
    <p:extLst>
      <p:ext uri="{BB962C8B-B14F-4D97-AF65-F5344CB8AC3E}">
        <p14:creationId xmlns:p14="http://schemas.microsoft.com/office/powerpoint/2010/main" val="275261920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Select objective-linked practice items that lead to 90-95% accuracy</a:t>
            </a:r>
          </a:p>
          <a:p>
            <a:r>
              <a:rPr lang="en-US" dirty="0"/>
              <a:t>Review expectations for meeting learning outcome</a:t>
            </a:r>
          </a:p>
          <a:p>
            <a:r>
              <a:rPr lang="en-US" dirty="0"/>
              <a:t>Remind students how they self-prompt</a:t>
            </a:r>
          </a:p>
        </p:txBody>
      </p:sp>
      <p:sp>
        <p:nvSpPr>
          <p:cNvPr id="3" name="Title 2"/>
          <p:cNvSpPr>
            <a:spLocks noGrp="1"/>
          </p:cNvSpPr>
          <p:nvPr>
            <p:ph type="title"/>
          </p:nvPr>
        </p:nvSpPr>
        <p:spPr/>
        <p:txBody>
          <a:bodyPr>
            <a:normAutofit fontScale="90000"/>
          </a:bodyPr>
          <a:lstStyle/>
          <a:p>
            <a:r>
              <a:rPr lang="en-US" dirty="0"/>
              <a:t>Review expectations and resources for meeting learning outcomes</a:t>
            </a:r>
          </a:p>
        </p:txBody>
      </p:sp>
    </p:spTree>
    <p:extLst>
      <p:ext uri="{BB962C8B-B14F-4D97-AF65-F5344CB8AC3E}">
        <p14:creationId xmlns:p14="http://schemas.microsoft.com/office/powerpoint/2010/main" val="284548827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87727" y="1946364"/>
            <a:ext cx="6455434" cy="3352255"/>
          </a:xfrm>
        </p:spPr>
        <p:txBody>
          <a:bodyPr>
            <a:normAutofit fontScale="85000" lnSpcReduction="20000"/>
          </a:bodyPr>
          <a:lstStyle/>
          <a:p>
            <a:pPr lvl="0"/>
            <a:r>
              <a:rPr lang="en-US" dirty="0"/>
              <a:t>Decide what type of practice is appropriate</a:t>
            </a:r>
          </a:p>
          <a:p>
            <a:r>
              <a:rPr lang="en-US" dirty="0"/>
              <a:t>Design outcome-aligned practice likely to produce high accuracy</a:t>
            </a:r>
          </a:p>
          <a:p>
            <a:pPr lvl="0"/>
            <a:r>
              <a:rPr lang="en-US" dirty="0"/>
              <a:t>Provide guided practice </a:t>
            </a:r>
          </a:p>
          <a:p>
            <a:pPr lvl="1"/>
            <a:r>
              <a:rPr lang="en-US" dirty="0"/>
              <a:t>Lead student in steps toward the learning outcome</a:t>
            </a:r>
          </a:p>
          <a:p>
            <a:pPr lvl="1"/>
            <a:r>
              <a:rPr lang="en-US" dirty="0"/>
              <a:t>Provide appropriate prompts</a:t>
            </a:r>
          </a:p>
          <a:p>
            <a:pPr lvl="1"/>
            <a:r>
              <a:rPr lang="en-US" dirty="0"/>
              <a:t>Observe and provide immediate feedback</a:t>
            </a:r>
          </a:p>
          <a:p>
            <a:pPr lvl="0"/>
            <a:r>
              <a:rPr lang="en-US" dirty="0"/>
              <a:t>Provide independent practice</a:t>
            </a:r>
          </a:p>
          <a:p>
            <a:pPr lvl="1"/>
            <a:r>
              <a:rPr lang="en-US" dirty="0"/>
              <a:t>Review expectations and resources for meeting the learning outcome</a:t>
            </a:r>
          </a:p>
          <a:p>
            <a:pPr lvl="1"/>
            <a:r>
              <a:rPr lang="en-US" b="1" dirty="0">
                <a:solidFill>
                  <a:schemeClr val="accent5">
                    <a:lumMod val="75000"/>
                  </a:schemeClr>
                </a:solidFill>
              </a:rPr>
              <a:t>Allow student to work without support</a:t>
            </a:r>
          </a:p>
          <a:p>
            <a:pPr lvl="1"/>
            <a:r>
              <a:rPr lang="en-US" dirty="0"/>
              <a:t>Observe and provide immediate and delayed feedback </a:t>
            </a:r>
          </a:p>
          <a:p>
            <a:r>
              <a:rPr lang="en-US" dirty="0"/>
              <a:t>Make strategic decisions about next steps</a:t>
            </a:r>
          </a:p>
          <a:p>
            <a:pPr lvl="0"/>
            <a:endParaRPr lang="en-US" dirty="0"/>
          </a:p>
        </p:txBody>
      </p:sp>
      <p:sp>
        <p:nvSpPr>
          <p:cNvPr id="3" name="Title 2"/>
          <p:cNvSpPr>
            <a:spLocks noGrp="1"/>
          </p:cNvSpPr>
          <p:nvPr>
            <p:ph type="title"/>
          </p:nvPr>
        </p:nvSpPr>
        <p:spPr/>
        <p:txBody>
          <a:bodyPr>
            <a:normAutofit fontScale="90000"/>
          </a:bodyPr>
          <a:lstStyle/>
          <a:p>
            <a:r>
              <a:rPr lang="en-US" dirty="0"/>
              <a:t>Checklist: Practice</a:t>
            </a:r>
            <a:br>
              <a:rPr lang="en-US" dirty="0"/>
            </a:br>
            <a:r>
              <a:rPr lang="en-US" dirty="0">
                <a:solidFill>
                  <a:schemeClr val="accent5">
                    <a:lumMod val="75000"/>
                  </a:schemeClr>
                </a:solidFill>
              </a:rPr>
              <a:t>Provide independent practice</a:t>
            </a:r>
          </a:p>
        </p:txBody>
      </p:sp>
    </p:spTree>
    <p:extLst>
      <p:ext uri="{BB962C8B-B14F-4D97-AF65-F5344CB8AC3E}">
        <p14:creationId xmlns:p14="http://schemas.microsoft.com/office/powerpoint/2010/main" val="244496257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Limit guidance from teacher</a:t>
            </a:r>
          </a:p>
          <a:p>
            <a:r>
              <a:rPr lang="en-US" dirty="0"/>
              <a:t>Monitor throughout independent practice</a:t>
            </a:r>
          </a:p>
          <a:p>
            <a:r>
              <a:rPr lang="en-US" dirty="0"/>
              <a:t>Give mini-reminders and record points of confusion</a:t>
            </a:r>
          </a:p>
          <a:p>
            <a:endParaRPr lang="en-US" dirty="0"/>
          </a:p>
        </p:txBody>
      </p:sp>
      <p:sp>
        <p:nvSpPr>
          <p:cNvPr id="3" name="Title 2"/>
          <p:cNvSpPr>
            <a:spLocks noGrp="1"/>
          </p:cNvSpPr>
          <p:nvPr>
            <p:ph type="title"/>
          </p:nvPr>
        </p:nvSpPr>
        <p:spPr/>
        <p:txBody>
          <a:bodyPr/>
          <a:lstStyle/>
          <a:p>
            <a:r>
              <a:rPr lang="en-US" dirty="0"/>
              <a:t>Allow students to work without support</a:t>
            </a:r>
          </a:p>
        </p:txBody>
      </p:sp>
    </p:spTree>
    <p:extLst>
      <p:ext uri="{BB962C8B-B14F-4D97-AF65-F5344CB8AC3E}">
        <p14:creationId xmlns:p14="http://schemas.microsoft.com/office/powerpoint/2010/main" val="244844882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87727" y="1946364"/>
            <a:ext cx="6455434" cy="3352255"/>
          </a:xfrm>
        </p:spPr>
        <p:txBody>
          <a:bodyPr>
            <a:normAutofit fontScale="85000" lnSpcReduction="20000"/>
          </a:bodyPr>
          <a:lstStyle/>
          <a:p>
            <a:pPr lvl="0"/>
            <a:r>
              <a:rPr lang="en-US" dirty="0"/>
              <a:t>Decide what type of practice is appropriate</a:t>
            </a:r>
          </a:p>
          <a:p>
            <a:r>
              <a:rPr lang="en-US" dirty="0"/>
              <a:t>Design outcome-aligned practice likely to produce high accuracy</a:t>
            </a:r>
          </a:p>
          <a:p>
            <a:pPr lvl="0"/>
            <a:r>
              <a:rPr lang="en-US" dirty="0"/>
              <a:t>Provide guided practice </a:t>
            </a:r>
          </a:p>
          <a:p>
            <a:pPr lvl="1"/>
            <a:r>
              <a:rPr lang="en-US" dirty="0"/>
              <a:t>Lead student in steps toward the learning outcome</a:t>
            </a:r>
          </a:p>
          <a:p>
            <a:pPr lvl="1"/>
            <a:r>
              <a:rPr lang="en-US" dirty="0"/>
              <a:t>Provide appropriate prompts</a:t>
            </a:r>
          </a:p>
          <a:p>
            <a:pPr lvl="1"/>
            <a:r>
              <a:rPr lang="en-US" dirty="0"/>
              <a:t>Observe and provide immediate feedback</a:t>
            </a:r>
          </a:p>
          <a:p>
            <a:pPr lvl="0"/>
            <a:r>
              <a:rPr lang="en-US" dirty="0"/>
              <a:t>Provide independent practice</a:t>
            </a:r>
          </a:p>
          <a:p>
            <a:pPr lvl="1"/>
            <a:r>
              <a:rPr lang="en-US" dirty="0"/>
              <a:t>Review expectations and resources for meeting the learning outcome</a:t>
            </a:r>
          </a:p>
          <a:p>
            <a:pPr lvl="1"/>
            <a:r>
              <a:rPr lang="en-US" dirty="0"/>
              <a:t>Allow student to work without support</a:t>
            </a:r>
          </a:p>
          <a:p>
            <a:pPr lvl="1"/>
            <a:r>
              <a:rPr lang="en-US" b="1" dirty="0">
                <a:solidFill>
                  <a:schemeClr val="accent5">
                    <a:lumMod val="75000"/>
                  </a:schemeClr>
                </a:solidFill>
              </a:rPr>
              <a:t>Observe and provide immediate and delayed feedback </a:t>
            </a:r>
          </a:p>
          <a:p>
            <a:r>
              <a:rPr lang="en-US" dirty="0"/>
              <a:t>Make strategic decisions about next steps</a:t>
            </a:r>
          </a:p>
          <a:p>
            <a:pPr lvl="0"/>
            <a:endParaRPr lang="en-US" dirty="0"/>
          </a:p>
        </p:txBody>
      </p:sp>
      <p:sp>
        <p:nvSpPr>
          <p:cNvPr id="3" name="Title 2"/>
          <p:cNvSpPr>
            <a:spLocks noGrp="1"/>
          </p:cNvSpPr>
          <p:nvPr>
            <p:ph type="title"/>
          </p:nvPr>
        </p:nvSpPr>
        <p:spPr/>
        <p:txBody>
          <a:bodyPr>
            <a:normAutofit fontScale="90000"/>
          </a:bodyPr>
          <a:lstStyle/>
          <a:p>
            <a:r>
              <a:rPr lang="en-US" dirty="0"/>
              <a:t>Checklist: Practice</a:t>
            </a:r>
            <a:br>
              <a:rPr lang="en-US" dirty="0"/>
            </a:br>
            <a:r>
              <a:rPr lang="en-US" dirty="0">
                <a:solidFill>
                  <a:schemeClr val="accent5">
                    <a:lumMod val="75000"/>
                  </a:schemeClr>
                </a:solidFill>
              </a:rPr>
              <a:t>Provide independent practice</a:t>
            </a:r>
          </a:p>
        </p:txBody>
      </p:sp>
    </p:spTree>
    <p:extLst>
      <p:ext uri="{BB962C8B-B14F-4D97-AF65-F5344CB8AC3E}">
        <p14:creationId xmlns:p14="http://schemas.microsoft.com/office/powerpoint/2010/main" val="397370186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Check for understanding throughout</a:t>
            </a:r>
          </a:p>
          <a:p>
            <a:pPr lvl="1"/>
            <a:r>
              <a:rPr lang="en-US" dirty="0"/>
              <a:t>Low accuracy – move to guided practice</a:t>
            </a:r>
          </a:p>
          <a:p>
            <a:pPr lvl="1"/>
            <a:r>
              <a:rPr lang="en-US" dirty="0"/>
              <a:t>High accuracy – finish explicit instruction cycle</a:t>
            </a:r>
          </a:p>
          <a:p>
            <a:r>
              <a:rPr lang="en-US" dirty="0"/>
              <a:t>Provide feedback following completion of task</a:t>
            </a:r>
          </a:p>
        </p:txBody>
      </p:sp>
      <p:sp>
        <p:nvSpPr>
          <p:cNvPr id="3" name="Title 2"/>
          <p:cNvSpPr>
            <a:spLocks noGrp="1"/>
          </p:cNvSpPr>
          <p:nvPr>
            <p:ph type="title"/>
          </p:nvPr>
        </p:nvSpPr>
        <p:spPr/>
        <p:txBody>
          <a:bodyPr>
            <a:normAutofit fontScale="90000"/>
          </a:bodyPr>
          <a:lstStyle/>
          <a:p>
            <a:r>
              <a:rPr lang="en-US" dirty="0"/>
              <a:t>Observe and provide immediate feedback</a:t>
            </a:r>
          </a:p>
        </p:txBody>
      </p:sp>
    </p:spTree>
    <p:extLst>
      <p:ext uri="{BB962C8B-B14F-4D97-AF65-F5344CB8AC3E}">
        <p14:creationId xmlns:p14="http://schemas.microsoft.com/office/powerpoint/2010/main" val="68617533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Provide independent practice</a:t>
            </a:r>
          </a:p>
        </p:txBody>
      </p:sp>
      <p:sp>
        <p:nvSpPr>
          <p:cNvPr id="14" name="Text Placeholder 13" descr="Dr. Archer is reviewing vocabulary terms taught in a previous lesson"/>
          <p:cNvSpPr>
            <a:spLocks noGrp="1"/>
          </p:cNvSpPr>
          <p:nvPr>
            <p:ph type="body" sz="quarter" idx="14"/>
          </p:nvPr>
        </p:nvSpPr>
        <p:spPr/>
        <p:txBody>
          <a:bodyPr>
            <a:noAutofit/>
          </a:bodyPr>
          <a:lstStyle/>
          <a:p>
            <a:r>
              <a:rPr lang="en-US" dirty="0"/>
              <a:t>Objective: Dr. Archer is reviewing vocabulary terms taught in a previous lesson. </a:t>
            </a:r>
          </a:p>
          <a:p>
            <a:r>
              <a:rPr lang="en-US" dirty="0"/>
              <a:t>Students are responding to review questions by writing answers on white boards and displaying their answers</a:t>
            </a:r>
          </a:p>
          <a:p>
            <a:r>
              <a:rPr lang="en-US" dirty="0"/>
              <a:t>Is this an example of independent practice?</a:t>
            </a:r>
          </a:p>
        </p:txBody>
      </p:sp>
      <p:pic>
        <p:nvPicPr>
          <p:cNvPr id="6" name="Picture Placeholder 5" descr="Dr. Archer is reviewing vocabulary terms taught in a previous lesson"/>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449" b="1449"/>
          <a:stretch>
            <a:fillRect/>
          </a:stretch>
        </p:blipFill>
        <p:spPr/>
      </p:pic>
      <p:sp>
        <p:nvSpPr>
          <p:cNvPr id="5" name="Text Placeholder 4"/>
          <p:cNvSpPr>
            <a:spLocks noGrp="1"/>
          </p:cNvSpPr>
          <p:nvPr>
            <p:ph type="body" sz="quarter" idx="15"/>
          </p:nvPr>
        </p:nvSpPr>
        <p:spPr>
          <a:xfrm>
            <a:off x="4936287" y="5429290"/>
            <a:ext cx="3930858" cy="544174"/>
          </a:xfrm>
        </p:spPr>
        <p:txBody>
          <a:bodyPr>
            <a:normAutofit fontScale="92500"/>
          </a:bodyPr>
          <a:lstStyle/>
          <a:p>
            <a:pPr marL="0" indent="0">
              <a:buNone/>
            </a:pPr>
            <a:r>
              <a:rPr lang="en-US" dirty="0"/>
              <a:t>Archer, A. L. </a:t>
            </a:r>
          </a:p>
          <a:p>
            <a:pPr marL="0" indent="0">
              <a:buNone/>
            </a:pPr>
            <a:r>
              <a:rPr lang="en-US" dirty="0"/>
              <a:t>https://explicitinstruction.org/video-secondary-main/secondary-video-4/</a:t>
            </a:r>
          </a:p>
        </p:txBody>
      </p:sp>
      <p:sp>
        <p:nvSpPr>
          <p:cNvPr id="9" name="Rectangle 8">
            <a:extLst>
              <a:ext uri="{FF2B5EF4-FFF2-40B4-BE49-F238E27FC236}">
                <a16:creationId xmlns:a16="http://schemas.microsoft.com/office/drawing/2014/main" id="{604E4564-007C-45AB-92AE-7D12DE299277}"/>
              </a:ext>
            </a:extLst>
          </p:cNvPr>
          <p:cNvSpPr/>
          <p:nvPr/>
        </p:nvSpPr>
        <p:spPr>
          <a:xfrm>
            <a:off x="672772" y="4600761"/>
            <a:ext cx="3875900" cy="900246"/>
          </a:xfrm>
          <a:prstGeom prst="rect">
            <a:avLst/>
          </a:prstGeom>
          <a:solidFill>
            <a:schemeClr val="accent6">
              <a:lumMod val="75000"/>
            </a:schemeClr>
          </a:solidFill>
        </p:spPr>
        <p:txBody>
          <a:bodyPr wrap="square">
            <a:spAutoFit/>
          </a:bodyPr>
          <a:lstStyle/>
          <a:p>
            <a:r>
              <a:rPr lang="en-US" sz="1050" b="1" dirty="0"/>
              <a:t>Providing Independent Practice</a:t>
            </a:r>
          </a:p>
          <a:p>
            <a:pPr marL="214313" indent="-214313">
              <a:buFont typeface="Arial" panose="020B0604020202020204" pitchFamily="34" charset="0"/>
              <a:buChar char="•"/>
            </a:pPr>
            <a:r>
              <a:rPr lang="en-US" sz="1050" dirty="0"/>
              <a:t>Review expectations and resources for meeting the learning outcome</a:t>
            </a:r>
          </a:p>
          <a:p>
            <a:pPr marL="214313" indent="-214313">
              <a:buFont typeface="Arial" panose="020B0604020202020204" pitchFamily="34" charset="0"/>
              <a:buChar char="•"/>
            </a:pPr>
            <a:r>
              <a:rPr lang="en-US" sz="1050" dirty="0"/>
              <a:t>Allow student to work without support</a:t>
            </a:r>
          </a:p>
          <a:p>
            <a:pPr marL="214313" indent="-214313">
              <a:buFont typeface="Arial" panose="020B0604020202020204" pitchFamily="34" charset="0"/>
              <a:buChar char="•"/>
            </a:pPr>
            <a:r>
              <a:rPr lang="en-US" sz="1050" dirty="0"/>
              <a:t>Observe and provide immediate and delayed feedback </a:t>
            </a:r>
          </a:p>
        </p:txBody>
      </p:sp>
    </p:spTree>
    <p:extLst>
      <p:ext uri="{BB962C8B-B14F-4D97-AF65-F5344CB8AC3E}">
        <p14:creationId xmlns:p14="http://schemas.microsoft.com/office/powerpoint/2010/main" val="173318020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Provide independent practice</a:t>
            </a:r>
          </a:p>
        </p:txBody>
      </p:sp>
      <p:sp>
        <p:nvSpPr>
          <p:cNvPr id="5" name="Content Placeholder 4"/>
          <p:cNvSpPr>
            <a:spLocks noGrp="1"/>
          </p:cNvSpPr>
          <p:nvPr>
            <p:ph idx="12"/>
          </p:nvPr>
        </p:nvSpPr>
        <p:spPr/>
        <p:txBody>
          <a:bodyPr>
            <a:normAutofit fontScale="92500"/>
          </a:bodyPr>
          <a:lstStyle/>
          <a:p>
            <a:pPr marL="0" indent="0">
              <a:buNone/>
            </a:pPr>
            <a:r>
              <a:rPr lang="en-US" dirty="0"/>
              <a:t>Archer, A. L. </a:t>
            </a:r>
          </a:p>
          <a:p>
            <a:pPr marL="0" indent="0">
              <a:buNone/>
            </a:pPr>
            <a:r>
              <a:rPr lang="en-US" dirty="0"/>
              <a:t>https://explicitinstruction.org/video-secondary-main/secondary-video-4/</a:t>
            </a:r>
          </a:p>
          <a:p>
            <a:pPr marL="0" indent="0">
              <a:buNone/>
            </a:pPr>
            <a:endParaRPr lang="en-US" dirty="0"/>
          </a:p>
        </p:txBody>
      </p:sp>
      <p:sp>
        <p:nvSpPr>
          <p:cNvPr id="7" name="Rectangle 6"/>
          <p:cNvSpPr/>
          <p:nvPr/>
        </p:nvSpPr>
        <p:spPr>
          <a:xfrm>
            <a:off x="417792" y="1480226"/>
            <a:ext cx="8616063" cy="830997"/>
          </a:xfrm>
          <a:prstGeom prst="rect">
            <a:avLst/>
          </a:prstGeom>
        </p:spPr>
        <p:txBody>
          <a:bodyPr wrap="square">
            <a:spAutoFit/>
          </a:bodyPr>
          <a:lstStyle/>
          <a:p>
            <a:r>
              <a:rPr lang="en-US" sz="2400" b="1" dirty="0">
                <a:solidFill>
                  <a:schemeClr val="accent2"/>
                </a:solidFill>
              </a:rPr>
              <a:t>Link to Video: </a:t>
            </a:r>
            <a:r>
              <a:rPr lang="en-US" sz="2400" b="1" dirty="0">
                <a:solidFill>
                  <a:schemeClr val="accent2"/>
                </a:solidFill>
                <a:hlinkClick r:id="rId2"/>
              </a:rPr>
              <a:t>https://explicitinstruction.org/video-secondary-main/secondary-video-4/</a:t>
            </a:r>
            <a:endParaRPr lang="en-US" sz="2400" dirty="0"/>
          </a:p>
        </p:txBody>
      </p:sp>
      <p:pic>
        <p:nvPicPr>
          <p:cNvPr id="8" name="Picture Placeholder 5" descr="Dr. Archer is reviewing vocabulary terms taught in a previous lesson"/>
          <p:cNvPicPr>
            <a:picLocks noGrp="1" noChangeAspect="1"/>
          </p:cNvPicPr>
          <p:nvPr>
            <p:ph type="media" sz="quarter" idx="13"/>
          </p:nvPr>
        </p:nvPicPr>
        <p:blipFill>
          <a:blip r:embed="rId3">
            <a:extLst>
              <a:ext uri="{28A0092B-C50C-407E-A947-70E740481C1C}">
                <a14:useLocalDpi xmlns:a14="http://schemas.microsoft.com/office/drawing/2010/main" val="0"/>
              </a:ext>
            </a:extLst>
          </a:blip>
          <a:srcRect t="1449" b="1449"/>
          <a:stretch>
            <a:fillRect/>
          </a:stretch>
        </p:blipFill>
        <p:spPr>
          <a:xfrm>
            <a:off x="2084722" y="2311400"/>
            <a:ext cx="5144419" cy="3746500"/>
          </a:xfrm>
        </p:spPr>
      </p:pic>
    </p:spTree>
    <p:extLst>
      <p:ext uri="{BB962C8B-B14F-4D97-AF65-F5344CB8AC3E}">
        <p14:creationId xmlns:p14="http://schemas.microsoft.com/office/powerpoint/2010/main" val="3115866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a:t>
            </a:r>
            <a:r>
              <a:rPr lang="en-US"/>
              <a:t>5 Activities</a:t>
            </a:r>
            <a:endParaRPr lang="en-US" dirty="0"/>
          </a:p>
        </p:txBody>
      </p:sp>
    </p:spTree>
    <p:extLst>
      <p:ext uri="{BB962C8B-B14F-4D97-AF65-F5344CB8AC3E}">
        <p14:creationId xmlns:p14="http://schemas.microsoft.com/office/powerpoint/2010/main" val="221212976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Provide independent practice</a:t>
            </a:r>
            <a:br>
              <a:rPr lang="en-US" dirty="0"/>
            </a:br>
            <a:r>
              <a:rPr lang="en-US" i="1" dirty="0"/>
              <a:t>Review</a:t>
            </a:r>
            <a:endParaRPr lang="en-US" dirty="0"/>
          </a:p>
        </p:txBody>
      </p:sp>
      <p:sp>
        <p:nvSpPr>
          <p:cNvPr id="5" name="Text Placeholder 4"/>
          <p:cNvSpPr>
            <a:spLocks noGrp="1"/>
          </p:cNvSpPr>
          <p:nvPr>
            <p:ph type="body" sz="quarter" idx="14"/>
          </p:nvPr>
        </p:nvSpPr>
        <p:spPr>
          <a:xfrm>
            <a:off x="393073" y="2931242"/>
            <a:ext cx="4435301" cy="2393417"/>
          </a:xfrm>
        </p:spPr>
        <p:txBody>
          <a:bodyPr>
            <a:normAutofit fontScale="85000" lnSpcReduction="20000"/>
          </a:bodyPr>
          <a:lstStyle/>
          <a:p>
            <a:r>
              <a:rPr lang="en-US" dirty="0"/>
              <a:t>Reminded students that they previously learned term “radius”</a:t>
            </a:r>
          </a:p>
          <a:p>
            <a:pPr lvl="1"/>
            <a:r>
              <a:rPr lang="en-US" dirty="0"/>
              <a:t>Placed image of diagram on board</a:t>
            </a:r>
          </a:p>
          <a:p>
            <a:r>
              <a:rPr lang="en-US" dirty="0"/>
              <a:t>Students work independently to draw a radius on their diagram</a:t>
            </a:r>
          </a:p>
          <a:p>
            <a:r>
              <a:rPr lang="en-US" dirty="0"/>
              <a:t>Students hold up completed work for Dr. Archer to review</a:t>
            </a:r>
          </a:p>
          <a:p>
            <a:pPr lvl="1"/>
            <a:r>
              <a:rPr lang="en-US" dirty="0"/>
              <a:t>Dr. Archer provides immediate feedback on the board for students to check their understanding</a:t>
            </a:r>
          </a:p>
        </p:txBody>
      </p:sp>
      <p:sp>
        <p:nvSpPr>
          <p:cNvPr id="6" name="Text Placeholder 5"/>
          <p:cNvSpPr>
            <a:spLocks noGrp="1"/>
          </p:cNvSpPr>
          <p:nvPr>
            <p:ph type="body" sz="quarter" idx="15"/>
          </p:nvPr>
        </p:nvSpPr>
        <p:spPr>
          <a:xfrm>
            <a:off x="4936288" y="5444770"/>
            <a:ext cx="3930856" cy="544174"/>
          </a:xfrm>
        </p:spPr>
        <p:txBody>
          <a:bodyPr>
            <a:normAutofit fontScale="92500"/>
          </a:bodyPr>
          <a:lstStyle/>
          <a:p>
            <a:pPr marL="0" indent="0">
              <a:buNone/>
            </a:pPr>
            <a:r>
              <a:rPr lang="en-US" dirty="0"/>
              <a:t>Archer, A. L. </a:t>
            </a:r>
          </a:p>
          <a:p>
            <a:pPr marL="0" indent="0">
              <a:buNone/>
            </a:pPr>
            <a:r>
              <a:rPr lang="en-US" dirty="0"/>
              <a:t>https://explicitinstruction.org/video-secondary-main/secondary-video-4/</a:t>
            </a:r>
          </a:p>
        </p:txBody>
      </p:sp>
      <p:pic>
        <p:nvPicPr>
          <p:cNvPr id="9" name="Picture Placeholder 5" descr="Dr. Archer is reviewing vocabulary terms taught in a previous lesson"/>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449" b="1449"/>
          <a:stretch>
            <a:fillRect/>
          </a:stretch>
        </p:blipFill>
        <p:spPr/>
      </p:pic>
      <p:sp>
        <p:nvSpPr>
          <p:cNvPr id="10" name="Rectangle 9">
            <a:extLst>
              <a:ext uri="{FF2B5EF4-FFF2-40B4-BE49-F238E27FC236}">
                <a16:creationId xmlns:a16="http://schemas.microsoft.com/office/drawing/2014/main" id="{604E4564-007C-45AB-92AE-7D12DE299277}"/>
              </a:ext>
            </a:extLst>
          </p:cNvPr>
          <p:cNvSpPr/>
          <p:nvPr/>
        </p:nvSpPr>
        <p:spPr>
          <a:xfrm>
            <a:off x="651508" y="1633603"/>
            <a:ext cx="3918430" cy="900246"/>
          </a:xfrm>
          <a:prstGeom prst="rect">
            <a:avLst/>
          </a:prstGeom>
          <a:solidFill>
            <a:schemeClr val="accent6">
              <a:lumMod val="75000"/>
            </a:schemeClr>
          </a:solidFill>
        </p:spPr>
        <p:txBody>
          <a:bodyPr wrap="square">
            <a:spAutoFit/>
          </a:bodyPr>
          <a:lstStyle/>
          <a:p>
            <a:r>
              <a:rPr lang="en-US" sz="1050" b="1" dirty="0"/>
              <a:t>Providing Independent Practice</a:t>
            </a:r>
          </a:p>
          <a:p>
            <a:pPr marL="214313" indent="-214313">
              <a:buFont typeface="Arial" panose="020B0604020202020204" pitchFamily="34" charset="0"/>
              <a:buChar char="•"/>
            </a:pPr>
            <a:r>
              <a:rPr lang="en-US" sz="1050" dirty="0"/>
              <a:t>Review expectations and resources for meeting the learning outcome</a:t>
            </a:r>
          </a:p>
          <a:p>
            <a:pPr marL="214313" indent="-214313">
              <a:buFont typeface="Arial" panose="020B0604020202020204" pitchFamily="34" charset="0"/>
              <a:buChar char="•"/>
            </a:pPr>
            <a:r>
              <a:rPr lang="en-US" sz="1050" dirty="0"/>
              <a:t>Allow student to work without support</a:t>
            </a:r>
          </a:p>
          <a:p>
            <a:pPr marL="214313" indent="-214313">
              <a:buFont typeface="Arial" panose="020B0604020202020204" pitchFamily="34" charset="0"/>
              <a:buChar char="•"/>
            </a:pPr>
            <a:r>
              <a:rPr lang="en-US" sz="1050" dirty="0"/>
              <a:t>Observe and provide immediate and delayed feedback </a:t>
            </a:r>
          </a:p>
        </p:txBody>
      </p:sp>
    </p:spTree>
    <p:extLst>
      <p:ext uri="{BB962C8B-B14F-4D97-AF65-F5344CB8AC3E}">
        <p14:creationId xmlns:p14="http://schemas.microsoft.com/office/powerpoint/2010/main" val="289554303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Independent practice can occur throughout the day</a:t>
            </a:r>
          </a:p>
          <a:p>
            <a:r>
              <a:rPr lang="en-US" dirty="0"/>
              <a:t>It is not practice for homework</a:t>
            </a:r>
          </a:p>
          <a:p>
            <a:r>
              <a:rPr lang="en-US" dirty="0"/>
              <a:t>Reinforce on-task behavior during independent practice</a:t>
            </a:r>
          </a:p>
        </p:txBody>
      </p:sp>
      <p:sp>
        <p:nvSpPr>
          <p:cNvPr id="3" name="Title 2"/>
          <p:cNvSpPr>
            <a:spLocks noGrp="1"/>
          </p:cNvSpPr>
          <p:nvPr>
            <p:ph type="title"/>
          </p:nvPr>
        </p:nvSpPr>
        <p:spPr/>
        <p:txBody>
          <a:bodyPr>
            <a:normAutofit fontScale="90000"/>
          </a:bodyPr>
          <a:lstStyle/>
          <a:p>
            <a:r>
              <a:rPr lang="en-US" dirty="0"/>
              <a:t>How should independent practice take place?</a:t>
            </a:r>
          </a:p>
        </p:txBody>
      </p:sp>
    </p:spTree>
    <p:extLst>
      <p:ext uri="{BB962C8B-B14F-4D97-AF65-F5344CB8AC3E}">
        <p14:creationId xmlns:p14="http://schemas.microsoft.com/office/powerpoint/2010/main" val="395683188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87727" y="1946364"/>
            <a:ext cx="6455434" cy="3352255"/>
          </a:xfrm>
        </p:spPr>
        <p:txBody>
          <a:bodyPr>
            <a:normAutofit fontScale="85000" lnSpcReduction="20000"/>
          </a:bodyPr>
          <a:lstStyle/>
          <a:p>
            <a:pPr lvl="0"/>
            <a:r>
              <a:rPr lang="en-US" dirty="0"/>
              <a:t>Decide what type of practice is appropriate</a:t>
            </a:r>
          </a:p>
          <a:p>
            <a:r>
              <a:rPr lang="en-US" dirty="0"/>
              <a:t>Design outcome-aligned practice likely to produce high accuracy</a:t>
            </a:r>
          </a:p>
          <a:p>
            <a:pPr lvl="0"/>
            <a:r>
              <a:rPr lang="en-US" dirty="0"/>
              <a:t>Provide guided practice </a:t>
            </a:r>
          </a:p>
          <a:p>
            <a:pPr lvl="1"/>
            <a:r>
              <a:rPr lang="en-US" dirty="0"/>
              <a:t>Lead student in steps toward the learning outcome</a:t>
            </a:r>
          </a:p>
          <a:p>
            <a:pPr lvl="1"/>
            <a:r>
              <a:rPr lang="en-US" dirty="0"/>
              <a:t>Provide appropriate prompts</a:t>
            </a:r>
          </a:p>
          <a:p>
            <a:pPr lvl="1"/>
            <a:r>
              <a:rPr lang="en-US" dirty="0"/>
              <a:t>Observe and provide immediate feedback</a:t>
            </a:r>
          </a:p>
          <a:p>
            <a:pPr lvl="0"/>
            <a:r>
              <a:rPr lang="en-US" dirty="0"/>
              <a:t>Provide independent practice</a:t>
            </a:r>
          </a:p>
          <a:p>
            <a:pPr lvl="1"/>
            <a:r>
              <a:rPr lang="en-US" dirty="0"/>
              <a:t>Review expectations and resources for meeting the learning outcome</a:t>
            </a:r>
          </a:p>
          <a:p>
            <a:pPr lvl="1"/>
            <a:r>
              <a:rPr lang="en-US" dirty="0"/>
              <a:t>Allow student to work without support</a:t>
            </a:r>
          </a:p>
          <a:p>
            <a:pPr lvl="1"/>
            <a:r>
              <a:rPr lang="en-US" b="1" dirty="0"/>
              <a:t>Observe and provide immediate and delayed feedback </a:t>
            </a:r>
          </a:p>
          <a:p>
            <a:r>
              <a:rPr lang="en-US" b="1" dirty="0">
                <a:solidFill>
                  <a:schemeClr val="accent5">
                    <a:lumMod val="75000"/>
                  </a:schemeClr>
                </a:solidFill>
              </a:rPr>
              <a:t>Make strategic decisions about next steps</a:t>
            </a:r>
          </a:p>
          <a:p>
            <a:pPr lvl="0"/>
            <a:endParaRPr lang="en-US" dirty="0"/>
          </a:p>
        </p:txBody>
      </p:sp>
      <p:sp>
        <p:nvSpPr>
          <p:cNvPr id="3" name="Title 2"/>
          <p:cNvSpPr>
            <a:spLocks noGrp="1"/>
          </p:cNvSpPr>
          <p:nvPr>
            <p:ph type="title"/>
          </p:nvPr>
        </p:nvSpPr>
        <p:spPr/>
        <p:txBody>
          <a:bodyPr>
            <a:normAutofit fontScale="90000"/>
          </a:bodyPr>
          <a:lstStyle/>
          <a:p>
            <a:r>
              <a:rPr lang="en-US" dirty="0"/>
              <a:t>Checklist: Practice</a:t>
            </a:r>
            <a:br>
              <a:rPr lang="en-US" dirty="0"/>
            </a:br>
            <a:r>
              <a:rPr lang="en-US" sz="3100" dirty="0">
                <a:solidFill>
                  <a:schemeClr val="accent5">
                    <a:lumMod val="75000"/>
                  </a:schemeClr>
                </a:solidFill>
              </a:rPr>
              <a:t>Make strategic decisions about next steps</a:t>
            </a:r>
          </a:p>
        </p:txBody>
      </p:sp>
    </p:spTree>
    <p:extLst>
      <p:ext uri="{BB962C8B-B14F-4D97-AF65-F5344CB8AC3E}">
        <p14:creationId xmlns:p14="http://schemas.microsoft.com/office/powerpoint/2010/main" val="376591413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Now what?</a:t>
            </a:r>
          </a:p>
          <a:p>
            <a:r>
              <a:rPr lang="en-US" dirty="0"/>
              <a:t>It depends if the lesson</a:t>
            </a:r>
          </a:p>
          <a:p>
            <a:pPr lvl="1"/>
            <a:r>
              <a:rPr lang="en-US" dirty="0"/>
              <a:t>was one in a series of short lessons to reach a larger objective</a:t>
            </a:r>
          </a:p>
          <a:p>
            <a:pPr lvl="1"/>
            <a:r>
              <a:rPr lang="en-US" dirty="0"/>
              <a:t>ended a segment of instruction where students met the goal</a:t>
            </a:r>
          </a:p>
          <a:p>
            <a:pPr lvl="1"/>
            <a:r>
              <a:rPr lang="en-US" dirty="0"/>
              <a:t>helped students achieve accuracy or fluency </a:t>
            </a:r>
          </a:p>
          <a:p>
            <a:pPr lvl="1"/>
            <a:r>
              <a:rPr lang="en-US" dirty="0"/>
              <a:t>is a step toward generalizing a skill</a:t>
            </a:r>
          </a:p>
          <a:p>
            <a:pPr lvl="1"/>
            <a:endParaRPr lang="en-US" dirty="0"/>
          </a:p>
        </p:txBody>
      </p:sp>
      <p:sp>
        <p:nvSpPr>
          <p:cNvPr id="3" name="Title 2"/>
          <p:cNvSpPr>
            <a:spLocks noGrp="1"/>
          </p:cNvSpPr>
          <p:nvPr>
            <p:ph type="title"/>
          </p:nvPr>
        </p:nvSpPr>
        <p:spPr/>
        <p:txBody>
          <a:bodyPr/>
          <a:lstStyle/>
          <a:p>
            <a:r>
              <a:rPr lang="en-US" dirty="0"/>
              <a:t>Students have mastered the objective…</a:t>
            </a:r>
          </a:p>
        </p:txBody>
      </p:sp>
    </p:spTree>
    <p:extLst>
      <p:ext uri="{BB962C8B-B14F-4D97-AF65-F5344CB8AC3E}">
        <p14:creationId xmlns:p14="http://schemas.microsoft.com/office/powerpoint/2010/main" val="31055290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Do the next lesson in the sequence</a:t>
            </a:r>
          </a:p>
          <a:p>
            <a:r>
              <a:rPr lang="en-US" dirty="0"/>
              <a:t>Begin the next segment of instruction</a:t>
            </a:r>
          </a:p>
          <a:p>
            <a:r>
              <a:rPr lang="en-US" dirty="0"/>
              <a:t>Conduct additional lessons to build fluency</a:t>
            </a:r>
          </a:p>
          <a:p>
            <a:r>
              <a:rPr lang="en-US" dirty="0"/>
              <a:t>Help students use the specific skill to generalize </a:t>
            </a:r>
          </a:p>
          <a:p>
            <a:pPr lvl="1"/>
            <a:r>
              <a:rPr lang="en-US" dirty="0"/>
              <a:t>broader skills</a:t>
            </a:r>
          </a:p>
          <a:p>
            <a:pPr lvl="1"/>
            <a:r>
              <a:rPr lang="en-US" dirty="0"/>
              <a:t>cognitive processing of greater complexity</a:t>
            </a:r>
          </a:p>
          <a:p>
            <a:endParaRPr lang="en-US" dirty="0"/>
          </a:p>
        </p:txBody>
      </p:sp>
      <p:sp>
        <p:nvSpPr>
          <p:cNvPr id="3" name="Title 2"/>
          <p:cNvSpPr>
            <a:spLocks noGrp="1"/>
          </p:cNvSpPr>
          <p:nvPr>
            <p:ph type="title"/>
          </p:nvPr>
        </p:nvSpPr>
        <p:spPr/>
        <p:txBody>
          <a:bodyPr/>
          <a:lstStyle/>
          <a:p>
            <a:r>
              <a:rPr lang="en-US" dirty="0"/>
              <a:t>What are the options?</a:t>
            </a:r>
          </a:p>
        </p:txBody>
      </p:sp>
    </p:spTree>
    <p:extLst>
      <p:ext uri="{BB962C8B-B14F-4D97-AF65-F5344CB8AC3E}">
        <p14:creationId xmlns:p14="http://schemas.microsoft.com/office/powerpoint/2010/main" val="371116995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Look at standards, the student’s goals, and the curriculum</a:t>
            </a:r>
          </a:p>
          <a:p>
            <a:r>
              <a:rPr lang="en-US" dirty="0"/>
              <a:t>Evaluate what you know about the student’s performance</a:t>
            </a:r>
          </a:p>
          <a:p>
            <a:r>
              <a:rPr lang="en-US" dirty="0"/>
              <a:t>Consider what will contribute most to the student’s general academic success</a:t>
            </a:r>
          </a:p>
        </p:txBody>
      </p:sp>
      <p:sp>
        <p:nvSpPr>
          <p:cNvPr id="3" name="Title 2"/>
          <p:cNvSpPr>
            <a:spLocks noGrp="1"/>
          </p:cNvSpPr>
          <p:nvPr>
            <p:ph type="title"/>
          </p:nvPr>
        </p:nvSpPr>
        <p:spPr/>
        <p:txBody>
          <a:bodyPr/>
          <a:lstStyle/>
          <a:p>
            <a:r>
              <a:rPr lang="en-US" dirty="0"/>
              <a:t>How do you choose?</a:t>
            </a:r>
          </a:p>
        </p:txBody>
      </p:sp>
    </p:spTree>
    <p:extLst>
      <p:ext uri="{BB962C8B-B14F-4D97-AF65-F5344CB8AC3E}">
        <p14:creationId xmlns:p14="http://schemas.microsoft.com/office/powerpoint/2010/main" val="237547038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389490-0783-4345-9CCE-593D079E68CD}"/>
              </a:ext>
            </a:extLst>
          </p:cNvPr>
          <p:cNvSpPr>
            <a:spLocks noGrp="1"/>
          </p:cNvSpPr>
          <p:nvPr>
            <p:ph type="body" sz="quarter" idx="13"/>
          </p:nvPr>
        </p:nvSpPr>
        <p:spPr/>
        <p:txBody>
          <a:bodyPr/>
          <a:lstStyle/>
          <a:p>
            <a:pPr marL="0" indent="0">
              <a:buNone/>
            </a:pPr>
            <a:r>
              <a:rPr lang="en-US" dirty="0"/>
              <a:t>Key Points:</a:t>
            </a:r>
          </a:p>
          <a:p>
            <a:r>
              <a:rPr lang="en-US" dirty="0"/>
              <a:t>Guided practice </a:t>
            </a:r>
            <a:r>
              <a:rPr lang="en-US" u="sng" dirty="0"/>
              <a:t>is not</a:t>
            </a:r>
            <a:r>
              <a:rPr lang="en-US" dirty="0"/>
              <a:t> modeling or independent practice</a:t>
            </a:r>
          </a:p>
          <a:p>
            <a:r>
              <a:rPr lang="en-US" dirty="0"/>
              <a:t>Independent practice is an opportunity to show mastery</a:t>
            </a:r>
          </a:p>
          <a:p>
            <a:r>
              <a:rPr lang="en-US" dirty="0"/>
              <a:t>Always keep supporting practices in mind</a:t>
            </a:r>
          </a:p>
        </p:txBody>
      </p:sp>
      <p:sp>
        <p:nvSpPr>
          <p:cNvPr id="3" name="Text Placeholder 2">
            <a:extLst>
              <a:ext uri="{FF2B5EF4-FFF2-40B4-BE49-F238E27FC236}">
                <a16:creationId xmlns:a16="http://schemas.microsoft.com/office/drawing/2014/main" id="{BABAA8F9-5490-4896-861C-404A3832E07D}"/>
              </a:ext>
            </a:extLst>
          </p:cNvPr>
          <p:cNvSpPr>
            <a:spLocks noGrp="1"/>
          </p:cNvSpPr>
          <p:nvPr>
            <p:ph type="body" sz="quarter" idx="14"/>
          </p:nvPr>
        </p:nvSpPr>
        <p:spPr/>
        <p:txBody>
          <a:bodyPr/>
          <a:lstStyle/>
          <a:p>
            <a:r>
              <a:rPr lang="en-US"/>
              <a:t>Part 3</a:t>
            </a:r>
          </a:p>
          <a:p>
            <a:r>
              <a:rPr lang="en-US"/>
              <a:t>Wrap-Up</a:t>
            </a:r>
            <a:endParaRPr lang="en-US" dirty="0"/>
          </a:p>
        </p:txBody>
      </p:sp>
      <p:sp>
        <p:nvSpPr>
          <p:cNvPr id="4" name="Title 3" hidden="1">
            <a:extLst>
              <a:ext uri="{FF2B5EF4-FFF2-40B4-BE49-F238E27FC236}">
                <a16:creationId xmlns:a16="http://schemas.microsoft.com/office/drawing/2014/main" id="{6478D991-2D8E-44D3-AFC1-07A754341B5D}"/>
              </a:ext>
            </a:extLst>
          </p:cNvPr>
          <p:cNvSpPr>
            <a:spLocks noGrp="1"/>
          </p:cNvSpPr>
          <p:nvPr>
            <p:ph type="title"/>
          </p:nvPr>
        </p:nvSpPr>
        <p:spPr/>
        <p:txBody>
          <a:bodyPr/>
          <a:lstStyle/>
          <a:p>
            <a:r>
              <a:rPr lang="en-US" dirty="0"/>
              <a:t>Slide 246</a:t>
            </a:r>
          </a:p>
        </p:txBody>
      </p:sp>
    </p:spTree>
    <p:extLst>
      <p:ext uri="{BB962C8B-B14F-4D97-AF65-F5344CB8AC3E}">
        <p14:creationId xmlns:p14="http://schemas.microsoft.com/office/powerpoint/2010/main" val="31912526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75CD-DEEB-4ADE-8638-9C62770E9DA0}"/>
              </a:ext>
            </a:extLst>
          </p:cNvPr>
          <p:cNvSpPr>
            <a:spLocks noGrp="1"/>
          </p:cNvSpPr>
          <p:nvPr>
            <p:ph type="title"/>
          </p:nvPr>
        </p:nvSpPr>
        <p:spPr>
          <a:xfrm>
            <a:off x="480251" y="113553"/>
            <a:ext cx="8183497" cy="917367"/>
          </a:xfrm>
        </p:spPr>
        <p:txBody>
          <a:bodyPr/>
          <a:lstStyle/>
          <a:p>
            <a:r>
              <a:rPr lang="en-US" dirty="0"/>
              <a:t>Guided practice is </a:t>
            </a:r>
            <a:r>
              <a:rPr lang="en-US" u="sng" dirty="0"/>
              <a:t>not</a:t>
            </a:r>
            <a:r>
              <a:rPr lang="en-US" dirty="0"/>
              <a:t>…</a:t>
            </a:r>
          </a:p>
        </p:txBody>
      </p:sp>
      <p:sp>
        <p:nvSpPr>
          <p:cNvPr id="3" name="Text Placeholder 2">
            <a:extLst>
              <a:ext uri="{FF2B5EF4-FFF2-40B4-BE49-F238E27FC236}">
                <a16:creationId xmlns:a16="http://schemas.microsoft.com/office/drawing/2014/main" id="{32BBCE02-298B-4E7C-BD6D-0BAF9F643F91}"/>
              </a:ext>
            </a:extLst>
          </p:cNvPr>
          <p:cNvSpPr>
            <a:spLocks noGrp="1"/>
          </p:cNvSpPr>
          <p:nvPr>
            <p:ph type="body" sz="quarter" idx="13"/>
          </p:nvPr>
        </p:nvSpPr>
        <p:spPr>
          <a:xfrm>
            <a:off x="256032" y="1450195"/>
            <a:ext cx="8887968" cy="4469673"/>
          </a:xfrm>
        </p:spPr>
        <p:txBody>
          <a:bodyPr/>
          <a:lstStyle/>
          <a:p>
            <a:r>
              <a:rPr lang="en-US" dirty="0"/>
              <a:t>Modeling</a:t>
            </a:r>
          </a:p>
          <a:p>
            <a:pPr lvl="1"/>
            <a:r>
              <a:rPr lang="en-US" dirty="0"/>
              <a:t>Teacher does not do the work</a:t>
            </a:r>
          </a:p>
          <a:p>
            <a:pPr lvl="1"/>
            <a:r>
              <a:rPr lang="en-US" dirty="0"/>
              <a:t>Students are not simply listening and repeating things they’ve already learned</a:t>
            </a:r>
          </a:p>
          <a:p>
            <a:r>
              <a:rPr lang="en-US" dirty="0"/>
              <a:t>Independent Practice</a:t>
            </a:r>
          </a:p>
          <a:p>
            <a:pPr lvl="1"/>
            <a:r>
              <a:rPr lang="en-US" dirty="0"/>
              <a:t>Teachers work </a:t>
            </a:r>
            <a:r>
              <a:rPr lang="en-US" b="1" dirty="0"/>
              <a:t>with</a:t>
            </a:r>
            <a:r>
              <a:rPr lang="en-US" dirty="0"/>
              <a:t> students and lead them through process</a:t>
            </a:r>
          </a:p>
          <a:p>
            <a:pPr lvl="1"/>
            <a:r>
              <a:rPr lang="en-US" dirty="0"/>
              <a:t>Students actively participate in acquisition of skills of concept</a:t>
            </a:r>
          </a:p>
        </p:txBody>
      </p:sp>
    </p:spTree>
    <p:extLst>
      <p:ext uri="{BB962C8B-B14F-4D97-AF65-F5344CB8AC3E}">
        <p14:creationId xmlns:p14="http://schemas.microsoft.com/office/powerpoint/2010/main" val="237069751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75CD-DEEB-4ADE-8638-9C62770E9DA0}"/>
              </a:ext>
            </a:extLst>
          </p:cNvPr>
          <p:cNvSpPr>
            <a:spLocks noGrp="1"/>
          </p:cNvSpPr>
          <p:nvPr>
            <p:ph type="title"/>
          </p:nvPr>
        </p:nvSpPr>
        <p:spPr>
          <a:xfrm>
            <a:off x="480251" y="113553"/>
            <a:ext cx="8183497" cy="917367"/>
          </a:xfrm>
        </p:spPr>
        <p:txBody>
          <a:bodyPr>
            <a:normAutofit fontScale="90000"/>
          </a:bodyPr>
          <a:lstStyle/>
          <a:p>
            <a:r>
              <a:rPr lang="en-US" dirty="0"/>
              <a:t>Independent practice is an opportunity to demonstrate success with specific objective</a:t>
            </a:r>
          </a:p>
        </p:txBody>
      </p:sp>
      <p:sp>
        <p:nvSpPr>
          <p:cNvPr id="3" name="Text Placeholder 2">
            <a:extLst>
              <a:ext uri="{FF2B5EF4-FFF2-40B4-BE49-F238E27FC236}">
                <a16:creationId xmlns:a16="http://schemas.microsoft.com/office/drawing/2014/main" id="{32BBCE02-298B-4E7C-BD6D-0BAF9F643F91}"/>
              </a:ext>
            </a:extLst>
          </p:cNvPr>
          <p:cNvSpPr>
            <a:spLocks noGrp="1"/>
          </p:cNvSpPr>
          <p:nvPr>
            <p:ph type="body" sz="quarter" idx="13"/>
          </p:nvPr>
        </p:nvSpPr>
        <p:spPr>
          <a:xfrm>
            <a:off x="256032" y="1450195"/>
            <a:ext cx="8887968" cy="4469673"/>
          </a:xfrm>
        </p:spPr>
        <p:txBody>
          <a:bodyPr/>
          <a:lstStyle/>
          <a:p>
            <a:r>
              <a:rPr lang="en-US" dirty="0"/>
              <a:t>It involves</a:t>
            </a:r>
          </a:p>
          <a:p>
            <a:pPr lvl="1"/>
            <a:r>
              <a:rPr lang="en-US" dirty="0"/>
              <a:t>focusing on showing mastery of the skill taught</a:t>
            </a:r>
          </a:p>
          <a:p>
            <a:pPr lvl="1"/>
            <a:r>
              <a:rPr lang="en-US" dirty="0"/>
              <a:t>addressing the same skill modeling and guided practice</a:t>
            </a:r>
          </a:p>
          <a:p>
            <a:pPr lvl="1"/>
            <a:r>
              <a:rPr lang="en-US" dirty="0"/>
              <a:t>the same kind of practice</a:t>
            </a:r>
          </a:p>
          <a:p>
            <a:r>
              <a:rPr lang="en-US" dirty="0"/>
              <a:t>It does not mean</a:t>
            </a:r>
          </a:p>
          <a:p>
            <a:pPr lvl="1"/>
            <a:r>
              <a:rPr lang="en-US" dirty="0"/>
              <a:t>providing an “extension” of the current lesson</a:t>
            </a:r>
          </a:p>
          <a:p>
            <a:pPr lvl="1"/>
            <a:r>
              <a:rPr lang="en-US" dirty="0"/>
              <a:t>having students challenge themselves to exceed the objective</a:t>
            </a:r>
          </a:p>
          <a:p>
            <a:r>
              <a:rPr lang="en-US" dirty="0"/>
              <a:t>It culminates in </a:t>
            </a:r>
          </a:p>
          <a:p>
            <a:pPr lvl="1"/>
            <a:r>
              <a:rPr lang="en-US" dirty="0"/>
              <a:t>mastery of the objective</a:t>
            </a:r>
          </a:p>
          <a:p>
            <a:pPr lvl="1"/>
            <a:r>
              <a:rPr lang="en-US" dirty="0"/>
              <a:t>a thoughtful decision about what to teach next</a:t>
            </a:r>
          </a:p>
          <a:p>
            <a:pPr lvl="1"/>
            <a:endParaRPr lang="en-US" dirty="0"/>
          </a:p>
        </p:txBody>
      </p:sp>
    </p:spTree>
    <p:extLst>
      <p:ext uri="{BB962C8B-B14F-4D97-AF65-F5344CB8AC3E}">
        <p14:creationId xmlns:p14="http://schemas.microsoft.com/office/powerpoint/2010/main" val="166999418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chor="ctr">
            <a:normAutofit fontScale="90000"/>
          </a:bodyPr>
          <a:lstStyle/>
          <a:p>
            <a:r>
              <a:rPr lang="en-US" dirty="0">
                <a:latin typeface="Arial" panose="020B0604020202020204" pitchFamily="34" charset="0"/>
                <a:cs typeface="Arial" panose="020B0604020202020204" pitchFamily="34" charset="0"/>
              </a:rPr>
              <a:t>Always keep  Supporting Practices  in mind</a:t>
            </a:r>
          </a:p>
        </p:txBody>
      </p:sp>
      <p:sp>
        <p:nvSpPr>
          <p:cNvPr id="16" name="Title 1"/>
          <p:cNvSpPr txBox="1">
            <a:spLocks/>
          </p:cNvSpPr>
          <p:nvPr/>
        </p:nvSpPr>
        <p:spPr>
          <a:xfrm>
            <a:off x="3000376" y="484276"/>
            <a:ext cx="3886200" cy="566916"/>
          </a:xfrm>
          <a:prstGeom prst="rect">
            <a:avLst/>
          </a:prstGeom>
          <a:solidFill>
            <a:srgbClr val="6E7377"/>
          </a:solidFill>
        </p:spPr>
        <p:txBody>
          <a:bodyPr vert="horz" lIns="91440" tIns="45720" rIns="91440" bIns="45720" rtlCol="0" anchor="ctr" anchorCtr="0">
            <a:norm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pPr algn="ctr"/>
            <a:r>
              <a:rPr lang="en-US" sz="2800" dirty="0">
                <a:solidFill>
                  <a:schemeClr val="tx2"/>
                </a:solidFill>
                <a:latin typeface="Arial" panose="020B0604020202020204" pitchFamily="34" charset="0"/>
                <a:cs typeface="Arial" panose="020B0604020202020204" pitchFamily="34" charset="0"/>
              </a:rPr>
              <a:t>Supporting Practices</a:t>
            </a:r>
          </a:p>
        </p:txBody>
      </p:sp>
      <p:grpSp>
        <p:nvGrpSpPr>
          <p:cNvPr id="3" name="Group 2" descr="Modeling: clear explanation, modeling. practice: guided practice, independent practice. supporting practices: using effective methods to elicit frequent responses, providing immediate specific feedback, maintaining a brisk pace"/>
          <p:cNvGrpSpPr/>
          <p:nvPr/>
        </p:nvGrpSpPr>
        <p:grpSpPr>
          <a:xfrm>
            <a:off x="2645635" y="1715372"/>
            <a:ext cx="3794760" cy="3565439"/>
            <a:chOff x="2653450" y="2567249"/>
            <a:chExt cx="3794760" cy="3565439"/>
          </a:xfrm>
        </p:grpSpPr>
        <p:sp>
          <p:nvSpPr>
            <p:cNvPr id="17" name="TextBox 16">
              <a:extLst>
                <a:ext uri="{FF2B5EF4-FFF2-40B4-BE49-F238E27FC236}">
                  <a16:creationId xmlns:a16="http://schemas.microsoft.com/office/drawing/2014/main" id="{DF8E12D5-CF65-490C-B7C8-1F019501717B}"/>
                </a:ext>
              </a:extLst>
            </p:cNvPr>
            <p:cNvSpPr txBox="1"/>
            <p:nvPr/>
          </p:nvSpPr>
          <p:spPr>
            <a:xfrm>
              <a:off x="2653450" y="3836913"/>
              <a:ext cx="1828800" cy="822960"/>
            </a:xfrm>
            <a:prstGeom prst="rect">
              <a:avLst/>
            </a:prstGeom>
            <a:solidFill>
              <a:schemeClr val="accent3">
                <a:lumMod val="60000"/>
                <a:lumOff val="40000"/>
              </a:schemeClr>
            </a:solidFill>
            <a:ln>
              <a:noFill/>
            </a:ln>
          </p:spPr>
          <p:txBody>
            <a:bodyPr wrap="square" rtlCol="0" anchor="ctr" anchorCtr="0">
              <a:noAutofit/>
            </a:bodyPr>
            <a:lstStyle/>
            <a:p>
              <a:pPr algn="ctr"/>
              <a:r>
                <a:rPr lang="en-US" dirty="0">
                  <a:solidFill>
                    <a:schemeClr val="bg1"/>
                  </a:solidFill>
                  <a:latin typeface="Arial" panose="020B0604020202020204" pitchFamily="34" charset="0"/>
                  <a:cs typeface="Arial" panose="020B0604020202020204" pitchFamily="34" charset="0"/>
                </a:rPr>
                <a:t>Modeling</a:t>
              </a:r>
              <a:endParaRPr lang="en-US" sz="16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1192012-ADC6-4EDE-A7A4-32CC4803B89D}"/>
                </a:ext>
              </a:extLst>
            </p:cNvPr>
            <p:cNvSpPr txBox="1"/>
            <p:nvPr/>
          </p:nvSpPr>
          <p:spPr>
            <a:xfrm>
              <a:off x="2653450" y="3022562"/>
              <a:ext cx="1828800" cy="822960"/>
            </a:xfrm>
            <a:prstGeom prst="rect">
              <a:avLst/>
            </a:prstGeom>
            <a:solidFill>
              <a:schemeClr val="accent3">
                <a:lumMod val="60000"/>
                <a:lumOff val="40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Clear Explanation</a:t>
              </a:r>
            </a:p>
          </p:txBody>
        </p:sp>
        <p:sp>
          <p:nvSpPr>
            <p:cNvPr id="19" name="TextBox 18">
              <a:extLst>
                <a:ext uri="{FF2B5EF4-FFF2-40B4-BE49-F238E27FC236}">
                  <a16:creationId xmlns:a16="http://schemas.microsoft.com/office/drawing/2014/main" id="{D11DF419-9515-4A38-8230-C19D86BF839B}"/>
                </a:ext>
              </a:extLst>
            </p:cNvPr>
            <p:cNvSpPr txBox="1"/>
            <p:nvPr/>
          </p:nvSpPr>
          <p:spPr>
            <a:xfrm>
              <a:off x="4619410" y="3836913"/>
              <a:ext cx="1828800" cy="822960"/>
            </a:xfrm>
            <a:prstGeom prst="rect">
              <a:avLst/>
            </a:prstGeom>
            <a:solidFill>
              <a:schemeClr val="accent1">
                <a:lumMod val="75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Independent Practice</a:t>
              </a:r>
            </a:p>
          </p:txBody>
        </p:sp>
        <p:sp>
          <p:nvSpPr>
            <p:cNvPr id="20" name="TextBox 19">
              <a:extLst>
                <a:ext uri="{FF2B5EF4-FFF2-40B4-BE49-F238E27FC236}">
                  <a16:creationId xmlns:a16="http://schemas.microsoft.com/office/drawing/2014/main" id="{A3704B53-E0A2-4994-8EA7-D60845A6080D}"/>
                </a:ext>
              </a:extLst>
            </p:cNvPr>
            <p:cNvSpPr txBox="1"/>
            <p:nvPr/>
          </p:nvSpPr>
          <p:spPr>
            <a:xfrm>
              <a:off x="4619410" y="3022562"/>
              <a:ext cx="1828800" cy="822960"/>
            </a:xfrm>
            <a:prstGeom prst="rect">
              <a:avLst/>
            </a:prstGeom>
            <a:solidFill>
              <a:schemeClr val="accent1">
                <a:lumMod val="75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Guided </a:t>
              </a:r>
            </a:p>
            <a:p>
              <a:pPr algn="ctr"/>
              <a:r>
                <a:rPr lang="en-US" dirty="0">
                  <a:solidFill>
                    <a:schemeClr val="bg1"/>
                  </a:solidFill>
                  <a:latin typeface="Arial" panose="020B0604020202020204" pitchFamily="34" charset="0"/>
                  <a:cs typeface="Arial" panose="020B0604020202020204" pitchFamily="34" charset="0"/>
                </a:rPr>
                <a:t>Practice</a:t>
              </a:r>
            </a:p>
          </p:txBody>
        </p:sp>
        <p:sp>
          <p:nvSpPr>
            <p:cNvPr id="21" name="TextBox 20">
              <a:extLst>
                <a:ext uri="{FF2B5EF4-FFF2-40B4-BE49-F238E27FC236}">
                  <a16:creationId xmlns:a16="http://schemas.microsoft.com/office/drawing/2014/main" id="{63B392C8-B7E7-43D1-B93A-6EC323EED7C2}"/>
                </a:ext>
              </a:extLst>
            </p:cNvPr>
            <p:cNvSpPr txBox="1"/>
            <p:nvPr/>
          </p:nvSpPr>
          <p:spPr>
            <a:xfrm>
              <a:off x="2653450" y="2567249"/>
              <a:ext cx="1828800" cy="457200"/>
            </a:xfrm>
            <a:prstGeom prst="rect">
              <a:avLst/>
            </a:prstGeom>
            <a:solidFill>
              <a:schemeClr val="accent3">
                <a:lumMod val="75000"/>
              </a:schemeClr>
            </a:solidFill>
            <a:ln>
              <a:noFill/>
            </a:ln>
          </p:spPr>
          <p:txBody>
            <a:bodyPr wrap="square" rtlCol="0" anchor="ctr">
              <a:noAutofit/>
            </a:bodyPr>
            <a:lstStyle/>
            <a:p>
              <a:pPr algn="ctr"/>
              <a:r>
                <a:rPr lang="en-US" sz="2000" b="1" dirty="0">
                  <a:latin typeface="Arial" panose="020B0604020202020204" pitchFamily="34" charset="0"/>
                  <a:cs typeface="Arial" panose="020B0604020202020204" pitchFamily="34" charset="0"/>
                </a:rPr>
                <a:t>Modeling</a:t>
              </a:r>
            </a:p>
          </p:txBody>
        </p:sp>
        <p:sp>
          <p:nvSpPr>
            <p:cNvPr id="22" name="TextBox 21">
              <a:extLst>
                <a:ext uri="{FF2B5EF4-FFF2-40B4-BE49-F238E27FC236}">
                  <a16:creationId xmlns:a16="http://schemas.microsoft.com/office/drawing/2014/main" id="{4994798E-2BC9-4AFF-8AE9-5768DC2D7CD0}"/>
                </a:ext>
              </a:extLst>
            </p:cNvPr>
            <p:cNvSpPr txBox="1"/>
            <p:nvPr/>
          </p:nvSpPr>
          <p:spPr>
            <a:xfrm>
              <a:off x="4619410" y="2567249"/>
              <a:ext cx="1828800" cy="457200"/>
            </a:xfrm>
            <a:prstGeom prst="rect">
              <a:avLst/>
            </a:prstGeom>
            <a:solidFill>
              <a:schemeClr val="accent1">
                <a:lumMod val="50000"/>
              </a:schemeClr>
            </a:solidFill>
            <a:ln>
              <a:noFill/>
            </a:ln>
          </p:spPr>
          <p:txBody>
            <a:bodyPr wrap="square" rtlCol="0" anchor="ctr">
              <a:noAutofit/>
            </a:bodyPr>
            <a:lstStyle/>
            <a:p>
              <a:pPr algn="ctr"/>
              <a:r>
                <a:rPr lang="en-US" sz="2000" b="1" dirty="0">
                  <a:latin typeface="Arial" panose="020B0604020202020204" pitchFamily="34" charset="0"/>
                  <a:cs typeface="Arial" panose="020B0604020202020204" pitchFamily="34" charset="0"/>
                </a:rPr>
                <a:t>Practice</a:t>
              </a:r>
            </a:p>
          </p:txBody>
        </p:sp>
        <p:sp>
          <p:nvSpPr>
            <p:cNvPr id="25" name="Rectangle 24">
              <a:extLst>
                <a:ext uri="{FF2B5EF4-FFF2-40B4-BE49-F238E27FC236}">
                  <a16:creationId xmlns:a16="http://schemas.microsoft.com/office/drawing/2014/main" id="{19F342B3-BC0B-4EB7-9DFC-D489C7AA661F}"/>
                </a:ext>
              </a:extLst>
            </p:cNvPr>
            <p:cNvSpPr/>
            <p:nvPr/>
          </p:nvSpPr>
          <p:spPr>
            <a:xfrm>
              <a:off x="2653450" y="4788378"/>
              <a:ext cx="3793596" cy="437680"/>
            </a:xfrm>
            <a:prstGeom prst="rect">
              <a:avLst/>
            </a:prstGeom>
            <a:solidFill>
              <a:schemeClr val="bg2">
                <a:lumMod val="90000"/>
                <a:lumOff val="10000"/>
              </a:schemeClr>
            </a:solidFill>
          </p:spPr>
          <p:txBody>
            <a:bodyPr wrap="square">
              <a:noAutofit/>
            </a:bodyPr>
            <a:lstStyle/>
            <a:p>
              <a:pPr algn="ctr"/>
              <a:r>
                <a:rPr lang="en-US" sz="2000" b="1" dirty="0">
                  <a:latin typeface="Arial" panose="020B0604020202020204" pitchFamily="34" charset="0"/>
                  <a:cs typeface="Arial" panose="020B0604020202020204" pitchFamily="34" charset="0"/>
                </a:rPr>
                <a:t>Supporting Practices</a:t>
              </a:r>
              <a:endParaRPr lang="en-US" sz="200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A3584FD9-79DB-44C5-A83C-8EE565F63BD3}"/>
                </a:ext>
              </a:extLst>
            </p:cNvPr>
            <p:cNvSpPr/>
            <p:nvPr/>
          </p:nvSpPr>
          <p:spPr>
            <a:xfrm>
              <a:off x="2653450" y="5236892"/>
              <a:ext cx="3793596" cy="895796"/>
            </a:xfrm>
            <a:prstGeom prst="rect">
              <a:avLst/>
            </a:prstGeom>
            <a:solidFill>
              <a:schemeClr val="bg2">
                <a:lumMod val="50000"/>
                <a:lumOff val="50000"/>
              </a:schemeClr>
            </a:solidFill>
          </p:spPr>
          <p:txBody>
            <a:bodyPr wrap="square" lIns="45720" rIns="45720" anchor="ctr">
              <a:noAutofit/>
            </a:bodyPr>
            <a:lstStyle/>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Using effective methods to elicit frequent responses</a:t>
              </a:r>
            </a:p>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Providing immediate specific feedback</a:t>
              </a:r>
            </a:p>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Maintaining a brisk pace</a:t>
              </a:r>
            </a:p>
          </p:txBody>
        </p:sp>
      </p:grpSp>
    </p:spTree>
    <p:extLst>
      <p:ext uri="{BB962C8B-B14F-4D97-AF65-F5344CB8AC3E}">
        <p14:creationId xmlns:p14="http://schemas.microsoft.com/office/powerpoint/2010/main" val="400815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1C9FEF-671A-4519-B93F-E6827BCD7BCB}"/>
              </a:ext>
            </a:extLst>
          </p:cNvPr>
          <p:cNvSpPr>
            <a:spLocks noGrp="1"/>
          </p:cNvSpPr>
          <p:nvPr>
            <p:ph sz="quarter" idx="14"/>
          </p:nvPr>
        </p:nvSpPr>
        <p:spPr/>
        <p:txBody>
          <a:bodyPr/>
          <a:lstStyle/>
          <a:p>
            <a:r>
              <a:rPr lang="en-US" dirty="0"/>
              <a:t>Classroom Application</a:t>
            </a:r>
          </a:p>
        </p:txBody>
      </p:sp>
      <p:sp>
        <p:nvSpPr>
          <p:cNvPr id="3" name="Content Placeholder 2">
            <a:extLst>
              <a:ext uri="{FF2B5EF4-FFF2-40B4-BE49-F238E27FC236}">
                <a16:creationId xmlns:a16="http://schemas.microsoft.com/office/drawing/2014/main" id="{80300FD0-D1B9-45EB-8F8B-9A8EAAE5221F}"/>
              </a:ext>
            </a:extLst>
          </p:cNvPr>
          <p:cNvSpPr>
            <a:spLocks noGrp="1"/>
          </p:cNvSpPr>
          <p:nvPr>
            <p:ph idx="1"/>
          </p:nvPr>
        </p:nvSpPr>
        <p:spPr/>
        <p:txBody>
          <a:bodyPr>
            <a:normAutofit fontScale="92500" lnSpcReduction="10000"/>
          </a:bodyPr>
          <a:lstStyle/>
          <a:p>
            <a:r>
              <a:rPr lang="en-US" dirty="0"/>
              <a:t>your learning outcome</a:t>
            </a:r>
          </a:p>
          <a:p>
            <a:pPr lvl="1"/>
            <a:r>
              <a:rPr lang="en-US" dirty="0"/>
              <a:t>Use the format in this module</a:t>
            </a:r>
          </a:p>
          <a:p>
            <a:pPr lvl="1"/>
            <a:r>
              <a:rPr lang="en-US" dirty="0"/>
              <a:t>Describe how it aligns with the student’s goals</a:t>
            </a:r>
          </a:p>
          <a:p>
            <a:pPr lvl="1"/>
            <a:r>
              <a:rPr lang="en-US" dirty="0"/>
              <a:t>Describe how it matches the student’s current needs</a:t>
            </a:r>
          </a:p>
          <a:p>
            <a:r>
              <a:rPr lang="en-US" dirty="0"/>
              <a:t>a clear explanation of the lesson content</a:t>
            </a:r>
          </a:p>
          <a:p>
            <a:r>
              <a:rPr lang="en-US" dirty="0"/>
              <a:t>a description of your practice activities and a explanation why you chose this kind of practice</a:t>
            </a:r>
          </a:p>
          <a:p>
            <a:endParaRPr lang="en-US" dirty="0"/>
          </a:p>
        </p:txBody>
      </p:sp>
      <p:sp>
        <p:nvSpPr>
          <p:cNvPr id="4" name="Content Placeholder 3">
            <a:extLst>
              <a:ext uri="{FF2B5EF4-FFF2-40B4-BE49-F238E27FC236}">
                <a16:creationId xmlns:a16="http://schemas.microsoft.com/office/drawing/2014/main" id="{3AEA5D27-8CA5-440E-97FE-377627C9691B}"/>
              </a:ext>
            </a:extLst>
          </p:cNvPr>
          <p:cNvSpPr>
            <a:spLocks noGrp="1"/>
          </p:cNvSpPr>
          <p:nvPr>
            <p:ph idx="13"/>
          </p:nvPr>
        </p:nvSpPr>
        <p:spPr/>
        <p:txBody>
          <a:bodyPr/>
          <a:lstStyle/>
          <a:p>
            <a:r>
              <a:rPr lang="en-US" dirty="0"/>
              <a:t>Design an explicit lesson including a model that involves a clear explanation and planned examples</a:t>
            </a:r>
          </a:p>
          <a:p>
            <a:r>
              <a:rPr lang="en-US" dirty="0"/>
              <a:t>Teach the lesson you design</a:t>
            </a:r>
          </a:p>
          <a:p>
            <a:r>
              <a:rPr lang="en-US" dirty="0"/>
              <a:t>Complete the checklist</a:t>
            </a:r>
          </a:p>
          <a:p>
            <a:r>
              <a:rPr lang="en-US" dirty="0"/>
              <a:t>Reflect on the lesson with your coach</a:t>
            </a:r>
          </a:p>
          <a:p>
            <a:pPr lvl="1"/>
            <a:r>
              <a:rPr lang="en-US" dirty="0"/>
              <a:t>or a peer</a:t>
            </a:r>
          </a:p>
          <a:p>
            <a:pPr lvl="1"/>
            <a:r>
              <a:rPr lang="en-US" dirty="0"/>
              <a:t>or your instructor</a:t>
            </a:r>
          </a:p>
        </p:txBody>
      </p:sp>
      <p:sp>
        <p:nvSpPr>
          <p:cNvPr id="6" name="Text Placeholder 5">
            <a:extLst>
              <a:ext uri="{FF2B5EF4-FFF2-40B4-BE49-F238E27FC236}">
                <a16:creationId xmlns:a16="http://schemas.microsoft.com/office/drawing/2014/main" id="{DE8DBD2B-AB35-4807-A1D7-E041DB182C97}"/>
              </a:ext>
            </a:extLst>
          </p:cNvPr>
          <p:cNvSpPr>
            <a:spLocks noGrp="1"/>
          </p:cNvSpPr>
          <p:nvPr>
            <p:ph type="body" sz="quarter" idx="16"/>
          </p:nvPr>
        </p:nvSpPr>
        <p:spPr/>
        <p:txBody>
          <a:bodyPr/>
          <a:lstStyle/>
          <a:p>
            <a:r>
              <a:rPr lang="en-US" dirty="0"/>
              <a:t>In the Journal, you’ll write</a:t>
            </a:r>
          </a:p>
        </p:txBody>
      </p:sp>
      <p:sp>
        <p:nvSpPr>
          <p:cNvPr id="7" name="Text Placeholder 6">
            <a:extLst>
              <a:ext uri="{FF2B5EF4-FFF2-40B4-BE49-F238E27FC236}">
                <a16:creationId xmlns:a16="http://schemas.microsoft.com/office/drawing/2014/main" id="{243F05EE-5086-4560-A6C6-E71558C4B26D}"/>
              </a:ext>
            </a:extLst>
          </p:cNvPr>
          <p:cNvSpPr>
            <a:spLocks noGrp="1"/>
          </p:cNvSpPr>
          <p:nvPr>
            <p:ph type="body" sz="quarter" idx="17"/>
          </p:nvPr>
        </p:nvSpPr>
        <p:spPr/>
        <p:txBody>
          <a:bodyPr/>
          <a:lstStyle/>
          <a:p>
            <a:r>
              <a:rPr lang="en-US" dirty="0"/>
              <a:t>You’ll execute a lesson</a:t>
            </a:r>
          </a:p>
        </p:txBody>
      </p:sp>
      <p:sp>
        <p:nvSpPr>
          <p:cNvPr id="2" name="Title 1" hidden="1">
            <a:extLst>
              <a:ext uri="{FF2B5EF4-FFF2-40B4-BE49-F238E27FC236}">
                <a16:creationId xmlns:a16="http://schemas.microsoft.com/office/drawing/2014/main" id="{AAA3DB61-BAC7-4EDC-AAC6-B1599A6B1D2B}"/>
              </a:ext>
            </a:extLst>
          </p:cNvPr>
          <p:cNvSpPr>
            <a:spLocks noGrp="1"/>
          </p:cNvSpPr>
          <p:nvPr>
            <p:ph type="title"/>
          </p:nvPr>
        </p:nvSpPr>
        <p:spPr/>
        <p:txBody>
          <a:bodyPr/>
          <a:lstStyle/>
          <a:p>
            <a:r>
              <a:rPr lang="en-US" dirty="0"/>
              <a:t>Slide 25</a:t>
            </a:r>
          </a:p>
        </p:txBody>
      </p:sp>
    </p:spTree>
    <p:extLst>
      <p:ext uri="{BB962C8B-B14F-4D97-AF65-F5344CB8AC3E}">
        <p14:creationId xmlns:p14="http://schemas.microsoft.com/office/powerpoint/2010/main" val="715729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508B12-3197-49CE-96CD-B949A5BD1783}"/>
              </a:ext>
            </a:extLst>
          </p:cNvPr>
          <p:cNvSpPr>
            <a:spLocks noGrp="1"/>
          </p:cNvSpPr>
          <p:nvPr>
            <p:ph sz="quarter" idx="13"/>
          </p:nvPr>
        </p:nvSpPr>
        <p:spPr/>
        <p:txBody>
          <a:bodyPr>
            <a:normAutofit fontScale="25000" lnSpcReduction="20000"/>
          </a:bodyPr>
          <a:lstStyle/>
          <a:p>
            <a:r>
              <a:rPr lang="en-US" sz="12800" b="0" dirty="0"/>
              <a:t>Explicit Instruction</a:t>
            </a:r>
          </a:p>
          <a:p>
            <a:r>
              <a:rPr lang="en-US" sz="9600" b="0" dirty="0"/>
              <a:t>Modeling and practicing to help students reach academic goals</a:t>
            </a:r>
          </a:p>
        </p:txBody>
      </p:sp>
      <p:sp>
        <p:nvSpPr>
          <p:cNvPr id="3" name="Content Placeholder 2">
            <a:extLst>
              <a:ext uri="{FF2B5EF4-FFF2-40B4-BE49-F238E27FC236}">
                <a16:creationId xmlns:a16="http://schemas.microsoft.com/office/drawing/2014/main" id="{7D965FC1-9D41-4DF7-9EE6-C412DCA78487}"/>
              </a:ext>
            </a:extLst>
          </p:cNvPr>
          <p:cNvSpPr>
            <a:spLocks noGrp="1"/>
          </p:cNvSpPr>
          <p:nvPr>
            <p:ph sz="quarter" idx="14"/>
          </p:nvPr>
        </p:nvSpPr>
        <p:spPr/>
        <p:txBody>
          <a:bodyPr>
            <a:normAutofit/>
          </a:bodyPr>
          <a:lstStyle/>
          <a:p>
            <a:r>
              <a:rPr lang="en-US" sz="3200" b="1" dirty="0"/>
              <a:t>Closing: What are the next steps?</a:t>
            </a:r>
          </a:p>
        </p:txBody>
      </p:sp>
      <p:sp>
        <p:nvSpPr>
          <p:cNvPr id="4" name="Title 3" hidden="1">
            <a:extLst>
              <a:ext uri="{FF2B5EF4-FFF2-40B4-BE49-F238E27FC236}">
                <a16:creationId xmlns:a16="http://schemas.microsoft.com/office/drawing/2014/main" id="{8E07ABE3-FE0D-47EB-91B0-6381EA652127}"/>
              </a:ext>
            </a:extLst>
          </p:cNvPr>
          <p:cNvSpPr>
            <a:spLocks noGrp="1"/>
          </p:cNvSpPr>
          <p:nvPr>
            <p:ph type="title"/>
          </p:nvPr>
        </p:nvSpPr>
        <p:spPr/>
        <p:txBody>
          <a:bodyPr/>
          <a:lstStyle/>
          <a:p>
            <a:r>
              <a:rPr lang="en-US" dirty="0"/>
              <a:t>Slide 250</a:t>
            </a:r>
          </a:p>
        </p:txBody>
      </p:sp>
    </p:spTree>
    <p:extLst>
      <p:ext uri="{BB962C8B-B14F-4D97-AF65-F5344CB8AC3E}">
        <p14:creationId xmlns:p14="http://schemas.microsoft.com/office/powerpoint/2010/main" val="346766547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7908066-E16C-4F22-8A29-DC11A0FDD731}"/>
              </a:ext>
            </a:extLst>
          </p:cNvPr>
          <p:cNvSpPr>
            <a:spLocks noGrp="1"/>
          </p:cNvSpPr>
          <p:nvPr>
            <p:ph type="body" sz="quarter" idx="14"/>
          </p:nvPr>
        </p:nvSpPr>
        <p:spPr>
          <a:xfrm>
            <a:off x="575733" y="1956392"/>
            <a:ext cx="4842934" cy="3958564"/>
          </a:xfrm>
        </p:spPr>
        <p:txBody>
          <a:bodyPr>
            <a:normAutofit lnSpcReduction="10000"/>
          </a:bodyPr>
          <a:lstStyle/>
          <a:p>
            <a:r>
              <a:rPr lang="en-US" dirty="0"/>
              <a:t>Key Questions</a:t>
            </a:r>
          </a:p>
          <a:p>
            <a:pPr lvl="1"/>
            <a:r>
              <a:rPr lang="en-US" dirty="0"/>
              <a:t>How would you determine that you needed to increase the explicitness of instruction?</a:t>
            </a:r>
          </a:p>
          <a:p>
            <a:pPr lvl="1"/>
            <a:r>
              <a:rPr lang="en-US" dirty="0"/>
              <a:t>What is the purpose of increasing explicitness when you already use a secondary prevention program?</a:t>
            </a:r>
          </a:p>
          <a:p>
            <a:pPr lvl="1"/>
            <a:r>
              <a:rPr lang="en-US" dirty="0"/>
              <a:t>How would you determine what aspect of your practice needed the most change?</a:t>
            </a:r>
          </a:p>
          <a:p>
            <a:pPr lvl="1"/>
            <a:r>
              <a:rPr lang="en-US" dirty="0"/>
              <a:t>How would you evaluate the quality of the changes you made?</a:t>
            </a:r>
          </a:p>
          <a:p>
            <a:pPr lvl="1"/>
            <a:r>
              <a:rPr lang="en-US" dirty="0"/>
              <a:t>How would you figure out if the changes increased student achievement?</a:t>
            </a:r>
          </a:p>
          <a:p>
            <a:pPr lvl="1"/>
            <a:endParaRPr lang="en-US" dirty="0"/>
          </a:p>
        </p:txBody>
      </p:sp>
      <p:sp>
        <p:nvSpPr>
          <p:cNvPr id="4" name="Title 3">
            <a:extLst>
              <a:ext uri="{FF2B5EF4-FFF2-40B4-BE49-F238E27FC236}">
                <a16:creationId xmlns:a16="http://schemas.microsoft.com/office/drawing/2014/main" id="{EA125F59-6C4F-4C5E-AED3-CAE2792FD6A8}"/>
              </a:ext>
            </a:extLst>
          </p:cNvPr>
          <p:cNvSpPr>
            <a:spLocks noGrp="1"/>
          </p:cNvSpPr>
          <p:nvPr>
            <p:ph type="title"/>
          </p:nvPr>
        </p:nvSpPr>
        <p:spPr/>
        <p:txBody>
          <a:bodyPr/>
          <a:lstStyle/>
          <a:p>
            <a:r>
              <a:rPr lang="en-US" dirty="0"/>
              <a:t>Module in the context of the DBI framework</a:t>
            </a:r>
          </a:p>
        </p:txBody>
      </p:sp>
    </p:spTree>
    <p:extLst>
      <p:ext uri="{BB962C8B-B14F-4D97-AF65-F5344CB8AC3E}">
        <p14:creationId xmlns:p14="http://schemas.microsoft.com/office/powerpoint/2010/main" val="230003063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04515F-1EC1-4E72-BFD8-52E40751F47E}"/>
              </a:ext>
            </a:extLst>
          </p:cNvPr>
          <p:cNvSpPr>
            <a:spLocks noGrp="1"/>
          </p:cNvSpPr>
          <p:nvPr>
            <p:ph type="title"/>
          </p:nvPr>
        </p:nvSpPr>
        <p:spPr/>
        <p:txBody>
          <a:bodyPr/>
          <a:lstStyle/>
          <a:p>
            <a:r>
              <a:rPr lang="en-US" dirty="0"/>
              <a:t>Activity 5.32</a:t>
            </a:r>
            <a:br>
              <a:rPr lang="en-US" dirty="0"/>
            </a:br>
            <a:r>
              <a:rPr lang="en-US" i="1" dirty="0"/>
              <a:t>Partner Work</a:t>
            </a:r>
            <a:endParaRPr lang="en-US" dirty="0"/>
          </a:p>
        </p:txBody>
      </p:sp>
      <p:sp>
        <p:nvSpPr>
          <p:cNvPr id="5" name="Text Placeholder 4">
            <a:extLst>
              <a:ext uri="{FF2B5EF4-FFF2-40B4-BE49-F238E27FC236}">
                <a16:creationId xmlns:a16="http://schemas.microsoft.com/office/drawing/2014/main" id="{4BFC5C06-D2FF-4335-8D55-433DA7C70666}"/>
              </a:ext>
            </a:extLst>
          </p:cNvPr>
          <p:cNvSpPr>
            <a:spLocks noGrp="1"/>
          </p:cNvSpPr>
          <p:nvPr>
            <p:ph type="body" sz="quarter" idx="13"/>
          </p:nvPr>
        </p:nvSpPr>
        <p:spPr>
          <a:xfrm>
            <a:off x="575733" y="1644308"/>
            <a:ext cx="5718535" cy="4469673"/>
          </a:xfrm>
        </p:spPr>
        <p:txBody>
          <a:bodyPr>
            <a:normAutofit/>
          </a:bodyPr>
          <a:lstStyle/>
          <a:p>
            <a:pPr marL="0" indent="0">
              <a:buNone/>
            </a:pPr>
            <a:r>
              <a:rPr lang="en-US" dirty="0"/>
              <a:t>Discuss these key questions with a partner:</a:t>
            </a:r>
          </a:p>
          <a:p>
            <a:pPr marL="0" indent="0">
              <a:buNone/>
            </a:pPr>
            <a:endParaRPr lang="en-US" dirty="0"/>
          </a:p>
          <a:p>
            <a:r>
              <a:rPr lang="en-US" dirty="0"/>
              <a:t>How would you determine that you needed to increase the explicitness of instruction?</a:t>
            </a:r>
          </a:p>
          <a:p>
            <a:r>
              <a:rPr lang="en-US" dirty="0"/>
              <a:t>What is the purpose of increasing explicitness when you already use a secondary prevention program?</a:t>
            </a:r>
          </a:p>
          <a:p>
            <a:r>
              <a:rPr lang="en-US" dirty="0"/>
              <a:t>How would you determine what aspect of your practice needed the most change?</a:t>
            </a:r>
          </a:p>
          <a:p>
            <a:r>
              <a:rPr lang="en-US" dirty="0"/>
              <a:t>How would you evaluate the quality of the changes you made?</a:t>
            </a:r>
          </a:p>
          <a:p>
            <a:r>
              <a:rPr lang="en-US" dirty="0"/>
              <a:t>How would you figure out if the changes increased student achievement?</a:t>
            </a:r>
          </a:p>
          <a:p>
            <a:pPr lvl="1"/>
            <a:endParaRPr lang="en-US" dirty="0"/>
          </a:p>
          <a:p>
            <a:endParaRPr lang="en-US" dirty="0"/>
          </a:p>
        </p:txBody>
      </p:sp>
      <p:pic>
        <p:nvPicPr>
          <p:cNvPr id="6" name="Picture 5" descr="DBI Framework">
            <a:extLst>
              <a:ext uri="{FF2B5EF4-FFF2-40B4-BE49-F238E27FC236}">
                <a16:creationId xmlns:a16="http://schemas.microsoft.com/office/drawing/2014/main" id="{963126D4-D0E4-459E-85AF-47F80CE8AF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9705" y="1748901"/>
            <a:ext cx="2189525" cy="3859884"/>
          </a:xfrm>
          <a:prstGeom prst="rect">
            <a:avLst/>
          </a:prstGeom>
        </p:spPr>
      </p:pic>
    </p:spTree>
    <p:extLst>
      <p:ext uri="{BB962C8B-B14F-4D97-AF65-F5344CB8AC3E}">
        <p14:creationId xmlns:p14="http://schemas.microsoft.com/office/powerpoint/2010/main" val="219138733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04515F-1EC1-4E72-BFD8-52E40751F47E}"/>
              </a:ext>
            </a:extLst>
          </p:cNvPr>
          <p:cNvSpPr>
            <a:spLocks noGrp="1"/>
          </p:cNvSpPr>
          <p:nvPr>
            <p:ph type="title"/>
          </p:nvPr>
        </p:nvSpPr>
        <p:spPr/>
        <p:txBody>
          <a:bodyPr/>
          <a:lstStyle/>
          <a:p>
            <a:r>
              <a:rPr lang="en-US" dirty="0"/>
              <a:t>Activity 5.32</a:t>
            </a:r>
            <a:br>
              <a:rPr lang="en-US" dirty="0"/>
            </a:br>
            <a:r>
              <a:rPr lang="en-US" i="1" dirty="0"/>
              <a:t>Review</a:t>
            </a:r>
            <a:endParaRPr lang="en-US" dirty="0"/>
          </a:p>
        </p:txBody>
      </p:sp>
      <p:sp>
        <p:nvSpPr>
          <p:cNvPr id="5" name="Text Placeholder 4">
            <a:extLst>
              <a:ext uri="{FF2B5EF4-FFF2-40B4-BE49-F238E27FC236}">
                <a16:creationId xmlns:a16="http://schemas.microsoft.com/office/drawing/2014/main" id="{4BFC5C06-D2FF-4335-8D55-433DA7C70666}"/>
              </a:ext>
            </a:extLst>
          </p:cNvPr>
          <p:cNvSpPr>
            <a:spLocks noGrp="1"/>
          </p:cNvSpPr>
          <p:nvPr>
            <p:ph type="body" sz="quarter" idx="13"/>
          </p:nvPr>
        </p:nvSpPr>
        <p:spPr>
          <a:xfrm>
            <a:off x="575733" y="1644308"/>
            <a:ext cx="5718535" cy="4469673"/>
          </a:xfrm>
        </p:spPr>
        <p:txBody>
          <a:bodyPr>
            <a:normAutofit fontScale="70000" lnSpcReduction="20000"/>
          </a:bodyPr>
          <a:lstStyle/>
          <a:p>
            <a:r>
              <a:rPr lang="en-US" dirty="0"/>
              <a:t>How would you determine that you needed to increase the explicitness of instruction?</a:t>
            </a:r>
          </a:p>
          <a:p>
            <a:pPr lvl="1"/>
            <a:r>
              <a:rPr lang="en-US" dirty="0"/>
              <a:t>Progress monitoring data would show a lack of response and diagnostic data would show misunderstandings about key parts of the objective</a:t>
            </a:r>
          </a:p>
          <a:p>
            <a:r>
              <a:rPr lang="en-US" dirty="0"/>
              <a:t>What is the purpose of increasing explicitness when you already use a secondary prevention program?</a:t>
            </a:r>
          </a:p>
          <a:p>
            <a:pPr lvl="1"/>
            <a:r>
              <a:rPr lang="en-US" dirty="0"/>
              <a:t>To improve the use of explicit instruction practices—either because </a:t>
            </a:r>
          </a:p>
          <a:p>
            <a:pPr lvl="2"/>
            <a:r>
              <a:rPr lang="en-US" dirty="0"/>
              <a:t>they are not stated in the program</a:t>
            </a:r>
          </a:p>
          <a:p>
            <a:pPr lvl="2"/>
            <a:r>
              <a:rPr lang="en-US" dirty="0"/>
              <a:t>the program is not sufficiently explicit</a:t>
            </a:r>
          </a:p>
          <a:p>
            <a:r>
              <a:rPr lang="en-US" dirty="0"/>
              <a:t>How would you determine what aspect of your practice needs the most change?</a:t>
            </a:r>
          </a:p>
          <a:p>
            <a:pPr lvl="1"/>
            <a:r>
              <a:rPr lang="en-US" dirty="0"/>
              <a:t>Examine the checklist and consider which of these things you do best and which you need help with.</a:t>
            </a:r>
          </a:p>
          <a:p>
            <a:r>
              <a:rPr lang="en-US" dirty="0"/>
              <a:t>How would you evaluate the quality of the changes you made?</a:t>
            </a:r>
          </a:p>
          <a:p>
            <a:pPr lvl="1"/>
            <a:r>
              <a:rPr lang="en-US" dirty="0"/>
              <a:t>Compare your work to the criteria on the checklist: If you’re doing those things, you’re on track</a:t>
            </a:r>
          </a:p>
          <a:p>
            <a:r>
              <a:rPr lang="en-US" dirty="0"/>
              <a:t>How would you figure out if the changes increased student achievement?</a:t>
            </a:r>
          </a:p>
          <a:p>
            <a:pPr lvl="1"/>
            <a:r>
              <a:rPr lang="en-US" dirty="0"/>
              <a:t>Students would show </a:t>
            </a:r>
          </a:p>
          <a:p>
            <a:pPr lvl="2"/>
            <a:r>
              <a:rPr lang="en-US" dirty="0"/>
              <a:t>greater mastery on daily formative (teacher-made) assessments</a:t>
            </a:r>
          </a:p>
          <a:p>
            <a:pPr lvl="2"/>
            <a:r>
              <a:rPr lang="en-US" dirty="0"/>
              <a:t>better progress monitoring results </a:t>
            </a:r>
          </a:p>
          <a:p>
            <a:endParaRPr lang="en-US" dirty="0"/>
          </a:p>
        </p:txBody>
      </p:sp>
      <p:pic>
        <p:nvPicPr>
          <p:cNvPr id="6" name="Picture 5" descr="DBI Framework">
            <a:extLst>
              <a:ext uri="{FF2B5EF4-FFF2-40B4-BE49-F238E27FC236}">
                <a16:creationId xmlns:a16="http://schemas.microsoft.com/office/drawing/2014/main" id="{963126D4-D0E4-459E-85AF-47F80CE8AF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9705" y="1748901"/>
            <a:ext cx="2189525" cy="3859884"/>
          </a:xfrm>
          <a:prstGeom prst="rect">
            <a:avLst/>
          </a:prstGeom>
        </p:spPr>
      </p:pic>
    </p:spTree>
    <p:extLst>
      <p:ext uri="{BB962C8B-B14F-4D97-AF65-F5344CB8AC3E}">
        <p14:creationId xmlns:p14="http://schemas.microsoft.com/office/powerpoint/2010/main" val="182688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
                                            <p:txEl>
                                              <p:pRg st="12" end="12"/>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54475" y="1515946"/>
            <a:ext cx="8401955" cy="4469673"/>
          </a:xfrm>
        </p:spPr>
        <p:txBody>
          <a:bodyPr>
            <a:normAutofit/>
          </a:bodyPr>
          <a:lstStyle/>
          <a:p>
            <a:pPr lvl="0"/>
            <a:r>
              <a:rPr lang="en-US" dirty="0"/>
              <a:t>Decide what type of practice is appropriate</a:t>
            </a:r>
          </a:p>
          <a:p>
            <a:r>
              <a:rPr lang="en-US" dirty="0"/>
              <a:t>Design outcome-aligned practice likely to produce high accuracy</a:t>
            </a:r>
          </a:p>
          <a:p>
            <a:pPr lvl="0"/>
            <a:r>
              <a:rPr lang="en-US" dirty="0"/>
              <a:t>Provide guided practice </a:t>
            </a:r>
          </a:p>
          <a:p>
            <a:pPr lvl="1"/>
            <a:r>
              <a:rPr lang="en-US" dirty="0"/>
              <a:t>Lead student in steps toward the learning outcome</a:t>
            </a:r>
          </a:p>
          <a:p>
            <a:pPr lvl="1"/>
            <a:r>
              <a:rPr lang="en-US" dirty="0"/>
              <a:t>Provide appropriate prompts</a:t>
            </a:r>
          </a:p>
          <a:p>
            <a:pPr lvl="1"/>
            <a:r>
              <a:rPr lang="en-US" dirty="0"/>
              <a:t>Observe and provide immediate feedback</a:t>
            </a:r>
          </a:p>
          <a:p>
            <a:pPr lvl="0"/>
            <a:r>
              <a:rPr lang="en-US" dirty="0"/>
              <a:t>Provide independent practice</a:t>
            </a:r>
          </a:p>
          <a:p>
            <a:pPr lvl="1"/>
            <a:r>
              <a:rPr lang="en-US" dirty="0"/>
              <a:t>Review expectations and resources for meeting the learning outcome</a:t>
            </a:r>
          </a:p>
          <a:p>
            <a:pPr lvl="1"/>
            <a:r>
              <a:rPr lang="en-US" dirty="0"/>
              <a:t>Allow student to work without support</a:t>
            </a:r>
          </a:p>
          <a:p>
            <a:pPr lvl="1"/>
            <a:r>
              <a:rPr lang="en-US" dirty="0"/>
              <a:t>Observe and provide immediate and delayed feedback </a:t>
            </a:r>
          </a:p>
          <a:p>
            <a:r>
              <a:rPr lang="en-US" dirty="0"/>
              <a:t>Make strategic decisions about next steps</a:t>
            </a:r>
          </a:p>
          <a:p>
            <a:pPr lvl="0"/>
            <a:endParaRPr lang="en-US" dirty="0"/>
          </a:p>
        </p:txBody>
      </p:sp>
      <p:sp>
        <p:nvSpPr>
          <p:cNvPr id="3" name="Title 2"/>
          <p:cNvSpPr>
            <a:spLocks noGrp="1"/>
          </p:cNvSpPr>
          <p:nvPr>
            <p:ph type="title"/>
          </p:nvPr>
        </p:nvSpPr>
        <p:spPr/>
        <p:txBody>
          <a:bodyPr>
            <a:normAutofit/>
          </a:bodyPr>
          <a:lstStyle/>
          <a:p>
            <a:r>
              <a:rPr lang="en-US" dirty="0"/>
              <a:t>Checklist: Practice</a:t>
            </a:r>
            <a:endParaRPr lang="en-US" dirty="0">
              <a:solidFill>
                <a:schemeClr val="accent5">
                  <a:lumMod val="75000"/>
                </a:schemeClr>
              </a:solidFill>
            </a:endParaRPr>
          </a:p>
        </p:txBody>
      </p:sp>
    </p:spTree>
    <p:extLst>
      <p:ext uri="{BB962C8B-B14F-4D97-AF65-F5344CB8AC3E}">
        <p14:creationId xmlns:p14="http://schemas.microsoft.com/office/powerpoint/2010/main" val="427431661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normAutofit fontScale="92500"/>
          </a:bodyPr>
          <a:lstStyle/>
          <a:p>
            <a:r>
              <a:rPr lang="en-US" dirty="0"/>
              <a:t>Module 5 Classroom Application</a:t>
            </a:r>
          </a:p>
        </p:txBody>
      </p:sp>
      <p:sp>
        <p:nvSpPr>
          <p:cNvPr id="3" name="Content Placeholder 2"/>
          <p:cNvSpPr>
            <a:spLocks noGrp="1"/>
          </p:cNvSpPr>
          <p:nvPr>
            <p:ph idx="1"/>
          </p:nvPr>
        </p:nvSpPr>
        <p:spPr/>
        <p:txBody>
          <a:bodyPr>
            <a:normAutofit/>
          </a:bodyPr>
          <a:lstStyle/>
          <a:p>
            <a:pPr marL="213122" indent="-213122">
              <a:tabLst>
                <a:tab pos="213122" algn="l"/>
              </a:tabLst>
            </a:pPr>
            <a:r>
              <a:rPr lang="en-US" sz="1600" dirty="0"/>
              <a:t>Review an upcoming lesson in your classroom. </a:t>
            </a:r>
          </a:p>
          <a:p>
            <a:pPr marL="213122" indent="-213122">
              <a:tabLst>
                <a:tab pos="213122" algn="l"/>
              </a:tabLst>
            </a:pPr>
            <a:r>
              <a:rPr lang="en-US" sz="1600" dirty="0"/>
              <a:t>Create a plan for how you will:</a:t>
            </a:r>
          </a:p>
          <a:p>
            <a:pPr marL="556022" lvl="1" indent="-213122">
              <a:tabLst>
                <a:tab pos="213122" algn="l"/>
              </a:tabLst>
            </a:pPr>
            <a:r>
              <a:rPr lang="en-US" sz="1450" dirty="0"/>
              <a:t>Create an objective</a:t>
            </a:r>
          </a:p>
          <a:p>
            <a:pPr marL="556022" lvl="1" indent="-213122">
              <a:tabLst>
                <a:tab pos="213122" algn="l"/>
              </a:tabLst>
            </a:pPr>
            <a:r>
              <a:rPr lang="en-US" sz="1450" dirty="0"/>
              <a:t>Provide modeling</a:t>
            </a:r>
          </a:p>
          <a:p>
            <a:pPr marL="556022" lvl="1" indent="-213122">
              <a:tabLst>
                <a:tab pos="213122" algn="l"/>
              </a:tabLst>
            </a:pPr>
            <a:r>
              <a:rPr lang="en-US" sz="1450" dirty="0"/>
              <a:t>Provide guided practice, and</a:t>
            </a:r>
          </a:p>
          <a:p>
            <a:pPr marL="556022" lvl="1" indent="-213122">
              <a:tabLst>
                <a:tab pos="213122" algn="l"/>
              </a:tabLst>
            </a:pPr>
            <a:r>
              <a:rPr lang="en-US" sz="1450" dirty="0"/>
              <a:t>Provide independent practice</a:t>
            </a:r>
          </a:p>
          <a:p>
            <a:pPr marL="213122" indent="-213122">
              <a:tabLst>
                <a:tab pos="213122" algn="l"/>
              </a:tabLst>
            </a:pPr>
            <a:r>
              <a:rPr lang="en-US" sz="1600" dirty="0"/>
              <a:t>After teaching the lesson, write a reflection comparing your lesson to the checklist.</a:t>
            </a:r>
          </a:p>
        </p:txBody>
      </p:sp>
      <p:sp>
        <p:nvSpPr>
          <p:cNvPr id="4" name="Content Placeholder 3"/>
          <p:cNvSpPr>
            <a:spLocks noGrp="1"/>
          </p:cNvSpPr>
          <p:nvPr>
            <p:ph idx="13"/>
          </p:nvPr>
        </p:nvSpPr>
        <p:spPr>
          <a:prstGeom prst="rect">
            <a:avLst/>
          </a:prstGeom>
        </p:spPr>
        <p:txBody>
          <a:bodyPr/>
          <a:lstStyle/>
          <a:p>
            <a:r>
              <a:rPr lang="en-US" sz="1600" dirty="0"/>
              <a:t>Implement the lesson described in the last part of the Journal Entry Assignment. </a:t>
            </a:r>
          </a:p>
          <a:p>
            <a:r>
              <a:rPr lang="en-US" sz="1600" dirty="0"/>
              <a:t>After implementing, reflect with your coach about the effectiveness of the methods you used to provide explicit instruction. </a:t>
            </a:r>
            <a:endParaRPr lang="en-US" dirty="0"/>
          </a:p>
        </p:txBody>
      </p:sp>
      <p:sp>
        <p:nvSpPr>
          <p:cNvPr id="5" name="Text Placeholder 4"/>
          <p:cNvSpPr>
            <a:spLocks noGrp="1"/>
          </p:cNvSpPr>
          <p:nvPr>
            <p:ph type="body" sz="quarter" idx="16"/>
          </p:nvPr>
        </p:nvSpPr>
        <p:spPr/>
        <p:txBody>
          <a:bodyPr/>
          <a:lstStyle/>
          <a:p>
            <a:r>
              <a:rPr lang="en-US" sz="2000" dirty="0"/>
              <a:t>Journal Entry Assignment</a:t>
            </a:r>
          </a:p>
        </p:txBody>
      </p:sp>
      <p:sp>
        <p:nvSpPr>
          <p:cNvPr id="6" name="Text Placeholder 5"/>
          <p:cNvSpPr>
            <a:spLocks noGrp="1"/>
          </p:cNvSpPr>
          <p:nvPr>
            <p:ph type="body" sz="quarter" idx="17"/>
          </p:nvPr>
        </p:nvSpPr>
        <p:spPr>
          <a:prstGeom prst="rect">
            <a:avLst/>
          </a:prstGeom>
        </p:spPr>
        <p:txBody>
          <a:bodyPr>
            <a:normAutofit/>
          </a:bodyPr>
          <a:lstStyle/>
          <a:p>
            <a:r>
              <a:rPr lang="en-US" sz="2000" dirty="0"/>
              <a:t>Application Activity</a:t>
            </a:r>
          </a:p>
        </p:txBody>
      </p:sp>
      <p:sp>
        <p:nvSpPr>
          <p:cNvPr id="7" name="Title 6" hidden="1">
            <a:extLst>
              <a:ext uri="{FF2B5EF4-FFF2-40B4-BE49-F238E27FC236}">
                <a16:creationId xmlns:a16="http://schemas.microsoft.com/office/drawing/2014/main" id="{EF0C1664-C7AA-43B0-AF43-41143118B067}"/>
              </a:ext>
            </a:extLst>
          </p:cNvPr>
          <p:cNvSpPr>
            <a:spLocks noGrp="1"/>
          </p:cNvSpPr>
          <p:nvPr>
            <p:ph type="title"/>
          </p:nvPr>
        </p:nvSpPr>
        <p:spPr/>
        <p:txBody>
          <a:bodyPr/>
          <a:lstStyle/>
          <a:p>
            <a:r>
              <a:rPr lang="en-US" dirty="0"/>
              <a:t>Slide 255</a:t>
            </a:r>
          </a:p>
        </p:txBody>
      </p:sp>
    </p:spTree>
    <p:extLst>
      <p:ext uri="{BB962C8B-B14F-4D97-AF65-F5344CB8AC3E}">
        <p14:creationId xmlns:p14="http://schemas.microsoft.com/office/powerpoint/2010/main" val="1542947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575733" y="1428750"/>
            <a:ext cx="8204754" cy="4338638"/>
          </a:xfrm>
        </p:spPr>
        <p:txBody>
          <a:bodyPr>
            <a:noAutofit/>
          </a:bodyPr>
          <a:lstStyle/>
          <a:p>
            <a:pPr marL="0" indent="0">
              <a:lnSpc>
                <a:spcPct val="200000"/>
              </a:lnSpc>
              <a:buNone/>
            </a:pPr>
            <a:r>
              <a:rPr lang="en-US" sz="900" dirty="0">
                <a:latin typeface="Arial" panose="020B0604020202020204" pitchFamily="34" charset="0"/>
                <a:cs typeface="Arial" panose="020B0604020202020204" pitchFamily="34" charset="0"/>
              </a:rPr>
              <a:t>Adams, G. L., &amp; Engelmann, S. (1996). </a:t>
            </a:r>
            <a:r>
              <a:rPr lang="en-US" sz="900" i="1" dirty="0">
                <a:latin typeface="Arial" panose="020B0604020202020204" pitchFamily="34" charset="0"/>
                <a:cs typeface="Arial" panose="020B0604020202020204" pitchFamily="34" charset="0"/>
              </a:rPr>
              <a:t>Research on Direct Instruction: 25 Years beyond DISTAR</a:t>
            </a:r>
            <a:r>
              <a:rPr lang="en-US" sz="900" dirty="0">
                <a:latin typeface="Arial" panose="020B0604020202020204" pitchFamily="34" charset="0"/>
                <a:cs typeface="Arial" panose="020B0604020202020204" pitchFamily="34" charset="0"/>
              </a:rPr>
              <a:t>. Seattle, WA: Educational Achievement Systems.</a:t>
            </a:r>
          </a:p>
          <a:p>
            <a:pPr marL="0" lvl="0" indent="0">
              <a:lnSpc>
                <a:spcPct val="200000"/>
              </a:lnSpc>
              <a:spcBef>
                <a:spcPts val="0"/>
              </a:spcBef>
              <a:buClr>
                <a:srgbClr val="A5300F">
                  <a:lumMod val="75000"/>
                </a:srgbClr>
              </a:buClr>
              <a:buNone/>
            </a:pPr>
            <a:r>
              <a:rPr lang="en-US" sz="900" dirty="0">
                <a:latin typeface="Arial" panose="020B0604020202020204" pitchFamily="34" charset="0"/>
                <a:cs typeface="Arial" panose="020B0604020202020204" pitchFamily="34" charset="0"/>
              </a:rPr>
              <a:t>Alfieri, L., Brooks, P. J., Aldrich, N. J., &amp; </a:t>
            </a:r>
            <a:r>
              <a:rPr lang="en-US" sz="900" dirty="0" err="1">
                <a:latin typeface="Arial" panose="020B0604020202020204" pitchFamily="34" charset="0"/>
                <a:cs typeface="Arial" panose="020B0604020202020204" pitchFamily="34" charset="0"/>
              </a:rPr>
              <a:t>Tenenbaum</a:t>
            </a:r>
            <a:r>
              <a:rPr lang="en-US" sz="900" dirty="0">
                <a:latin typeface="Arial" panose="020B0604020202020204" pitchFamily="34" charset="0"/>
                <a:cs typeface="Arial" panose="020B0604020202020204" pitchFamily="34" charset="0"/>
              </a:rPr>
              <a:t>, H. R. (2011). Does discovery-based instruction enhance learning? </a:t>
            </a:r>
            <a:r>
              <a:rPr lang="en-US" sz="900" i="1" dirty="0">
                <a:latin typeface="Arial" panose="020B0604020202020204" pitchFamily="34" charset="0"/>
                <a:cs typeface="Arial" panose="020B0604020202020204" pitchFamily="34" charset="0"/>
              </a:rPr>
              <a:t>Journal of Educational	Psychology</a:t>
            </a:r>
            <a:r>
              <a:rPr lang="en-US" sz="900" dirty="0">
                <a:latin typeface="Arial" panose="020B0604020202020204" pitchFamily="34" charset="0"/>
                <a:cs typeface="Arial" panose="020B0604020202020204" pitchFamily="34" charset="0"/>
              </a:rPr>
              <a:t>, </a:t>
            </a:r>
            <a:r>
              <a:rPr lang="en-US" sz="900" i="1" dirty="0">
                <a:latin typeface="Arial" panose="020B0604020202020204" pitchFamily="34" charset="0"/>
                <a:cs typeface="Arial" panose="020B0604020202020204" pitchFamily="34" charset="0"/>
              </a:rPr>
              <a:t>103</a:t>
            </a:r>
            <a:r>
              <a:rPr lang="en-US" sz="900" dirty="0">
                <a:latin typeface="Arial" panose="020B0604020202020204" pitchFamily="34" charset="0"/>
                <a:cs typeface="Arial" panose="020B0604020202020204" pitchFamily="34" charset="0"/>
              </a:rPr>
              <a:t>, 1-18.</a:t>
            </a:r>
          </a:p>
          <a:p>
            <a:pPr marL="0" lvl="0" indent="0">
              <a:lnSpc>
                <a:spcPct val="200000"/>
              </a:lnSpc>
              <a:spcBef>
                <a:spcPts val="0"/>
              </a:spcBef>
              <a:buClr>
                <a:srgbClr val="A5300F">
                  <a:lumMod val="75000"/>
                </a:srgbClr>
              </a:buClr>
              <a:buNone/>
            </a:pPr>
            <a:r>
              <a:rPr lang="en-US" sz="900" dirty="0">
                <a:solidFill>
                  <a:srgbClr val="FFFFFF"/>
                </a:solidFill>
                <a:latin typeface="Arial" panose="020B0604020202020204" pitchFamily="34" charset="0"/>
                <a:cs typeface="Arial" panose="020B0604020202020204" pitchFamily="34" charset="0"/>
              </a:rPr>
              <a:t>Archer, A., &amp; Hughes, C. (2011). </a:t>
            </a:r>
            <a:r>
              <a:rPr lang="en-US" sz="900" i="1" dirty="0">
                <a:solidFill>
                  <a:srgbClr val="FFFFFF"/>
                </a:solidFill>
                <a:latin typeface="Arial" panose="020B0604020202020204" pitchFamily="34" charset="0"/>
                <a:cs typeface="Arial" panose="020B0604020202020204" pitchFamily="34" charset="0"/>
              </a:rPr>
              <a:t>Explicit Instruction. </a:t>
            </a:r>
            <a:r>
              <a:rPr lang="en-US" sz="900" dirty="0">
                <a:solidFill>
                  <a:srgbClr val="FFFFFF"/>
                </a:solidFill>
                <a:latin typeface="Arial" panose="020B0604020202020204" pitchFamily="34" charset="0"/>
                <a:cs typeface="Arial" panose="020B0604020202020204" pitchFamily="34" charset="0"/>
              </a:rPr>
              <a:t>New York, NY: The Guilford Press</a:t>
            </a:r>
            <a:endParaRPr lang="en-US" sz="900" dirty="0">
              <a:latin typeface="Arial" panose="020B0604020202020204" pitchFamily="34" charset="0"/>
              <a:cs typeface="Arial" panose="020B0604020202020204" pitchFamily="34" charset="0"/>
            </a:endParaRPr>
          </a:p>
          <a:p>
            <a:pPr marL="0" lvl="0" indent="0">
              <a:lnSpc>
                <a:spcPct val="200000"/>
              </a:lnSpc>
              <a:spcBef>
                <a:spcPts val="0"/>
              </a:spcBef>
              <a:buClr>
                <a:srgbClr val="A5300F">
                  <a:lumMod val="75000"/>
                </a:srgbClr>
              </a:buClr>
              <a:buNone/>
            </a:pPr>
            <a:r>
              <a:rPr lang="en-US" sz="900" dirty="0">
                <a:solidFill>
                  <a:srgbClr val="FFFFFF"/>
                </a:solidFill>
                <a:latin typeface="Arial" panose="020B0604020202020204" pitchFamily="34" charset="0"/>
                <a:cs typeface="Arial" panose="020B0604020202020204" pitchFamily="34" charset="0"/>
              </a:rPr>
              <a:t>Archer, A. , &amp; Hughes, C. (</a:t>
            </a:r>
            <a:r>
              <a:rPr lang="en-US" sz="900" dirty="0" err="1">
                <a:solidFill>
                  <a:srgbClr val="FFFFFF"/>
                </a:solidFill>
                <a:latin typeface="Arial" panose="020B0604020202020204" pitchFamily="34" charset="0"/>
                <a:cs typeface="Arial" panose="020B0604020202020204" pitchFamily="34" charset="0"/>
              </a:rPr>
              <a:t>n.d.</a:t>
            </a:r>
            <a:r>
              <a:rPr lang="en-US" sz="900" dirty="0">
                <a:solidFill>
                  <a:srgbClr val="FFFFFF"/>
                </a:solidFill>
                <a:latin typeface="Arial" panose="020B0604020202020204" pitchFamily="34" charset="0"/>
                <a:cs typeface="Arial" panose="020B0604020202020204" pitchFamily="34" charset="0"/>
              </a:rPr>
              <a:t>). </a:t>
            </a:r>
            <a:r>
              <a:rPr lang="fr-FR" sz="900" dirty="0">
                <a:solidFill>
                  <a:srgbClr val="FFFFFF"/>
                </a:solidFill>
                <a:latin typeface="Arial" panose="020B0604020202020204" pitchFamily="34" charset="0"/>
                <a:cs typeface="Arial" panose="020B0604020202020204" pitchFamily="34" charset="0"/>
              </a:rPr>
              <a:t>Active participation instruction – 2nd grade [Video File]</a:t>
            </a:r>
            <a:r>
              <a:rPr lang="en-US" sz="900" dirty="0">
                <a:solidFill>
                  <a:srgbClr val="FFFFFF"/>
                </a:solidFill>
                <a:latin typeface="Arial" panose="020B0604020202020204" pitchFamily="34" charset="0"/>
                <a:cs typeface="Arial" panose="020B0604020202020204" pitchFamily="34" charset="0"/>
              </a:rPr>
              <a:t>. Retrieved from </a:t>
            </a:r>
            <a:r>
              <a:rPr lang="en-US" sz="900" dirty="0">
                <a:solidFill>
                  <a:srgbClr val="FFFFFF"/>
                </a:solidFill>
                <a:latin typeface="Arial" panose="020B0604020202020204" pitchFamily="34" charset="0"/>
                <a:cs typeface="Arial" panose="020B0604020202020204" pitchFamily="34" charset="0"/>
                <a:hlinkClick r:id="rId3"/>
              </a:rPr>
              <a:t>https</a:t>
            </a:r>
            <a:r>
              <a:rPr lang="en-US" sz="900">
                <a:solidFill>
                  <a:srgbClr val="FFFFFF"/>
                </a:solidFill>
                <a:latin typeface="Arial" panose="020B0604020202020204" pitchFamily="34" charset="0"/>
                <a:cs typeface="Arial" panose="020B0604020202020204" pitchFamily="34" charset="0"/>
                <a:hlinkClick r:id="rId3"/>
              </a:rPr>
              <a:t>://explicitinstruction.org/video</a:t>
            </a:r>
            <a:r>
              <a:rPr lang="en-US" sz="900">
                <a:solidFill>
                  <a:srgbClr val="FFFFFF"/>
                </a:solidFill>
                <a:latin typeface="Arial" panose="020B0604020202020204" pitchFamily="34" charset="0"/>
                <a:cs typeface="Arial" panose="020B0604020202020204" pitchFamily="34" charset="0"/>
              </a:rPr>
              <a:t>	elementary/elementary-video-1</a:t>
            </a:r>
            <a:r>
              <a:rPr lang="en-US" sz="900" dirty="0">
                <a:solidFill>
                  <a:srgbClr val="FFFFFF"/>
                </a:solidFill>
                <a:latin typeface="Arial" panose="020B0604020202020204" pitchFamily="34" charset="0"/>
                <a:cs typeface="Arial" panose="020B0604020202020204" pitchFamily="34" charset="0"/>
              </a:rPr>
              <a:t>/</a:t>
            </a:r>
          </a:p>
          <a:p>
            <a:pPr marL="0" lvl="0" indent="0">
              <a:lnSpc>
                <a:spcPct val="200000"/>
              </a:lnSpc>
              <a:spcBef>
                <a:spcPts val="0"/>
              </a:spcBef>
              <a:buClr>
                <a:srgbClr val="A5300F">
                  <a:lumMod val="75000"/>
                </a:srgbClr>
              </a:buClr>
              <a:buNone/>
            </a:pPr>
            <a:r>
              <a:rPr lang="en-US" sz="900" dirty="0">
                <a:latin typeface="Arial" panose="020B0604020202020204" pitchFamily="34" charset="0"/>
                <a:cs typeface="Arial" panose="020B0604020202020204" pitchFamily="34" charset="0"/>
              </a:rPr>
              <a:t>Cohen, J. (2018). Practices that cross disciplines?: Revisiting explicit instruction in elementary mathematics and English language arts. </a:t>
            </a:r>
            <a:r>
              <a:rPr lang="en-US" sz="900" i="1" dirty="0">
                <a:latin typeface="Arial" panose="020B0604020202020204" pitchFamily="34" charset="0"/>
                <a:cs typeface="Arial" panose="020B0604020202020204" pitchFamily="34" charset="0"/>
              </a:rPr>
              <a:t>Teaching and Teacher	Education</a:t>
            </a:r>
            <a:r>
              <a:rPr lang="en-US" sz="900" dirty="0">
                <a:latin typeface="Arial" panose="020B0604020202020204" pitchFamily="34" charset="0"/>
                <a:cs typeface="Arial" panose="020B0604020202020204" pitchFamily="34" charset="0"/>
              </a:rPr>
              <a:t>,</a:t>
            </a:r>
            <a:r>
              <a:rPr lang="en-US" sz="900" i="1" dirty="0">
                <a:latin typeface="Arial" panose="020B0604020202020204" pitchFamily="34" charset="0"/>
                <a:cs typeface="Arial" panose="020B0604020202020204" pitchFamily="34" charset="0"/>
              </a:rPr>
              <a:t> 69</a:t>
            </a:r>
            <a:r>
              <a:rPr lang="en-US" sz="900" dirty="0">
                <a:latin typeface="Arial" panose="020B0604020202020204" pitchFamily="34" charset="0"/>
                <a:cs typeface="Arial" panose="020B0604020202020204" pitchFamily="34" charset="0"/>
              </a:rPr>
              <a:t>, 324-335.</a:t>
            </a:r>
          </a:p>
          <a:p>
            <a:pPr marL="0" lvl="0" indent="0">
              <a:lnSpc>
                <a:spcPct val="200000"/>
              </a:lnSpc>
              <a:spcBef>
                <a:spcPts val="0"/>
              </a:spcBef>
              <a:buClr>
                <a:srgbClr val="A5300F">
                  <a:lumMod val="75000"/>
                </a:srgbClr>
              </a:buClr>
              <a:buNone/>
            </a:pPr>
            <a:r>
              <a:rPr lang="en-US" sz="900" dirty="0">
                <a:latin typeface="Arial" panose="020B0604020202020204" pitchFamily="34" charset="0"/>
                <a:cs typeface="Arial" panose="020B0604020202020204" pitchFamily="34" charset="0"/>
              </a:rPr>
              <a:t>Haas, M. (2005). Teaching methods for secondary algebra: A meta-analysis of findings. </a:t>
            </a:r>
            <a:r>
              <a:rPr lang="en-US" sz="900" i="1" dirty="0">
                <a:latin typeface="Arial" panose="020B0604020202020204" pitchFamily="34" charset="0"/>
                <a:cs typeface="Arial" panose="020B0604020202020204" pitchFamily="34" charset="0"/>
              </a:rPr>
              <a:t>NASSP Bulletin, 89</a:t>
            </a:r>
            <a:r>
              <a:rPr lang="en-US" sz="900" dirty="0">
                <a:latin typeface="Arial" panose="020B0604020202020204" pitchFamily="34" charset="0"/>
                <a:cs typeface="Arial" panose="020B0604020202020204" pitchFamily="34" charset="0"/>
              </a:rPr>
              <a:t>, 24-46.</a:t>
            </a:r>
          </a:p>
          <a:p>
            <a:pPr marL="0" lvl="0" indent="0">
              <a:lnSpc>
                <a:spcPct val="200000"/>
              </a:lnSpc>
              <a:spcBef>
                <a:spcPts val="0"/>
              </a:spcBef>
              <a:buClr>
                <a:srgbClr val="A5300F">
                  <a:lumMod val="75000"/>
                </a:srgbClr>
              </a:buClr>
              <a:buNone/>
            </a:pPr>
            <a:r>
              <a:rPr lang="en-US" sz="900" dirty="0">
                <a:latin typeface="Arial" panose="020B0604020202020204" pitchFamily="34" charset="0"/>
                <a:cs typeface="Arial" panose="020B0604020202020204" pitchFamily="34" charset="0"/>
              </a:rPr>
              <a:t>Hattie, J. (2009). </a:t>
            </a:r>
            <a:r>
              <a:rPr lang="en-US" sz="900" i="1" dirty="0">
                <a:latin typeface="Arial" panose="020B0604020202020204" pitchFamily="34" charset="0"/>
                <a:cs typeface="Arial" panose="020B0604020202020204" pitchFamily="34" charset="0"/>
              </a:rPr>
              <a:t>Visible learning: A synthesis of over 800 meta-analyses relating to achievement.</a:t>
            </a:r>
            <a:r>
              <a:rPr lang="en-US" sz="900" dirty="0">
                <a:latin typeface="Arial" panose="020B0604020202020204" pitchFamily="34" charset="0"/>
                <a:cs typeface="Arial" panose="020B0604020202020204" pitchFamily="34" charset="0"/>
              </a:rPr>
              <a:t> London and New York: Routledge.</a:t>
            </a:r>
          </a:p>
          <a:p>
            <a:pPr marL="0" lvl="0" indent="0">
              <a:lnSpc>
                <a:spcPct val="200000"/>
              </a:lnSpc>
              <a:spcBef>
                <a:spcPts val="0"/>
              </a:spcBef>
              <a:buClr>
                <a:srgbClr val="A5300F">
                  <a:lumMod val="75000"/>
                </a:srgbClr>
              </a:buClr>
              <a:buNone/>
            </a:pPr>
            <a:r>
              <a:rPr lang="en-US" sz="900" dirty="0">
                <a:latin typeface="Arial" panose="020B0604020202020204" pitchFamily="34" charset="0"/>
                <a:cs typeface="Arial" panose="020B0604020202020204" pitchFamily="34" charset="0"/>
              </a:rPr>
              <a:t>Martin, A. J. (2016). </a:t>
            </a:r>
            <a:r>
              <a:rPr lang="en-US" sz="900" i="1" dirty="0">
                <a:latin typeface="Arial" panose="020B0604020202020204" pitchFamily="34" charset="0"/>
                <a:cs typeface="Arial" panose="020B0604020202020204" pitchFamily="34" charset="0"/>
              </a:rPr>
              <a:t>Using Load Reduction Instruction (LRI) to boost motivation and engagement. </a:t>
            </a:r>
            <a:r>
              <a:rPr lang="en-US" sz="900" dirty="0">
                <a:latin typeface="Arial" panose="020B0604020202020204" pitchFamily="34" charset="0"/>
                <a:cs typeface="Arial" panose="020B0604020202020204" pitchFamily="34" charset="0"/>
              </a:rPr>
              <a:t>Leicester, England: British Psychological Society.</a:t>
            </a:r>
          </a:p>
          <a:p>
            <a:pPr marL="0" lvl="0" indent="0">
              <a:lnSpc>
                <a:spcPct val="200000"/>
              </a:lnSpc>
              <a:spcBef>
                <a:spcPts val="0"/>
              </a:spcBef>
              <a:buClr>
                <a:srgbClr val="A5300F">
                  <a:lumMod val="75000"/>
                </a:srgbClr>
              </a:buClr>
              <a:buNone/>
            </a:pPr>
            <a:r>
              <a:rPr lang="en-US" sz="900" dirty="0">
                <a:latin typeface="Arial" panose="020B0604020202020204" pitchFamily="34" charset="0"/>
                <a:cs typeface="Arial" panose="020B0604020202020204" pitchFamily="34" charset="0"/>
              </a:rPr>
              <a:t>Mayer, R. E. (2004). Should there be a three-strikes rule against pure discovery learning? </a:t>
            </a:r>
            <a:r>
              <a:rPr lang="en-US" sz="900" i="1" dirty="0">
                <a:latin typeface="Arial" panose="020B0604020202020204" pitchFamily="34" charset="0"/>
                <a:cs typeface="Arial" panose="020B0604020202020204" pitchFamily="34" charset="0"/>
              </a:rPr>
              <a:t>American Psychologist</a:t>
            </a:r>
            <a:r>
              <a:rPr lang="en-US" sz="900" dirty="0">
                <a:latin typeface="Arial" panose="020B0604020202020204" pitchFamily="34" charset="0"/>
                <a:cs typeface="Arial" panose="020B0604020202020204" pitchFamily="34" charset="0"/>
              </a:rPr>
              <a:t>, </a:t>
            </a:r>
            <a:r>
              <a:rPr lang="en-US" sz="900" i="1" dirty="0">
                <a:latin typeface="Arial" panose="020B0604020202020204" pitchFamily="34" charset="0"/>
                <a:cs typeface="Arial" panose="020B0604020202020204" pitchFamily="34" charset="0"/>
              </a:rPr>
              <a:t>59</a:t>
            </a:r>
            <a:r>
              <a:rPr lang="en-US" sz="900" dirty="0">
                <a:latin typeface="Arial" panose="020B0604020202020204" pitchFamily="34" charset="0"/>
                <a:cs typeface="Arial" panose="020B0604020202020204" pitchFamily="34" charset="0"/>
              </a:rPr>
              <a:t>, 14.</a:t>
            </a:r>
          </a:p>
          <a:p>
            <a:pPr marL="0" lvl="0" indent="0">
              <a:lnSpc>
                <a:spcPct val="200000"/>
              </a:lnSpc>
              <a:spcBef>
                <a:spcPts val="0"/>
              </a:spcBef>
              <a:buClr>
                <a:srgbClr val="A5300F">
                  <a:lumMod val="75000"/>
                </a:srgbClr>
              </a:buClr>
              <a:buNone/>
            </a:pPr>
            <a:r>
              <a:rPr lang="en-US" sz="900" dirty="0">
                <a:latin typeface="Arial" panose="020B0604020202020204" pitchFamily="34" charset="0"/>
                <a:cs typeface="Arial" panose="020B0604020202020204" pitchFamily="34" charset="0"/>
              </a:rPr>
              <a:t>Devin Kearns &amp; Sarah Powell (2016). Explicit instruction [Video File]. Retrieved from https://www.youtube.com/watch?v=T-6cCgS8Eio</a:t>
            </a:r>
          </a:p>
          <a:p>
            <a:pPr marL="0" indent="0">
              <a:lnSpc>
                <a:spcPct val="200000"/>
              </a:lnSpc>
              <a:buNone/>
            </a:pPr>
            <a:endParaRPr lang="en-US" sz="800" dirty="0">
              <a:solidFill>
                <a:srgbClr val="FF0000"/>
              </a:solidFill>
              <a:latin typeface="Arial" panose="020B0604020202020204" pitchFamily="34" charset="0"/>
              <a:cs typeface="Arial" panose="020B0604020202020204" pitchFamily="34" charset="0"/>
            </a:endParaRPr>
          </a:p>
          <a:p>
            <a:pPr marL="0" indent="0">
              <a:lnSpc>
                <a:spcPct val="200000"/>
              </a:lnSpc>
              <a:buNone/>
            </a:pPr>
            <a:endParaRPr lang="en-US" sz="800" dirty="0">
              <a:solidFill>
                <a:srgbClr val="FF0000"/>
              </a:solidFill>
              <a:latin typeface="Arial" panose="020B0604020202020204" pitchFamily="34" charset="0"/>
              <a:cs typeface="Arial" panose="020B0604020202020204" pitchFamily="34" charset="0"/>
            </a:endParaRPr>
          </a:p>
        </p:txBody>
      </p:sp>
      <p:sp>
        <p:nvSpPr>
          <p:cNvPr id="7" name="Title 6"/>
          <p:cNvSpPr>
            <a:spLocks noGrp="1"/>
          </p:cNvSpPr>
          <p:nvPr>
            <p:ph type="title"/>
          </p:nvPr>
        </p:nvSpPr>
        <p:spPr/>
        <p:txBody>
          <a:bodyPr>
            <a:normAutofit/>
          </a:bodyPr>
          <a:lstStyle/>
          <a:p>
            <a:r>
              <a:rPr lang="en-US" dirty="0"/>
              <a:t>References</a:t>
            </a:r>
          </a:p>
        </p:txBody>
      </p:sp>
    </p:spTree>
    <p:extLst>
      <p:ext uri="{BB962C8B-B14F-4D97-AF65-F5344CB8AC3E}">
        <p14:creationId xmlns:p14="http://schemas.microsoft.com/office/powerpoint/2010/main" val="2330029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37B0A9E-68ED-43F1-81B9-9BB06978FE3A}"/>
              </a:ext>
            </a:extLst>
          </p:cNvPr>
          <p:cNvSpPr>
            <a:spLocks noGrp="1"/>
          </p:cNvSpPr>
          <p:nvPr>
            <p:ph sz="quarter" idx="13"/>
          </p:nvPr>
        </p:nvSpPr>
        <p:spPr>
          <a:xfrm>
            <a:off x="1266487" y="2509284"/>
            <a:ext cx="7423346" cy="1336486"/>
          </a:xfrm>
        </p:spPr>
        <p:txBody>
          <a:bodyPr>
            <a:normAutofit fontScale="40000" lnSpcReduction="20000"/>
          </a:bodyPr>
          <a:lstStyle/>
          <a:p>
            <a:r>
              <a:rPr lang="en-US" sz="9600" b="0" dirty="0"/>
              <a:t>Explicit Instruction</a:t>
            </a:r>
          </a:p>
          <a:p>
            <a:r>
              <a:rPr lang="en-US" b="0" dirty="0"/>
              <a:t>Modeling and practicing to help students reach academic goals</a:t>
            </a:r>
          </a:p>
        </p:txBody>
      </p:sp>
      <p:sp>
        <p:nvSpPr>
          <p:cNvPr id="5" name="Content Placeholder 4">
            <a:extLst>
              <a:ext uri="{FF2B5EF4-FFF2-40B4-BE49-F238E27FC236}">
                <a16:creationId xmlns:a16="http://schemas.microsoft.com/office/drawing/2014/main" id="{69BBA51C-E873-445C-82FF-00E176D998DD}"/>
              </a:ext>
            </a:extLst>
          </p:cNvPr>
          <p:cNvSpPr>
            <a:spLocks noGrp="1"/>
          </p:cNvSpPr>
          <p:nvPr>
            <p:ph sz="quarter" idx="14"/>
          </p:nvPr>
        </p:nvSpPr>
        <p:spPr/>
        <p:txBody>
          <a:bodyPr>
            <a:noAutofit/>
          </a:bodyPr>
          <a:lstStyle/>
          <a:p>
            <a:r>
              <a:rPr lang="en-US" sz="3200" b="1" dirty="0"/>
              <a:t>Part 1: How do you create objectives with appropriate learning outcomes?</a:t>
            </a:r>
          </a:p>
        </p:txBody>
      </p:sp>
      <p:sp>
        <p:nvSpPr>
          <p:cNvPr id="2" name="Title 1" hidden="1">
            <a:extLst>
              <a:ext uri="{FF2B5EF4-FFF2-40B4-BE49-F238E27FC236}">
                <a16:creationId xmlns:a16="http://schemas.microsoft.com/office/drawing/2014/main" id="{1DFF51D7-DEA4-40D7-AA94-92951F4C3332}"/>
              </a:ext>
            </a:extLst>
          </p:cNvPr>
          <p:cNvSpPr>
            <a:spLocks noGrp="1"/>
          </p:cNvSpPr>
          <p:nvPr>
            <p:ph type="title"/>
          </p:nvPr>
        </p:nvSpPr>
        <p:spPr/>
        <p:txBody>
          <a:bodyPr/>
          <a:lstStyle/>
          <a:p>
            <a:r>
              <a:rPr lang="en-US" dirty="0"/>
              <a:t>Slide 27</a:t>
            </a:r>
          </a:p>
        </p:txBody>
      </p:sp>
    </p:spTree>
    <p:extLst>
      <p:ext uri="{BB962C8B-B14F-4D97-AF65-F5344CB8AC3E}">
        <p14:creationId xmlns:p14="http://schemas.microsoft.com/office/powerpoint/2010/main" val="3731638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2C8157-481D-44C6-8419-ABD8AC162A02}"/>
              </a:ext>
            </a:extLst>
          </p:cNvPr>
          <p:cNvSpPr>
            <a:spLocks noGrp="1"/>
          </p:cNvSpPr>
          <p:nvPr>
            <p:ph type="body" sz="quarter" idx="13"/>
          </p:nvPr>
        </p:nvSpPr>
        <p:spPr/>
        <p:txBody>
          <a:bodyPr/>
          <a:lstStyle/>
          <a:p>
            <a:pPr marL="0" lvl="0" indent="0">
              <a:buNone/>
            </a:pPr>
            <a:r>
              <a:rPr lang="en-US" dirty="0"/>
              <a:t>You’ll learn  </a:t>
            </a:r>
          </a:p>
          <a:p>
            <a:pPr lvl="0"/>
            <a:r>
              <a:rPr lang="en-US" dirty="0"/>
              <a:t>why objectives are relevant within DBI</a:t>
            </a:r>
          </a:p>
          <a:p>
            <a:pPr lvl="0"/>
            <a:r>
              <a:rPr lang="en-US" dirty="0"/>
              <a:t>how to select objectives based on student performance relative to goals.</a:t>
            </a:r>
          </a:p>
          <a:p>
            <a:pPr lvl="0"/>
            <a:r>
              <a:rPr lang="en-US" dirty="0"/>
              <a:t>how to create focused objectives that describe the specific learning outcome that shows mastery.</a:t>
            </a:r>
          </a:p>
        </p:txBody>
      </p:sp>
      <p:sp>
        <p:nvSpPr>
          <p:cNvPr id="3" name="Content Placeholder 2">
            <a:extLst>
              <a:ext uri="{FF2B5EF4-FFF2-40B4-BE49-F238E27FC236}">
                <a16:creationId xmlns:a16="http://schemas.microsoft.com/office/drawing/2014/main" id="{5F54B660-F1F0-42F8-8ECB-4133F5E6F756}"/>
              </a:ext>
            </a:extLst>
          </p:cNvPr>
          <p:cNvSpPr>
            <a:spLocks noGrp="1"/>
          </p:cNvSpPr>
          <p:nvPr>
            <p:ph sz="quarter" idx="14"/>
          </p:nvPr>
        </p:nvSpPr>
        <p:spPr/>
        <p:txBody>
          <a:bodyPr/>
          <a:lstStyle/>
          <a:p>
            <a:r>
              <a:rPr lang="en-US" dirty="0"/>
              <a:t>Objectives </a:t>
            </a:r>
            <a:r>
              <a:rPr lang="en-US" sz="3200" dirty="0"/>
              <a:t>(on objectives)</a:t>
            </a:r>
          </a:p>
        </p:txBody>
      </p:sp>
      <p:sp>
        <p:nvSpPr>
          <p:cNvPr id="4" name="Title 3" hidden="1">
            <a:extLst>
              <a:ext uri="{FF2B5EF4-FFF2-40B4-BE49-F238E27FC236}">
                <a16:creationId xmlns:a16="http://schemas.microsoft.com/office/drawing/2014/main" id="{99FCB9C3-49BE-4D58-B476-B061C6D4D9E7}"/>
              </a:ext>
            </a:extLst>
          </p:cNvPr>
          <p:cNvSpPr>
            <a:spLocks noGrp="1"/>
          </p:cNvSpPr>
          <p:nvPr>
            <p:ph type="title"/>
          </p:nvPr>
        </p:nvSpPr>
        <p:spPr/>
        <p:txBody>
          <a:bodyPr/>
          <a:lstStyle/>
          <a:p>
            <a:r>
              <a:rPr lang="en-US" dirty="0"/>
              <a:t>Slide 28</a:t>
            </a:r>
          </a:p>
        </p:txBody>
      </p:sp>
    </p:spTree>
    <p:extLst>
      <p:ext uri="{BB962C8B-B14F-4D97-AF65-F5344CB8AC3E}">
        <p14:creationId xmlns:p14="http://schemas.microsoft.com/office/powerpoint/2010/main" val="2065292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943A6-0689-4865-920D-1088FFFCCE11}"/>
              </a:ext>
            </a:extLst>
          </p:cNvPr>
          <p:cNvSpPr>
            <a:spLocks noGrp="1"/>
          </p:cNvSpPr>
          <p:nvPr>
            <p:ph type="title"/>
          </p:nvPr>
        </p:nvSpPr>
        <p:spPr/>
        <p:txBody>
          <a:bodyPr>
            <a:normAutofit fontScale="90000"/>
          </a:bodyPr>
          <a:lstStyle/>
          <a:p>
            <a:r>
              <a:rPr lang="en-US" dirty="0"/>
              <a:t>Role of objectives in explicit instruction</a:t>
            </a:r>
          </a:p>
        </p:txBody>
      </p:sp>
      <p:sp>
        <p:nvSpPr>
          <p:cNvPr id="13" name="TextBox 12">
            <a:extLst>
              <a:ext uri="{FF2B5EF4-FFF2-40B4-BE49-F238E27FC236}">
                <a16:creationId xmlns:a16="http://schemas.microsoft.com/office/drawing/2014/main" id="{DF8E12D5-CF65-490C-B7C8-1F019501717B}"/>
              </a:ext>
            </a:extLst>
          </p:cNvPr>
          <p:cNvSpPr txBox="1"/>
          <p:nvPr/>
        </p:nvSpPr>
        <p:spPr>
          <a:xfrm>
            <a:off x="2653450" y="3836913"/>
            <a:ext cx="1828800" cy="822960"/>
          </a:xfrm>
          <a:prstGeom prst="rect">
            <a:avLst/>
          </a:prstGeom>
          <a:solidFill>
            <a:schemeClr val="accent3">
              <a:lumMod val="60000"/>
              <a:lumOff val="40000"/>
            </a:schemeClr>
          </a:solidFill>
          <a:ln>
            <a:noFill/>
          </a:ln>
        </p:spPr>
        <p:txBody>
          <a:bodyPr wrap="square" rtlCol="0" anchor="ctr" anchorCtr="0">
            <a:noAutofit/>
          </a:bodyPr>
          <a:lstStyle/>
          <a:p>
            <a:pPr algn="ctr"/>
            <a:r>
              <a:rPr lang="en-US">
                <a:solidFill>
                  <a:schemeClr val="bg1"/>
                </a:solidFill>
                <a:latin typeface="Arial" panose="020B0604020202020204" pitchFamily="34" charset="0"/>
                <a:cs typeface="Arial" panose="020B0604020202020204" pitchFamily="34" charset="0"/>
              </a:rPr>
              <a:t>Planned Examples</a:t>
            </a:r>
            <a:endParaRPr lang="en-US" sz="16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1192012-ADC6-4EDE-A7A4-32CC4803B89D}"/>
              </a:ext>
            </a:extLst>
          </p:cNvPr>
          <p:cNvSpPr txBox="1"/>
          <p:nvPr/>
        </p:nvSpPr>
        <p:spPr>
          <a:xfrm>
            <a:off x="2653450" y="3022562"/>
            <a:ext cx="1828800" cy="822960"/>
          </a:xfrm>
          <a:prstGeom prst="rect">
            <a:avLst/>
          </a:prstGeom>
          <a:solidFill>
            <a:schemeClr val="accent3">
              <a:lumMod val="60000"/>
              <a:lumOff val="40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Clear Explanation</a:t>
            </a:r>
          </a:p>
        </p:txBody>
      </p:sp>
      <p:sp>
        <p:nvSpPr>
          <p:cNvPr id="15" name="TextBox 14">
            <a:extLst>
              <a:ext uri="{FF2B5EF4-FFF2-40B4-BE49-F238E27FC236}">
                <a16:creationId xmlns:a16="http://schemas.microsoft.com/office/drawing/2014/main" id="{D11DF419-9515-4A38-8230-C19D86BF839B}"/>
              </a:ext>
            </a:extLst>
          </p:cNvPr>
          <p:cNvSpPr txBox="1"/>
          <p:nvPr/>
        </p:nvSpPr>
        <p:spPr>
          <a:xfrm>
            <a:off x="4619410" y="3836913"/>
            <a:ext cx="1828800" cy="822960"/>
          </a:xfrm>
          <a:prstGeom prst="rect">
            <a:avLst/>
          </a:prstGeom>
          <a:solidFill>
            <a:schemeClr val="accent1">
              <a:lumMod val="75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Independent Practice</a:t>
            </a:r>
          </a:p>
        </p:txBody>
      </p:sp>
      <p:sp>
        <p:nvSpPr>
          <p:cNvPr id="16" name="TextBox 15">
            <a:extLst>
              <a:ext uri="{FF2B5EF4-FFF2-40B4-BE49-F238E27FC236}">
                <a16:creationId xmlns:a16="http://schemas.microsoft.com/office/drawing/2014/main" id="{A3704B53-E0A2-4994-8EA7-D60845A6080D}"/>
              </a:ext>
            </a:extLst>
          </p:cNvPr>
          <p:cNvSpPr txBox="1"/>
          <p:nvPr/>
        </p:nvSpPr>
        <p:spPr>
          <a:xfrm>
            <a:off x="4619410" y="3022562"/>
            <a:ext cx="1828800" cy="822960"/>
          </a:xfrm>
          <a:prstGeom prst="rect">
            <a:avLst/>
          </a:prstGeom>
          <a:solidFill>
            <a:schemeClr val="accent1">
              <a:lumMod val="75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Guided </a:t>
            </a:r>
          </a:p>
          <a:p>
            <a:pPr algn="ctr"/>
            <a:r>
              <a:rPr lang="en-US" dirty="0">
                <a:solidFill>
                  <a:schemeClr val="bg1"/>
                </a:solidFill>
                <a:latin typeface="Arial" panose="020B0604020202020204" pitchFamily="34" charset="0"/>
                <a:cs typeface="Arial" panose="020B0604020202020204" pitchFamily="34" charset="0"/>
              </a:rPr>
              <a:t>Practice</a:t>
            </a:r>
          </a:p>
        </p:txBody>
      </p:sp>
      <p:sp>
        <p:nvSpPr>
          <p:cNvPr id="17" name="TextBox 16">
            <a:extLst>
              <a:ext uri="{FF2B5EF4-FFF2-40B4-BE49-F238E27FC236}">
                <a16:creationId xmlns:a16="http://schemas.microsoft.com/office/drawing/2014/main" id="{63B392C8-B7E7-43D1-B93A-6EC323EED7C2}"/>
              </a:ext>
            </a:extLst>
          </p:cNvPr>
          <p:cNvSpPr txBox="1"/>
          <p:nvPr/>
        </p:nvSpPr>
        <p:spPr>
          <a:xfrm>
            <a:off x="2653450" y="2567249"/>
            <a:ext cx="1828800" cy="457200"/>
          </a:xfrm>
          <a:prstGeom prst="rect">
            <a:avLst/>
          </a:prstGeom>
          <a:solidFill>
            <a:schemeClr val="accent3">
              <a:lumMod val="75000"/>
            </a:schemeClr>
          </a:solidFill>
          <a:ln>
            <a:noFill/>
          </a:ln>
        </p:spPr>
        <p:txBody>
          <a:bodyPr wrap="square" rtlCol="0" anchor="ctr">
            <a:noAutofit/>
          </a:bodyPr>
          <a:lstStyle/>
          <a:p>
            <a:pPr algn="ctr"/>
            <a:r>
              <a:rPr lang="en-US" sz="2000" b="1" dirty="0">
                <a:latin typeface="Arial" panose="020B0604020202020204" pitchFamily="34" charset="0"/>
                <a:cs typeface="Arial" panose="020B0604020202020204" pitchFamily="34" charset="0"/>
              </a:rPr>
              <a:t>Modeling</a:t>
            </a:r>
          </a:p>
        </p:txBody>
      </p:sp>
      <p:sp>
        <p:nvSpPr>
          <p:cNvPr id="18" name="TextBox 17">
            <a:extLst>
              <a:ext uri="{FF2B5EF4-FFF2-40B4-BE49-F238E27FC236}">
                <a16:creationId xmlns:a16="http://schemas.microsoft.com/office/drawing/2014/main" id="{4994798E-2BC9-4AFF-8AE9-5768DC2D7CD0}"/>
              </a:ext>
            </a:extLst>
          </p:cNvPr>
          <p:cNvSpPr txBox="1"/>
          <p:nvPr/>
        </p:nvSpPr>
        <p:spPr>
          <a:xfrm>
            <a:off x="4619410" y="2567249"/>
            <a:ext cx="1828800" cy="457200"/>
          </a:xfrm>
          <a:prstGeom prst="rect">
            <a:avLst/>
          </a:prstGeom>
          <a:solidFill>
            <a:schemeClr val="accent1">
              <a:lumMod val="50000"/>
            </a:schemeClr>
          </a:solidFill>
          <a:ln>
            <a:noFill/>
          </a:ln>
        </p:spPr>
        <p:txBody>
          <a:bodyPr wrap="square" rtlCol="0" anchor="ctr">
            <a:noAutofit/>
          </a:bodyPr>
          <a:lstStyle/>
          <a:p>
            <a:pPr algn="ctr"/>
            <a:r>
              <a:rPr lang="en-US" sz="2000" b="1" dirty="0">
                <a:latin typeface="Arial" panose="020B0604020202020204" pitchFamily="34" charset="0"/>
                <a:cs typeface="Arial" panose="020B0604020202020204" pitchFamily="34" charset="0"/>
              </a:rPr>
              <a:t>Practice</a:t>
            </a:r>
          </a:p>
        </p:txBody>
      </p:sp>
      <p:sp>
        <p:nvSpPr>
          <p:cNvPr id="31" name="Rectangle 30">
            <a:extLst>
              <a:ext uri="{FF2B5EF4-FFF2-40B4-BE49-F238E27FC236}">
                <a16:creationId xmlns:a16="http://schemas.microsoft.com/office/drawing/2014/main" id="{19F342B3-BC0B-4EB7-9DFC-D489C7AA661F}"/>
              </a:ext>
            </a:extLst>
          </p:cNvPr>
          <p:cNvSpPr/>
          <p:nvPr/>
        </p:nvSpPr>
        <p:spPr>
          <a:xfrm>
            <a:off x="2653450" y="4788378"/>
            <a:ext cx="3793596" cy="437680"/>
          </a:xfrm>
          <a:prstGeom prst="rect">
            <a:avLst/>
          </a:prstGeom>
          <a:solidFill>
            <a:schemeClr val="bg2">
              <a:lumMod val="90000"/>
              <a:lumOff val="10000"/>
            </a:schemeClr>
          </a:solidFill>
        </p:spPr>
        <p:txBody>
          <a:bodyPr wrap="square">
            <a:noAutofit/>
          </a:bodyPr>
          <a:lstStyle/>
          <a:p>
            <a:pPr algn="ctr"/>
            <a:r>
              <a:rPr lang="en-US" sz="2000" b="1" dirty="0">
                <a:latin typeface="Arial" panose="020B0604020202020204" pitchFamily="34" charset="0"/>
                <a:cs typeface="Arial" panose="020B0604020202020204" pitchFamily="34" charset="0"/>
              </a:rPr>
              <a:t>Supporting Practices</a:t>
            </a:r>
            <a:endParaRPr lang="en-US" sz="20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A3584FD9-79DB-44C5-A83C-8EE565F63BD3}"/>
              </a:ext>
            </a:extLst>
          </p:cNvPr>
          <p:cNvSpPr/>
          <p:nvPr/>
        </p:nvSpPr>
        <p:spPr>
          <a:xfrm>
            <a:off x="2653450" y="5223444"/>
            <a:ext cx="3793596" cy="895796"/>
          </a:xfrm>
          <a:prstGeom prst="rect">
            <a:avLst/>
          </a:prstGeom>
          <a:solidFill>
            <a:schemeClr val="bg2">
              <a:lumMod val="50000"/>
              <a:lumOff val="50000"/>
            </a:schemeClr>
          </a:solidFill>
        </p:spPr>
        <p:txBody>
          <a:bodyPr wrap="square" lIns="45720" rIns="45720" anchor="ctr">
            <a:noAutofit/>
          </a:bodyPr>
          <a:lstStyle/>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Using effective methods to elicit frequent responses</a:t>
            </a:r>
          </a:p>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Providing immediate specific feedback</a:t>
            </a:r>
          </a:p>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Maintaining a brisk pace</a:t>
            </a:r>
          </a:p>
        </p:txBody>
      </p:sp>
      <p:pic>
        <p:nvPicPr>
          <p:cNvPr id="21" name="Picture 20" descr="clear object: important focus, specific learning outcome"/>
          <p:cNvPicPr>
            <a:picLocks noChangeAspect="1"/>
          </p:cNvPicPr>
          <p:nvPr/>
        </p:nvPicPr>
        <p:blipFill>
          <a:blip r:embed="rId3"/>
          <a:stretch>
            <a:fillRect/>
          </a:stretch>
        </p:blipFill>
        <p:spPr>
          <a:xfrm>
            <a:off x="2642812" y="2049044"/>
            <a:ext cx="3804234" cy="1036410"/>
          </a:xfrm>
          <a:prstGeom prst="rect">
            <a:avLst/>
          </a:prstGeom>
        </p:spPr>
      </p:pic>
      <p:sp>
        <p:nvSpPr>
          <p:cNvPr id="5" name="TextBox 4">
            <a:extLst>
              <a:ext uri="{FF2B5EF4-FFF2-40B4-BE49-F238E27FC236}">
                <a16:creationId xmlns:a16="http://schemas.microsoft.com/office/drawing/2014/main" id="{E0308C7A-EFC4-4EAF-843D-4B4C7F9BC82A}"/>
              </a:ext>
            </a:extLst>
          </p:cNvPr>
          <p:cNvSpPr txBox="1"/>
          <p:nvPr/>
        </p:nvSpPr>
        <p:spPr>
          <a:xfrm>
            <a:off x="2013568" y="3507044"/>
            <a:ext cx="5211683"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but you have to teach something meaningful</a:t>
            </a:r>
          </a:p>
        </p:txBody>
      </p:sp>
    </p:spTree>
    <p:extLst>
      <p:ext uri="{BB962C8B-B14F-4D97-AF65-F5344CB8AC3E}">
        <p14:creationId xmlns:p14="http://schemas.microsoft.com/office/powerpoint/2010/main" val="225618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500"/>
                                        <p:tgtEl>
                                          <p:spTgt spid="5"/>
                                        </p:tgtEl>
                                      </p:cBhvr>
                                    </p:animEffect>
                                  </p:childTnLst>
                                </p:cTn>
                              </p:par>
                              <p:par>
                                <p:cTn id="51" presetID="6" presetClass="emph" presetSubtype="0" fill="hold" grpId="1" nodeType="withEffect">
                                  <p:stCondLst>
                                    <p:cond delay="0"/>
                                  </p:stCondLst>
                                  <p:childTnLst>
                                    <p:animScale>
                                      <p:cBhvr>
                                        <p:cTn id="52" dur="1250" fill="hold"/>
                                        <p:tgtEl>
                                          <p:spTgt spid="5"/>
                                        </p:tgtEl>
                                      </p:cBhvr>
                                      <p:by x="150000" y="15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30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250"/>
                                        <p:tgtEl>
                                          <p:spTgt spid="21"/>
                                        </p:tgtEl>
                                      </p:cBhvr>
                                    </p:animEffect>
                                  </p:childTnLst>
                                </p:cTn>
                              </p:par>
                              <p:par>
                                <p:cTn id="58" presetID="10" presetClass="exit" presetSubtype="0" fill="hold" grpId="2" nodeType="withEffect">
                                  <p:stCondLst>
                                    <p:cond delay="0"/>
                                  </p:stCondLst>
                                  <p:childTnLst>
                                    <p:animEffect transition="out" filter="fad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par>
                                <p:cTn id="61" presetID="6" presetClass="emph" presetSubtype="0" fill="hold" nodeType="withEffect">
                                  <p:stCondLst>
                                    <p:cond delay="500"/>
                                  </p:stCondLst>
                                  <p:childTnLst>
                                    <p:animScale>
                                      <p:cBhvr>
                                        <p:cTn id="62" dur="1500" fill="hold"/>
                                        <p:tgtEl>
                                          <p:spTgt spid="21"/>
                                        </p:tgtEl>
                                      </p:cBhvr>
                                      <p:by x="150000" y="150000"/>
                                    </p:animScale>
                                  </p:childTnLst>
                                </p:cTn>
                              </p:par>
                              <p:par>
                                <p:cTn id="63" presetID="42" presetClass="path" presetSubtype="0" accel="50000" decel="50000" fill="hold" nodeType="withEffect">
                                  <p:stCondLst>
                                    <p:cond delay="500"/>
                                  </p:stCondLst>
                                  <p:childTnLst>
                                    <p:animMotion origin="layout" path="M 1.38889E-6 -0.00116 L 1.38889E-6 0.24884 " pathEditMode="relative" rAng="0" ptsTypes="AA">
                                      <p:cBhvr>
                                        <p:cTn id="64" dur="1500" fill="hold"/>
                                        <p:tgtEl>
                                          <p:spTgt spid="21"/>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31" grpId="0" animBg="1"/>
      <p:bldP spid="31" grpId="1" animBg="1"/>
      <p:bldP spid="32" grpId="0" animBg="1"/>
      <p:bldP spid="32" grpId="1" animBg="1"/>
      <p:bldP spid="5" grpId="0"/>
      <p:bldP spid="5" grpId="1"/>
      <p:bldP spid="5"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1B2191-B9FF-4CF5-83D8-D805CFCB18F0}"/>
              </a:ext>
            </a:extLst>
          </p:cNvPr>
          <p:cNvSpPr>
            <a:spLocks noGrp="1"/>
          </p:cNvSpPr>
          <p:nvPr>
            <p:ph type="body" sz="quarter" idx="13"/>
          </p:nvPr>
        </p:nvSpPr>
        <p:spPr>
          <a:xfrm>
            <a:off x="4606925" y="2115879"/>
            <a:ext cx="4154488" cy="2069225"/>
          </a:xfrm>
        </p:spPr>
        <p:txBody>
          <a:bodyPr/>
          <a:lstStyle/>
          <a:p>
            <a:pPr marL="0" indent="0">
              <a:buNone/>
            </a:pPr>
            <a:r>
              <a:rPr lang="en-US" sz="1800" dirty="0"/>
              <a:t>You’ll learn to</a:t>
            </a:r>
          </a:p>
          <a:p>
            <a:r>
              <a:rPr lang="en-US" sz="1600" dirty="0"/>
              <a:t>Select objectives based on student performance relative to goals.</a:t>
            </a:r>
          </a:p>
          <a:p>
            <a:r>
              <a:rPr lang="en-US" sz="1600" dirty="0"/>
              <a:t>Write focused objectives that describe the specific learning outcome.</a:t>
            </a:r>
          </a:p>
          <a:p>
            <a:r>
              <a:rPr lang="en-US" sz="1600" dirty="0"/>
              <a:t>Write clear explanations.</a:t>
            </a:r>
          </a:p>
          <a:p>
            <a:r>
              <a:rPr lang="en-US" sz="1600" dirty="0"/>
              <a:t>Design planned examples.</a:t>
            </a:r>
          </a:p>
          <a:p>
            <a:r>
              <a:rPr lang="en-US" sz="1600" dirty="0"/>
              <a:t>Evaluate the effectiveness of instructional models. </a:t>
            </a:r>
          </a:p>
          <a:p>
            <a:r>
              <a:rPr lang="en-US" sz="1600" dirty="0"/>
              <a:t>Decide when students are ready to practice and whether it should be guided or independent.</a:t>
            </a:r>
          </a:p>
          <a:p>
            <a:r>
              <a:rPr lang="en-US" sz="1600" dirty="0"/>
              <a:t>Design guided practice activities led by the teacher.</a:t>
            </a:r>
          </a:p>
          <a:p>
            <a:r>
              <a:rPr lang="en-US" sz="1600" dirty="0"/>
              <a:t>Design independent practice activities students can do successfully on their own.</a:t>
            </a:r>
          </a:p>
        </p:txBody>
      </p:sp>
      <p:sp>
        <p:nvSpPr>
          <p:cNvPr id="5" name="Content Placeholder 4">
            <a:extLst>
              <a:ext uri="{FF2B5EF4-FFF2-40B4-BE49-F238E27FC236}">
                <a16:creationId xmlns:a16="http://schemas.microsoft.com/office/drawing/2014/main" id="{3F54B757-87A9-4107-B5F2-CB7B85DD6540}"/>
              </a:ext>
            </a:extLst>
          </p:cNvPr>
          <p:cNvSpPr>
            <a:spLocks noGrp="1"/>
          </p:cNvSpPr>
          <p:nvPr>
            <p:ph sz="quarter" idx="14"/>
          </p:nvPr>
        </p:nvSpPr>
        <p:spPr/>
        <p:txBody>
          <a:bodyPr/>
          <a:lstStyle/>
          <a:p>
            <a:r>
              <a:rPr lang="en-US" dirty="0"/>
              <a:t>Module objectives</a:t>
            </a:r>
          </a:p>
        </p:txBody>
      </p:sp>
      <p:sp>
        <p:nvSpPr>
          <p:cNvPr id="3" name="Title 2" hidden="1">
            <a:extLst>
              <a:ext uri="{FF2B5EF4-FFF2-40B4-BE49-F238E27FC236}">
                <a16:creationId xmlns:a16="http://schemas.microsoft.com/office/drawing/2014/main" id="{BC608FA0-96FF-4807-ACF1-5680ADE78C68}"/>
              </a:ext>
            </a:extLst>
          </p:cNvPr>
          <p:cNvSpPr>
            <a:spLocks noGrp="1"/>
          </p:cNvSpPr>
          <p:nvPr>
            <p:ph type="title"/>
          </p:nvPr>
        </p:nvSpPr>
        <p:spPr/>
        <p:txBody>
          <a:bodyPr/>
          <a:lstStyle/>
          <a:p>
            <a:r>
              <a:rPr lang="en-US" dirty="0"/>
              <a:t>Slide 3</a:t>
            </a:r>
          </a:p>
        </p:txBody>
      </p:sp>
      <p:sp>
        <p:nvSpPr>
          <p:cNvPr id="2" name="TextBox 1"/>
          <p:cNvSpPr txBox="1"/>
          <p:nvPr/>
        </p:nvSpPr>
        <p:spPr>
          <a:xfrm>
            <a:off x="4709244" y="1118572"/>
            <a:ext cx="4052165" cy="1135124"/>
          </a:xfrm>
          <a:prstGeom prst="rect">
            <a:avLst/>
          </a:prstGeom>
          <a:solidFill>
            <a:schemeClr val="accent5">
              <a:lumMod val="75000"/>
            </a:schemeClr>
          </a:solidFill>
        </p:spPr>
        <p:txBody>
          <a:bodyPr wrap="square" rtlCol="0" anchor="ctr">
            <a:noAutofit/>
          </a:bodyPr>
          <a:lstStyle/>
          <a:p>
            <a:pPr algn="ctr"/>
            <a:r>
              <a:rPr lang="en-US" sz="2400" dirty="0"/>
              <a:t>Part 1: Clear Objective</a:t>
            </a:r>
          </a:p>
        </p:txBody>
      </p:sp>
      <p:sp>
        <p:nvSpPr>
          <p:cNvPr id="6" name="TextBox 5"/>
          <p:cNvSpPr txBox="1"/>
          <p:nvPr/>
        </p:nvSpPr>
        <p:spPr>
          <a:xfrm>
            <a:off x="4709246" y="2213517"/>
            <a:ext cx="4052165" cy="1215482"/>
          </a:xfrm>
          <a:prstGeom prst="rect">
            <a:avLst/>
          </a:prstGeom>
          <a:solidFill>
            <a:schemeClr val="accent3">
              <a:lumMod val="50000"/>
            </a:schemeClr>
          </a:solidFill>
        </p:spPr>
        <p:txBody>
          <a:bodyPr wrap="square" rtlCol="0" anchor="ctr">
            <a:noAutofit/>
          </a:bodyPr>
          <a:lstStyle/>
          <a:p>
            <a:pPr algn="ctr"/>
            <a:r>
              <a:rPr lang="en-US" sz="2400" dirty="0"/>
              <a:t>Part 2: Modeling</a:t>
            </a:r>
          </a:p>
        </p:txBody>
      </p:sp>
      <p:sp>
        <p:nvSpPr>
          <p:cNvPr id="7" name="TextBox 6"/>
          <p:cNvSpPr txBox="1"/>
          <p:nvPr/>
        </p:nvSpPr>
        <p:spPr>
          <a:xfrm>
            <a:off x="4709247" y="3428999"/>
            <a:ext cx="4052165" cy="2166074"/>
          </a:xfrm>
          <a:prstGeom prst="rect">
            <a:avLst/>
          </a:prstGeom>
          <a:solidFill>
            <a:schemeClr val="accent1">
              <a:lumMod val="50000"/>
            </a:schemeClr>
          </a:solidFill>
        </p:spPr>
        <p:txBody>
          <a:bodyPr wrap="square" rtlCol="0" anchor="ctr">
            <a:noAutofit/>
          </a:bodyPr>
          <a:lstStyle/>
          <a:p>
            <a:pPr algn="ctr"/>
            <a:r>
              <a:rPr lang="en-US" sz="2400" dirty="0"/>
              <a:t>Part 3: Practice</a:t>
            </a:r>
          </a:p>
        </p:txBody>
      </p:sp>
    </p:spTree>
    <p:extLst>
      <p:ext uri="{BB962C8B-B14F-4D97-AF65-F5344CB8AC3E}">
        <p14:creationId xmlns:p14="http://schemas.microsoft.com/office/powerpoint/2010/main" val="72039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Importance of objectives in DBI</a:t>
            </a:r>
          </a:p>
        </p:txBody>
      </p:sp>
      <p:sp>
        <p:nvSpPr>
          <p:cNvPr id="7" name="Rounded Rectangle 6">
            <a:extLst>
              <a:ext uri="{C183D7F6-B498-43B3-948B-1728B52AA6E4}">
                <adec:decorative xmlns:adec="http://schemas.microsoft.com/office/drawing/2017/decorative" val="1"/>
              </a:ext>
            </a:extLst>
          </p:cNvPr>
          <p:cNvSpPr/>
          <p:nvPr/>
        </p:nvSpPr>
        <p:spPr>
          <a:xfrm>
            <a:off x="6586949" y="601241"/>
            <a:ext cx="1786276" cy="998651"/>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C183D7F6-B498-43B3-948B-1728B52AA6E4}">
                <adec:decorative xmlns:adec="http://schemas.microsoft.com/office/drawing/2017/decorative" val="1"/>
              </a:ext>
            </a:extLst>
          </p:cNvPr>
          <p:cNvSpPr/>
          <p:nvPr/>
        </p:nvSpPr>
        <p:spPr>
          <a:xfrm>
            <a:off x="6616929" y="3978955"/>
            <a:ext cx="1686448" cy="558535"/>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C183D7F6-B498-43B3-948B-1728B52AA6E4}">
                <adec:decorative xmlns:adec="http://schemas.microsoft.com/office/drawing/2017/decorative" val="1"/>
              </a:ext>
            </a:extLst>
          </p:cNvPr>
          <p:cNvSpPr/>
          <p:nvPr/>
        </p:nvSpPr>
        <p:spPr>
          <a:xfrm>
            <a:off x="4139956" y="2357920"/>
            <a:ext cx="939694"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C183D7F6-B498-43B3-948B-1728B52AA6E4}">
                <adec:decorative xmlns:adec="http://schemas.microsoft.com/office/drawing/2017/decorative" val="1"/>
              </a:ext>
            </a:extLst>
          </p:cNvPr>
          <p:cNvSpPr/>
          <p:nvPr/>
        </p:nvSpPr>
        <p:spPr>
          <a:xfrm>
            <a:off x="3954745" y="3435602"/>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C183D7F6-B498-43B3-948B-1728B52AA6E4}">
                <adec:decorative xmlns:adec="http://schemas.microsoft.com/office/drawing/2017/decorative" val="1"/>
              </a:ext>
            </a:extLst>
          </p:cNvPr>
          <p:cNvSpPr/>
          <p:nvPr/>
        </p:nvSpPr>
        <p:spPr>
          <a:xfrm>
            <a:off x="3925618" y="3886391"/>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C183D7F6-B498-43B3-948B-1728B52AA6E4}">
                <adec:decorative xmlns:adec="http://schemas.microsoft.com/office/drawing/2017/decorative" val="1"/>
              </a:ext>
            </a:extLst>
          </p:cNvPr>
          <p:cNvSpPr/>
          <p:nvPr/>
        </p:nvSpPr>
        <p:spPr>
          <a:xfrm>
            <a:off x="3896491" y="4909681"/>
            <a:ext cx="1556206"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C183D7F6-B498-43B3-948B-1728B52AA6E4}">
                <adec:decorative xmlns:adec="http://schemas.microsoft.com/office/drawing/2017/decorative" val="1"/>
              </a:ext>
            </a:extLst>
          </p:cNvPr>
          <p:cNvSpPr/>
          <p:nvPr/>
        </p:nvSpPr>
        <p:spPr>
          <a:xfrm>
            <a:off x="5883007" y="1599892"/>
            <a:ext cx="3106757" cy="2185390"/>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C183D7F6-B498-43B3-948B-1728B52AA6E4}">
                <adec:decorative xmlns:adec="http://schemas.microsoft.com/office/drawing/2017/decorative" val="1"/>
              </a:ext>
            </a:extLst>
          </p:cNvPr>
          <p:cNvSpPr/>
          <p:nvPr/>
        </p:nvSpPr>
        <p:spPr>
          <a:xfrm>
            <a:off x="5624050" y="4753180"/>
            <a:ext cx="3274648" cy="1548451"/>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C183D7F6-B498-43B3-948B-1728B52AA6E4}">
                <adec:decorative xmlns:adec="http://schemas.microsoft.com/office/drawing/2017/decorative" val="1"/>
              </a:ext>
            </a:extLst>
          </p:cNvPr>
          <p:cNvSpPr/>
          <p:nvPr/>
        </p:nvSpPr>
        <p:spPr>
          <a:xfrm>
            <a:off x="5715115" y="3785283"/>
            <a:ext cx="901813" cy="967898"/>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C183D7F6-B498-43B3-948B-1728B52AA6E4}">
                <adec:decorative xmlns:adec="http://schemas.microsoft.com/office/drawing/2017/decorative" val="1"/>
              </a:ext>
            </a:extLst>
          </p:cNvPr>
          <p:cNvSpPr/>
          <p:nvPr/>
        </p:nvSpPr>
        <p:spPr>
          <a:xfrm>
            <a:off x="6616928" y="3786454"/>
            <a:ext cx="366075" cy="143602"/>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14"/>
          </p:nvPr>
        </p:nvSpPr>
        <p:spPr>
          <a:xfrm>
            <a:off x="676460" y="1931297"/>
            <a:ext cx="3990790" cy="3553324"/>
          </a:xfrm>
        </p:spPr>
        <p:txBody>
          <a:bodyPr>
            <a:normAutofit fontScale="85000" lnSpcReduction="20000"/>
          </a:bodyPr>
          <a:lstStyle/>
          <a:p>
            <a:pPr>
              <a:lnSpc>
                <a:spcPct val="120000"/>
              </a:lnSpc>
            </a:pPr>
            <a:r>
              <a:rPr lang="en-US" dirty="0"/>
              <a:t>In DBI …</a:t>
            </a:r>
          </a:p>
          <a:p>
            <a:pPr lvl="1">
              <a:lnSpc>
                <a:spcPct val="120000"/>
              </a:lnSpc>
            </a:pPr>
            <a:r>
              <a:rPr lang="en-US" dirty="0"/>
              <a:t>Student needs an adaptation</a:t>
            </a:r>
          </a:p>
          <a:p>
            <a:pPr lvl="1">
              <a:lnSpc>
                <a:spcPct val="120000"/>
              </a:lnSpc>
            </a:pPr>
            <a:r>
              <a:rPr lang="en-US" dirty="0"/>
              <a:t>Teacher decides to increase use of explicit instruction principles</a:t>
            </a:r>
          </a:p>
          <a:p>
            <a:pPr lvl="1">
              <a:lnSpc>
                <a:spcPct val="120000"/>
              </a:lnSpc>
            </a:pPr>
            <a:r>
              <a:rPr lang="en-US" dirty="0"/>
              <a:t>Increasing explicitness requires very clear objectives</a:t>
            </a:r>
          </a:p>
          <a:p>
            <a:pPr>
              <a:lnSpc>
                <a:spcPct val="120000"/>
              </a:lnSpc>
            </a:pPr>
            <a:r>
              <a:rPr lang="en-US" dirty="0"/>
              <a:t>But..</a:t>
            </a:r>
          </a:p>
          <a:p>
            <a:pPr lvl="1">
              <a:lnSpc>
                <a:spcPct val="120000"/>
              </a:lnSpc>
            </a:pPr>
            <a:r>
              <a:rPr lang="en-US" dirty="0"/>
              <a:t>DBI is based on implementing secondary prevention  programs</a:t>
            </a:r>
          </a:p>
          <a:p>
            <a:pPr>
              <a:lnSpc>
                <a:spcPct val="120000"/>
              </a:lnSpc>
            </a:pPr>
            <a:r>
              <a:rPr lang="en-US" dirty="0"/>
              <a:t>So …</a:t>
            </a:r>
          </a:p>
          <a:p>
            <a:pPr lvl="1">
              <a:lnSpc>
                <a:spcPct val="120000"/>
              </a:lnSpc>
            </a:pPr>
            <a:r>
              <a:rPr lang="en-US" dirty="0"/>
              <a:t>Why are we talking about objectives?</a:t>
            </a:r>
          </a:p>
        </p:txBody>
      </p:sp>
      <p:sp>
        <p:nvSpPr>
          <p:cNvPr id="6" name="Freeform 5">
            <a:extLst>
              <a:ext uri="{C183D7F6-B498-43B3-948B-1728B52AA6E4}">
                <adec:decorative xmlns:adec="http://schemas.microsoft.com/office/drawing/2017/decorative" val="1"/>
              </a:ext>
            </a:extLst>
          </p:cNvPr>
          <p:cNvSpPr/>
          <p:nvPr/>
        </p:nvSpPr>
        <p:spPr>
          <a:xfrm>
            <a:off x="4145973" y="2182091"/>
            <a:ext cx="4440759" cy="2948637"/>
          </a:xfrm>
          <a:custGeom>
            <a:avLst/>
            <a:gdLst>
              <a:gd name="connsiteX0" fmla="*/ 2389909 w 4440759"/>
              <a:gd name="connsiteY0" fmla="*/ 1475509 h 2948637"/>
              <a:gd name="connsiteX1" fmla="*/ 4353791 w 4440759"/>
              <a:gd name="connsiteY1" fmla="*/ 1465118 h 2948637"/>
              <a:gd name="connsiteX2" fmla="*/ 3896591 w 4440759"/>
              <a:gd name="connsiteY2" fmla="*/ 2940627 h 2948637"/>
              <a:gd name="connsiteX3" fmla="*/ 2119745 w 4440759"/>
              <a:gd name="connsiteY3" fmla="*/ 1995054 h 2948637"/>
              <a:gd name="connsiteX4" fmla="*/ 1330036 w 4440759"/>
              <a:gd name="connsiteY4" fmla="*/ 716973 h 2948637"/>
              <a:gd name="connsiteX5" fmla="*/ 0 w 4440759"/>
              <a:gd name="connsiteY5" fmla="*/ 0 h 29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759" h="2948637">
                <a:moveTo>
                  <a:pt x="2389909" y="1475509"/>
                </a:moveTo>
                <a:cubicBezTo>
                  <a:pt x="3246293" y="1348220"/>
                  <a:pt x="4102677" y="1220932"/>
                  <a:pt x="4353791" y="1465118"/>
                </a:cubicBezTo>
                <a:cubicBezTo>
                  <a:pt x="4604905" y="1709304"/>
                  <a:pt x="4268932" y="2852304"/>
                  <a:pt x="3896591" y="2940627"/>
                </a:cubicBezTo>
                <a:cubicBezTo>
                  <a:pt x="3524250" y="3028950"/>
                  <a:pt x="2547504" y="2365663"/>
                  <a:pt x="2119745" y="1995054"/>
                </a:cubicBezTo>
                <a:cubicBezTo>
                  <a:pt x="1691986" y="1624445"/>
                  <a:pt x="1683327" y="1049482"/>
                  <a:pt x="1330036" y="716973"/>
                </a:cubicBezTo>
                <a:cubicBezTo>
                  <a:pt x="976745" y="384464"/>
                  <a:pt x="488372" y="192232"/>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700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Importance of objectives in DBI</a:t>
            </a:r>
          </a:p>
        </p:txBody>
      </p:sp>
      <p:sp>
        <p:nvSpPr>
          <p:cNvPr id="7" name="Rounded Rectangle 6">
            <a:extLst>
              <a:ext uri="{C183D7F6-B498-43B3-948B-1728B52AA6E4}">
                <adec:decorative xmlns:adec="http://schemas.microsoft.com/office/drawing/2017/decorative" val="1"/>
              </a:ext>
            </a:extLst>
          </p:cNvPr>
          <p:cNvSpPr/>
          <p:nvPr/>
        </p:nvSpPr>
        <p:spPr>
          <a:xfrm>
            <a:off x="6586949" y="601241"/>
            <a:ext cx="1786276" cy="998651"/>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C183D7F6-B498-43B3-948B-1728B52AA6E4}">
                <adec:decorative xmlns:adec="http://schemas.microsoft.com/office/drawing/2017/decorative" val="1"/>
              </a:ext>
            </a:extLst>
          </p:cNvPr>
          <p:cNvSpPr/>
          <p:nvPr/>
        </p:nvSpPr>
        <p:spPr>
          <a:xfrm>
            <a:off x="6616929" y="3978955"/>
            <a:ext cx="1686448" cy="558535"/>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C183D7F6-B498-43B3-948B-1728B52AA6E4}">
                <adec:decorative xmlns:adec="http://schemas.microsoft.com/office/drawing/2017/decorative" val="1"/>
              </a:ext>
            </a:extLst>
          </p:cNvPr>
          <p:cNvSpPr/>
          <p:nvPr/>
        </p:nvSpPr>
        <p:spPr>
          <a:xfrm>
            <a:off x="4139956" y="2357920"/>
            <a:ext cx="939694"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C183D7F6-B498-43B3-948B-1728B52AA6E4}">
                <adec:decorative xmlns:adec="http://schemas.microsoft.com/office/drawing/2017/decorative" val="1"/>
              </a:ext>
            </a:extLst>
          </p:cNvPr>
          <p:cNvSpPr/>
          <p:nvPr/>
        </p:nvSpPr>
        <p:spPr>
          <a:xfrm>
            <a:off x="3925618" y="3886391"/>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C183D7F6-B498-43B3-948B-1728B52AA6E4}">
                <adec:decorative xmlns:adec="http://schemas.microsoft.com/office/drawing/2017/decorative" val="1"/>
              </a:ext>
            </a:extLst>
          </p:cNvPr>
          <p:cNvSpPr/>
          <p:nvPr/>
        </p:nvSpPr>
        <p:spPr>
          <a:xfrm>
            <a:off x="3896491" y="4909681"/>
            <a:ext cx="1556206"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C183D7F6-B498-43B3-948B-1728B52AA6E4}">
                <adec:decorative xmlns:adec="http://schemas.microsoft.com/office/drawing/2017/decorative" val="1"/>
              </a:ext>
            </a:extLst>
          </p:cNvPr>
          <p:cNvSpPr/>
          <p:nvPr/>
        </p:nvSpPr>
        <p:spPr>
          <a:xfrm>
            <a:off x="5883007" y="1599892"/>
            <a:ext cx="3106757" cy="2185390"/>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C183D7F6-B498-43B3-948B-1728B52AA6E4}">
                <adec:decorative xmlns:adec="http://schemas.microsoft.com/office/drawing/2017/decorative" val="1"/>
              </a:ext>
            </a:extLst>
          </p:cNvPr>
          <p:cNvSpPr/>
          <p:nvPr/>
        </p:nvSpPr>
        <p:spPr>
          <a:xfrm>
            <a:off x="5624050" y="4753180"/>
            <a:ext cx="3274648" cy="1548451"/>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C183D7F6-B498-43B3-948B-1728B52AA6E4}">
                <adec:decorative xmlns:adec="http://schemas.microsoft.com/office/drawing/2017/decorative" val="1"/>
              </a:ext>
            </a:extLst>
          </p:cNvPr>
          <p:cNvSpPr/>
          <p:nvPr/>
        </p:nvSpPr>
        <p:spPr>
          <a:xfrm>
            <a:off x="5715115" y="3785283"/>
            <a:ext cx="901813" cy="967898"/>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C183D7F6-B498-43B3-948B-1728B52AA6E4}">
                <adec:decorative xmlns:adec="http://schemas.microsoft.com/office/drawing/2017/decorative" val="1"/>
              </a:ext>
            </a:extLst>
          </p:cNvPr>
          <p:cNvSpPr/>
          <p:nvPr/>
        </p:nvSpPr>
        <p:spPr>
          <a:xfrm>
            <a:off x="6616928" y="3786454"/>
            <a:ext cx="366075" cy="143602"/>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p:cNvSpPr>
            <a:spLocks noGrp="1"/>
          </p:cNvSpPr>
          <p:nvPr>
            <p:ph type="body" sz="quarter" idx="14"/>
          </p:nvPr>
        </p:nvSpPr>
        <p:spPr>
          <a:xfrm>
            <a:off x="676460" y="1931297"/>
            <a:ext cx="3990790" cy="4370334"/>
          </a:xfrm>
        </p:spPr>
        <p:txBody>
          <a:bodyPr>
            <a:normAutofit fontScale="92500" lnSpcReduction="20000"/>
          </a:bodyPr>
          <a:lstStyle/>
          <a:p>
            <a:pPr>
              <a:lnSpc>
                <a:spcPct val="110000"/>
              </a:lnSpc>
            </a:pPr>
            <a:r>
              <a:rPr lang="en-US" dirty="0"/>
              <a:t>If you have a secondary prevention program, it</a:t>
            </a:r>
          </a:p>
          <a:p>
            <a:pPr lvl="1">
              <a:lnSpc>
                <a:spcPct val="110000"/>
              </a:lnSpc>
            </a:pPr>
            <a:r>
              <a:rPr lang="en-US" dirty="0"/>
              <a:t>may not specify objectives in a way that maximizes learning</a:t>
            </a:r>
          </a:p>
          <a:p>
            <a:pPr lvl="1">
              <a:lnSpc>
                <a:spcPct val="110000"/>
              </a:lnSpc>
            </a:pPr>
            <a:r>
              <a:rPr lang="en-US" dirty="0"/>
              <a:t>may try to cover too many objectives at once</a:t>
            </a:r>
          </a:p>
          <a:p>
            <a:pPr lvl="1">
              <a:lnSpc>
                <a:spcPct val="110000"/>
              </a:lnSpc>
            </a:pPr>
            <a:r>
              <a:rPr lang="en-US" dirty="0"/>
              <a:t>design learning outcomes that do not match stated objectives</a:t>
            </a:r>
          </a:p>
          <a:p>
            <a:pPr lvl="1">
              <a:lnSpc>
                <a:spcPct val="110000"/>
              </a:lnSpc>
            </a:pPr>
            <a:endParaRPr lang="en-US" dirty="0"/>
          </a:p>
          <a:p>
            <a:pPr>
              <a:lnSpc>
                <a:spcPct val="110000"/>
              </a:lnSpc>
            </a:pPr>
            <a:r>
              <a:rPr lang="en-US" dirty="0"/>
              <a:t>If you do not have a program, you will need to</a:t>
            </a:r>
          </a:p>
          <a:p>
            <a:pPr lvl="1">
              <a:lnSpc>
                <a:spcPct val="110000"/>
              </a:lnSpc>
            </a:pPr>
            <a:r>
              <a:rPr lang="en-US" dirty="0"/>
              <a:t>define clear objectives for lessons</a:t>
            </a:r>
          </a:p>
          <a:p>
            <a:pPr lvl="1">
              <a:lnSpc>
                <a:spcPct val="110000"/>
              </a:lnSpc>
            </a:pPr>
            <a:r>
              <a:rPr lang="en-US" dirty="0"/>
              <a:t>specify appropriate learning outcomes</a:t>
            </a:r>
          </a:p>
        </p:txBody>
      </p:sp>
      <p:sp>
        <p:nvSpPr>
          <p:cNvPr id="6" name="Freeform 5">
            <a:extLst>
              <a:ext uri="{C183D7F6-B498-43B3-948B-1728B52AA6E4}">
                <adec:decorative xmlns:adec="http://schemas.microsoft.com/office/drawing/2017/decorative" val="1"/>
              </a:ext>
            </a:extLst>
          </p:cNvPr>
          <p:cNvSpPr/>
          <p:nvPr/>
        </p:nvSpPr>
        <p:spPr>
          <a:xfrm>
            <a:off x="4145973" y="2182091"/>
            <a:ext cx="4440759" cy="2948637"/>
          </a:xfrm>
          <a:custGeom>
            <a:avLst/>
            <a:gdLst>
              <a:gd name="connsiteX0" fmla="*/ 2389909 w 4440759"/>
              <a:gd name="connsiteY0" fmla="*/ 1475509 h 2948637"/>
              <a:gd name="connsiteX1" fmla="*/ 4353791 w 4440759"/>
              <a:gd name="connsiteY1" fmla="*/ 1465118 h 2948637"/>
              <a:gd name="connsiteX2" fmla="*/ 3896591 w 4440759"/>
              <a:gd name="connsiteY2" fmla="*/ 2940627 h 2948637"/>
              <a:gd name="connsiteX3" fmla="*/ 2119745 w 4440759"/>
              <a:gd name="connsiteY3" fmla="*/ 1995054 h 2948637"/>
              <a:gd name="connsiteX4" fmla="*/ 1330036 w 4440759"/>
              <a:gd name="connsiteY4" fmla="*/ 716973 h 2948637"/>
              <a:gd name="connsiteX5" fmla="*/ 0 w 4440759"/>
              <a:gd name="connsiteY5" fmla="*/ 0 h 29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759" h="2948637">
                <a:moveTo>
                  <a:pt x="2389909" y="1475509"/>
                </a:moveTo>
                <a:cubicBezTo>
                  <a:pt x="3246293" y="1348220"/>
                  <a:pt x="4102677" y="1220932"/>
                  <a:pt x="4353791" y="1465118"/>
                </a:cubicBezTo>
                <a:cubicBezTo>
                  <a:pt x="4604905" y="1709304"/>
                  <a:pt x="4268932" y="2852304"/>
                  <a:pt x="3896591" y="2940627"/>
                </a:cubicBezTo>
                <a:cubicBezTo>
                  <a:pt x="3524250" y="3028950"/>
                  <a:pt x="2547504" y="2365663"/>
                  <a:pt x="2119745" y="1995054"/>
                </a:cubicBezTo>
                <a:cubicBezTo>
                  <a:pt x="1691986" y="1624445"/>
                  <a:pt x="1683327" y="1049482"/>
                  <a:pt x="1330036" y="716973"/>
                </a:cubicBezTo>
                <a:cubicBezTo>
                  <a:pt x="976745" y="384464"/>
                  <a:pt x="488372" y="192232"/>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875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54475" y="1515946"/>
            <a:ext cx="8366159" cy="4580054"/>
          </a:xfrm>
        </p:spPr>
        <p:txBody>
          <a:bodyPr>
            <a:normAutofit/>
          </a:bodyPr>
          <a:lstStyle/>
          <a:p>
            <a:r>
              <a:rPr lang="en-US" dirty="0"/>
              <a:t>The objective focuses instruction on exactly what we want students to learn</a:t>
            </a:r>
          </a:p>
          <a:p>
            <a:r>
              <a:rPr lang="en-US" dirty="0"/>
              <a:t>Without an objective, lessons end up being about</a:t>
            </a:r>
          </a:p>
          <a:p>
            <a:pPr lvl="1"/>
            <a:r>
              <a:rPr lang="en-US" dirty="0"/>
              <a:t>a topic </a:t>
            </a:r>
          </a:p>
          <a:p>
            <a:pPr lvl="1"/>
            <a:endParaRPr lang="en-US" dirty="0"/>
          </a:p>
          <a:p>
            <a:pPr lvl="1"/>
            <a:endParaRPr lang="en-US" dirty="0"/>
          </a:p>
          <a:p>
            <a:pPr lvl="1"/>
            <a:endParaRPr lang="en-US" dirty="0"/>
          </a:p>
          <a:p>
            <a:pPr lvl="1"/>
            <a:endParaRPr lang="en-US" dirty="0"/>
          </a:p>
          <a:p>
            <a:pPr lvl="1"/>
            <a:endParaRPr lang="en-US" dirty="0"/>
          </a:p>
          <a:p>
            <a:pPr lvl="1"/>
            <a:r>
              <a:rPr lang="en-US" dirty="0"/>
              <a:t>an activity</a:t>
            </a:r>
          </a:p>
          <a:p>
            <a:endParaRPr lang="en-US" dirty="0"/>
          </a:p>
          <a:p>
            <a:endParaRPr lang="en-US" dirty="0"/>
          </a:p>
          <a:p>
            <a:endParaRPr lang="en-US" dirty="0"/>
          </a:p>
          <a:p>
            <a:endParaRPr lang="en-US" dirty="0"/>
          </a:p>
        </p:txBody>
      </p:sp>
      <p:sp>
        <p:nvSpPr>
          <p:cNvPr id="4" name="Title 3"/>
          <p:cNvSpPr>
            <a:spLocks noGrp="1"/>
          </p:cNvSpPr>
          <p:nvPr>
            <p:ph type="title"/>
          </p:nvPr>
        </p:nvSpPr>
        <p:spPr/>
        <p:txBody>
          <a:bodyPr>
            <a:normAutofit fontScale="90000"/>
          </a:bodyPr>
          <a:lstStyle/>
          <a:p>
            <a:r>
              <a:rPr lang="en-US" dirty="0"/>
              <a:t>These modules are about instruction! Why focus on </a:t>
            </a:r>
            <a:r>
              <a:rPr lang="en-US" i="1" dirty="0"/>
              <a:t>objectives</a:t>
            </a:r>
            <a:r>
              <a:rPr lang="en-US" dirty="0"/>
              <a:t>?</a:t>
            </a:r>
          </a:p>
        </p:txBody>
      </p:sp>
      <p:sp>
        <p:nvSpPr>
          <p:cNvPr id="6" name="Rectangle 5"/>
          <p:cNvSpPr/>
          <p:nvPr/>
        </p:nvSpPr>
        <p:spPr>
          <a:xfrm rot="555549">
            <a:off x="2516009" y="4201765"/>
            <a:ext cx="1130785" cy="152865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t>Worksheet</a:t>
            </a:r>
          </a:p>
          <a:p>
            <a:endParaRPr lang="en-US" sz="800" dirty="0"/>
          </a:p>
          <a:p>
            <a:r>
              <a:rPr lang="en-US" sz="800" dirty="0"/>
              <a:t>Answer these questions:</a:t>
            </a:r>
          </a:p>
        </p:txBody>
      </p:sp>
      <p:sp>
        <p:nvSpPr>
          <p:cNvPr id="7" name="Rectangle 6"/>
          <p:cNvSpPr/>
          <p:nvPr/>
        </p:nvSpPr>
        <p:spPr>
          <a:xfrm rot="21102622">
            <a:off x="3732487" y="4578118"/>
            <a:ext cx="1677751" cy="1091829"/>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accent1"/>
                </a:solidFill>
              </a:rPr>
              <a:t>Venn Diagram</a:t>
            </a:r>
          </a:p>
        </p:txBody>
      </p:sp>
      <p:sp>
        <p:nvSpPr>
          <p:cNvPr id="8" name="Oval 7">
            <a:extLst>
              <a:ext uri="{C183D7F6-B498-43B3-948B-1728B52AA6E4}">
                <adec:decorative xmlns:adec="http://schemas.microsoft.com/office/drawing/2017/decorative" val="1"/>
              </a:ext>
            </a:extLst>
          </p:cNvPr>
          <p:cNvSpPr/>
          <p:nvPr/>
        </p:nvSpPr>
        <p:spPr>
          <a:xfrm>
            <a:off x="4061092" y="4948202"/>
            <a:ext cx="649154" cy="6097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4500382" y="4877545"/>
            <a:ext cx="649154" cy="6097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Callout 9"/>
          <p:cNvSpPr/>
          <p:nvPr/>
        </p:nvSpPr>
        <p:spPr>
          <a:xfrm>
            <a:off x="2542718" y="2590361"/>
            <a:ext cx="2031224" cy="952048"/>
          </a:xfrm>
          <a:prstGeom prst="wedgeEllipseCallout">
            <a:avLst>
              <a:gd name="adj1" fmla="val -60787"/>
              <a:gd name="adj2" fmla="val -43033"/>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We are learning about triangle congruence.</a:t>
            </a:r>
          </a:p>
        </p:txBody>
      </p:sp>
      <p:sp>
        <p:nvSpPr>
          <p:cNvPr id="11" name="Oval Callout 10"/>
          <p:cNvSpPr/>
          <p:nvPr/>
        </p:nvSpPr>
        <p:spPr>
          <a:xfrm>
            <a:off x="4464570" y="2830224"/>
            <a:ext cx="2031224" cy="952048"/>
          </a:xfrm>
          <a:prstGeom prst="wedgeEllipseCallout">
            <a:avLst>
              <a:gd name="adj1" fmla="val 36120"/>
              <a:gd name="adj2" fmla="val -70894"/>
            </a:avLst>
          </a:prstGeom>
          <a:solidFill>
            <a:schemeClr val="accent6">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t>I’m teaching them about cause and effect.</a:t>
            </a:r>
          </a:p>
        </p:txBody>
      </p:sp>
    </p:spTree>
    <p:extLst>
      <p:ext uri="{BB962C8B-B14F-4D97-AF65-F5344CB8AC3E}">
        <p14:creationId xmlns:p14="http://schemas.microsoft.com/office/powerpoint/2010/main" val="309395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54475" y="1515946"/>
            <a:ext cx="8366159" cy="4580054"/>
          </a:xfrm>
        </p:spPr>
        <p:txBody>
          <a:bodyPr>
            <a:normAutofit/>
          </a:bodyPr>
          <a:lstStyle/>
          <a:p>
            <a:r>
              <a:rPr lang="en-US" dirty="0"/>
              <a:t>The objective focuses instruction on exactly what we want students to learn</a:t>
            </a:r>
          </a:p>
          <a:p>
            <a:r>
              <a:rPr lang="en-US" dirty="0"/>
              <a:t>Without an objective, lessons end up being about</a:t>
            </a:r>
          </a:p>
          <a:p>
            <a:pPr lvl="1"/>
            <a:r>
              <a:rPr lang="en-US" dirty="0"/>
              <a:t>a topic </a:t>
            </a:r>
          </a:p>
          <a:p>
            <a:pPr lvl="1"/>
            <a:endParaRPr lang="en-US" dirty="0"/>
          </a:p>
          <a:p>
            <a:pPr lvl="1"/>
            <a:endParaRPr lang="en-US" dirty="0"/>
          </a:p>
          <a:p>
            <a:pPr lvl="1"/>
            <a:endParaRPr lang="en-US" dirty="0"/>
          </a:p>
          <a:p>
            <a:pPr lvl="1"/>
            <a:endParaRPr lang="en-US" dirty="0"/>
          </a:p>
          <a:p>
            <a:pPr lvl="1"/>
            <a:endParaRPr lang="en-US" dirty="0"/>
          </a:p>
          <a:p>
            <a:pPr lvl="1"/>
            <a:r>
              <a:rPr lang="en-US" dirty="0"/>
              <a:t>an activity</a:t>
            </a:r>
          </a:p>
          <a:p>
            <a:endParaRPr lang="en-US" dirty="0"/>
          </a:p>
          <a:p>
            <a:endParaRPr lang="en-US" dirty="0"/>
          </a:p>
          <a:p>
            <a:endParaRPr lang="en-US" dirty="0"/>
          </a:p>
          <a:p>
            <a:endParaRPr lang="en-US" dirty="0"/>
          </a:p>
        </p:txBody>
      </p:sp>
      <p:sp>
        <p:nvSpPr>
          <p:cNvPr id="4" name="Title 3"/>
          <p:cNvSpPr>
            <a:spLocks noGrp="1"/>
          </p:cNvSpPr>
          <p:nvPr>
            <p:ph type="title"/>
          </p:nvPr>
        </p:nvSpPr>
        <p:spPr/>
        <p:txBody>
          <a:bodyPr>
            <a:normAutofit fontScale="90000"/>
          </a:bodyPr>
          <a:lstStyle/>
          <a:p>
            <a:r>
              <a:rPr lang="en-US" dirty="0"/>
              <a:t>These modules are about instruction! Why focus on </a:t>
            </a:r>
            <a:r>
              <a:rPr lang="en-US" i="1" dirty="0"/>
              <a:t>objectives</a:t>
            </a:r>
            <a:r>
              <a:rPr lang="en-US" dirty="0"/>
              <a:t>?</a:t>
            </a:r>
          </a:p>
        </p:txBody>
      </p:sp>
      <p:sp>
        <p:nvSpPr>
          <p:cNvPr id="2" name="Rectangle 1">
            <a:extLst>
              <a:ext uri="{FF2B5EF4-FFF2-40B4-BE49-F238E27FC236}">
                <a16:creationId xmlns:a16="http://schemas.microsoft.com/office/drawing/2014/main" id="{F0DC9EC9-0E17-4600-B8E2-588625AC76A1}"/>
              </a:ext>
            </a:extLst>
          </p:cNvPr>
          <p:cNvSpPr/>
          <p:nvPr/>
        </p:nvSpPr>
        <p:spPr>
          <a:xfrm>
            <a:off x="4153591" y="3081716"/>
            <a:ext cx="2850504" cy="2246769"/>
          </a:xfrm>
          <a:prstGeom prst="rect">
            <a:avLst/>
          </a:prstGeom>
          <a:solidFill>
            <a:schemeClr val="accent2"/>
          </a:solidFill>
        </p:spPr>
        <p:txBody>
          <a:bodyPr wrap="square">
            <a:spAutoFit/>
          </a:bodyPr>
          <a:lstStyle/>
          <a:p>
            <a:pPr algn="ctr"/>
            <a:r>
              <a:rPr lang="en-US" sz="2000" dirty="0"/>
              <a:t>This can be true even when using a secondary prevention program. The </a:t>
            </a:r>
            <a:r>
              <a:rPr lang="en-US" sz="2000" dirty="0">
                <a:solidFill>
                  <a:schemeClr val="accent1">
                    <a:lumMod val="60000"/>
                    <a:lumOff val="40000"/>
                  </a:schemeClr>
                </a:solidFill>
              </a:rPr>
              <a:t>authors do not always write lessons with good objectives</a:t>
            </a:r>
            <a:r>
              <a:rPr lang="en-US" sz="2000" dirty="0"/>
              <a:t>, and that makes them hard to use.</a:t>
            </a:r>
          </a:p>
        </p:txBody>
      </p:sp>
    </p:spTree>
    <p:extLst>
      <p:ext uri="{BB962C8B-B14F-4D97-AF65-F5344CB8AC3E}">
        <p14:creationId xmlns:p14="http://schemas.microsoft.com/office/powerpoint/2010/main" val="1957980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018" y="324358"/>
            <a:ext cx="7540212" cy="917367"/>
          </a:xfrm>
        </p:spPr>
        <p:txBody>
          <a:bodyPr>
            <a:normAutofit/>
          </a:bodyPr>
          <a:lstStyle/>
          <a:p>
            <a:r>
              <a:rPr lang="en-US" b="0" dirty="0"/>
              <a:t>Here’s an example of what happens …</a:t>
            </a:r>
          </a:p>
        </p:txBody>
      </p:sp>
      <p:sp>
        <p:nvSpPr>
          <p:cNvPr id="5" name="Thought Bubble: Cloud 4">
            <a:extLst>
              <a:ext uri="{FF2B5EF4-FFF2-40B4-BE49-F238E27FC236}">
                <a16:creationId xmlns:a16="http://schemas.microsoft.com/office/drawing/2014/main" id="{49A23BB2-31C1-4EA4-8E2D-1C8B8DF2A651}"/>
              </a:ext>
            </a:extLst>
          </p:cNvPr>
          <p:cNvSpPr/>
          <p:nvPr/>
        </p:nvSpPr>
        <p:spPr>
          <a:xfrm>
            <a:off x="1112117" y="2091549"/>
            <a:ext cx="2892480" cy="2065222"/>
          </a:xfrm>
          <a:prstGeom prst="cloudCallout">
            <a:avLst>
              <a:gd name="adj1" fmla="val 15371"/>
              <a:gd name="adj2" fmla="val 787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program suggests I read this book with the students, but it doesn’t say how to do it.</a:t>
            </a:r>
          </a:p>
        </p:txBody>
      </p:sp>
      <p:sp>
        <p:nvSpPr>
          <p:cNvPr id="6" name="Thought Bubble: Cloud 5">
            <a:extLst>
              <a:ext uri="{FF2B5EF4-FFF2-40B4-BE49-F238E27FC236}">
                <a16:creationId xmlns:a16="http://schemas.microsoft.com/office/drawing/2014/main" id="{EED80467-0EA7-4E57-B22A-16FC07431D96}"/>
              </a:ext>
            </a:extLst>
          </p:cNvPr>
          <p:cNvSpPr/>
          <p:nvPr/>
        </p:nvSpPr>
        <p:spPr>
          <a:xfrm>
            <a:off x="3587198" y="2093581"/>
            <a:ext cx="4114983" cy="2266682"/>
          </a:xfrm>
          <a:prstGeom prst="cloudCallout">
            <a:avLst>
              <a:gd name="adj1" fmla="val -59545"/>
              <a:gd name="adj2" fmla="val 674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 how can I read the book with students? I’ll use the Survey, Question, Read, Recite, Review strategy I read about on a website for teachers.</a:t>
            </a:r>
          </a:p>
        </p:txBody>
      </p:sp>
      <p:pic>
        <p:nvPicPr>
          <p:cNvPr id="7" name="Picture 6" descr="shared reading: sunken treasure ">
            <a:extLst>
              <a:ext uri="{FF2B5EF4-FFF2-40B4-BE49-F238E27FC236}">
                <a16:creationId xmlns:a16="http://schemas.microsoft.com/office/drawing/2014/main" id="{CA7AA386-C992-4478-A40E-D2A4CCACAB4B}"/>
              </a:ext>
            </a:extLst>
          </p:cNvPr>
          <p:cNvPicPr>
            <a:picLocks noChangeAspect="1"/>
          </p:cNvPicPr>
          <p:nvPr/>
        </p:nvPicPr>
        <p:blipFill rotWithShape="1">
          <a:blip r:embed="rId3"/>
          <a:srcRect r="53545" b="63748"/>
          <a:stretch/>
        </p:blipFill>
        <p:spPr>
          <a:xfrm>
            <a:off x="1112117" y="5493755"/>
            <a:ext cx="6087001" cy="520224"/>
          </a:xfrm>
          <a:prstGeom prst="rect">
            <a:avLst/>
          </a:prstGeom>
        </p:spPr>
      </p:pic>
      <p:pic>
        <p:nvPicPr>
          <p:cNvPr id="8" name="Picture 7" descr="SQRRR together">
            <a:extLst>
              <a:ext uri="{FF2B5EF4-FFF2-40B4-BE49-F238E27FC236}">
                <a16:creationId xmlns:a16="http://schemas.microsoft.com/office/drawing/2014/main" id="{BDD3F637-B91B-466B-A699-80AEFDD55ABF}"/>
              </a:ext>
            </a:extLst>
          </p:cNvPr>
          <p:cNvPicPr>
            <a:picLocks noChangeAspect="1"/>
          </p:cNvPicPr>
          <p:nvPr/>
        </p:nvPicPr>
        <p:blipFill rotWithShape="1">
          <a:blip r:embed="rId3"/>
          <a:srcRect l="30957" r="54278" b="67944"/>
          <a:stretch/>
        </p:blipFill>
        <p:spPr>
          <a:xfrm>
            <a:off x="5218772" y="5494057"/>
            <a:ext cx="1985878" cy="472189"/>
          </a:xfrm>
          <a:prstGeom prst="rect">
            <a:avLst/>
          </a:prstGeom>
        </p:spPr>
      </p:pic>
      <p:sp>
        <p:nvSpPr>
          <p:cNvPr id="11" name="Rectangle 10">
            <a:extLst>
              <a:ext uri="{FF2B5EF4-FFF2-40B4-BE49-F238E27FC236}">
                <a16:creationId xmlns:a16="http://schemas.microsoft.com/office/drawing/2014/main" id="{9460FBFF-840E-4404-800F-BDFAD20FA7C5}"/>
              </a:ext>
            </a:extLst>
          </p:cNvPr>
          <p:cNvSpPr/>
          <p:nvPr/>
        </p:nvSpPr>
        <p:spPr>
          <a:xfrm>
            <a:off x="1219018" y="1243758"/>
            <a:ext cx="5426114" cy="923330"/>
          </a:xfrm>
          <a:prstGeom prst="rect">
            <a:avLst/>
          </a:prstGeom>
        </p:spPr>
        <p:txBody>
          <a:bodyPr wrap="square">
            <a:spAutoFit/>
          </a:bodyPr>
          <a:lstStyle/>
          <a:p>
            <a:r>
              <a:rPr lang="en-US" dirty="0"/>
              <a:t>The teacher works with a small group of fifth graders who need intensive intervention in reading comprehension and is planning a lesson for the coming week.</a:t>
            </a:r>
          </a:p>
        </p:txBody>
      </p:sp>
      <p:sp>
        <p:nvSpPr>
          <p:cNvPr id="12" name="Rectangle 11">
            <a:extLst>
              <a:ext uri="{FF2B5EF4-FFF2-40B4-BE49-F238E27FC236}">
                <a16:creationId xmlns:a16="http://schemas.microsoft.com/office/drawing/2014/main" id="{77CD533E-F46A-4350-94CF-FE3DF57A0F28}"/>
              </a:ext>
            </a:extLst>
          </p:cNvPr>
          <p:cNvSpPr/>
          <p:nvPr/>
        </p:nvSpPr>
        <p:spPr>
          <a:xfrm>
            <a:off x="1028099" y="5025420"/>
            <a:ext cx="5426114" cy="369332"/>
          </a:xfrm>
          <a:prstGeom prst="rect">
            <a:avLst/>
          </a:prstGeom>
        </p:spPr>
        <p:txBody>
          <a:bodyPr wrap="square">
            <a:spAutoFit/>
          </a:bodyPr>
          <a:lstStyle/>
          <a:p>
            <a:r>
              <a:rPr lang="en-US" dirty="0"/>
              <a:t>The teacher writes in the lesson plan book…</a:t>
            </a:r>
          </a:p>
        </p:txBody>
      </p:sp>
    </p:spTree>
    <p:extLst>
      <p:ext uri="{BB962C8B-B14F-4D97-AF65-F5344CB8AC3E}">
        <p14:creationId xmlns:p14="http://schemas.microsoft.com/office/powerpoint/2010/main" val="239825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8"/>
                                        </p:tgtEl>
                                      </p:cBhvr>
                                      <p:by x="400000" y="400000"/>
                                    </p:animScale>
                                  </p:childTnLst>
                                </p:cTn>
                              </p:par>
                              <p:par>
                                <p:cTn id="13" presetID="42" presetClass="path" presetSubtype="0" accel="50000" decel="50000" fill="hold" nodeType="withEffect">
                                  <p:stCondLst>
                                    <p:cond delay="0"/>
                                  </p:stCondLst>
                                  <p:childTnLst>
                                    <p:animMotion origin="layout" path="M 3.33333E-6 3.33333E-6 L -0.15712 -0.35417 " pathEditMode="relative" rAng="0" ptsTypes="AA">
                                      <p:cBhvr>
                                        <p:cTn id="14" dur="2000" fill="hold"/>
                                        <p:tgtEl>
                                          <p:spTgt spid="8"/>
                                        </p:tgtEl>
                                        <p:attrNameLst>
                                          <p:attrName>ppt_x</p:attrName>
                                          <p:attrName>ppt_y</p:attrName>
                                        </p:attrNameLst>
                                      </p:cBhvr>
                                      <p:rCtr x="-7865" y="-17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This is an activity</a:t>
            </a:r>
          </a:p>
          <a:p>
            <a:r>
              <a:rPr lang="en-US" dirty="0"/>
              <a:t>The teacher did not even think it through</a:t>
            </a:r>
          </a:p>
          <a:p>
            <a:r>
              <a:rPr lang="en-US" dirty="0"/>
              <a:t>The learning outcome is not specified</a:t>
            </a:r>
          </a:p>
        </p:txBody>
      </p:sp>
      <p:sp>
        <p:nvSpPr>
          <p:cNvPr id="3" name="Title 2"/>
          <p:cNvSpPr>
            <a:spLocks noGrp="1"/>
          </p:cNvSpPr>
          <p:nvPr>
            <p:ph type="title"/>
          </p:nvPr>
        </p:nvSpPr>
        <p:spPr/>
        <p:txBody>
          <a:bodyPr/>
          <a:lstStyle/>
          <a:p>
            <a:r>
              <a:rPr lang="en-US" dirty="0"/>
              <a:t>This is not an objective</a:t>
            </a:r>
          </a:p>
        </p:txBody>
      </p:sp>
      <p:sp>
        <p:nvSpPr>
          <p:cNvPr id="4" name="Content Placeholder 9"/>
          <p:cNvSpPr txBox="1">
            <a:spLocks/>
          </p:cNvSpPr>
          <p:nvPr/>
        </p:nvSpPr>
        <p:spPr>
          <a:xfrm>
            <a:off x="5340928" y="1515946"/>
            <a:ext cx="3601096" cy="640080"/>
          </a:xfrm>
          <a:prstGeom prst="rect">
            <a:avLst/>
          </a:prstGeom>
          <a:solidFill>
            <a:schemeClr val="accent2">
              <a:lumMod val="75000"/>
            </a:schemeClr>
          </a:solidFill>
        </p:spPr>
        <p:txBody>
          <a:bodyPr anchor="ctr">
            <a:normAutofit/>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What does “together” mean? </a:t>
            </a:r>
          </a:p>
        </p:txBody>
      </p:sp>
      <p:sp>
        <p:nvSpPr>
          <p:cNvPr id="5" name="Content Placeholder 9"/>
          <p:cNvSpPr txBox="1">
            <a:spLocks/>
          </p:cNvSpPr>
          <p:nvPr/>
        </p:nvSpPr>
        <p:spPr>
          <a:xfrm>
            <a:off x="1219018" y="4253919"/>
            <a:ext cx="3280246" cy="640080"/>
          </a:xfrm>
          <a:prstGeom prst="rect">
            <a:avLst/>
          </a:prstGeom>
          <a:solidFill>
            <a:schemeClr val="accent2">
              <a:lumMod val="75000"/>
            </a:schemeClr>
          </a:solidFill>
        </p:spPr>
        <p:txBody>
          <a:bodyPr anchor="ctr">
            <a:noAutofit/>
          </a:bodyPr>
          <a:lstStyle>
            <a:lvl1pPr marL="285750" indent="-285750" algn="l" defTabSz="914400" rtl="0" eaLnBrk="1" latinLnBrk="0" hangingPunct="1">
              <a:lnSpc>
                <a:spcPct val="90000"/>
              </a:lnSpc>
              <a:spcBef>
                <a:spcPts val="1000"/>
              </a:spcBef>
              <a:buClr>
                <a:schemeClr val="accent2">
                  <a:lumMod val="75000"/>
                </a:schemeClr>
              </a:buClr>
              <a:buFont typeface="Arial" panose="020B0604020202020204" pitchFamily="34" charset="0"/>
              <a:buChar char="•"/>
              <a:defRPr sz="3600" kern="1200">
                <a:solidFill>
                  <a:schemeClr val="tx1"/>
                </a:solidFill>
                <a:latin typeface="Tw Cen MT" panose="020B0602020104020603" pitchFamily="34" charset="0"/>
                <a:ea typeface="+mn-ea"/>
                <a:cs typeface="+mn-cs"/>
              </a:defRPr>
            </a:lvl1pPr>
            <a:lvl2pPr marL="7429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3200" kern="1200">
                <a:solidFill>
                  <a:schemeClr val="tx1"/>
                </a:solidFill>
                <a:latin typeface="Tw Cen MT" panose="020B0602020104020603" pitchFamily="34" charset="0"/>
                <a:ea typeface="+mn-ea"/>
                <a:cs typeface="+mn-cs"/>
              </a:defRPr>
            </a:lvl2pPr>
            <a:lvl3pPr marL="12001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800" kern="1200">
                <a:solidFill>
                  <a:schemeClr val="tx1"/>
                </a:solidFill>
                <a:latin typeface="Tw Cen MT" panose="020B0602020104020603" pitchFamily="34" charset="0"/>
                <a:ea typeface="+mn-ea"/>
                <a:cs typeface="+mn-cs"/>
              </a:defRPr>
            </a:lvl3pPr>
            <a:lvl4pPr marL="16573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4pPr>
            <a:lvl5pPr marL="2114550" indent="-285750" algn="l" defTabSz="914400" rtl="0" eaLnBrk="1" latinLnBrk="0" hangingPunct="1">
              <a:lnSpc>
                <a:spcPct val="90000"/>
              </a:lnSpc>
              <a:spcBef>
                <a:spcPts val="500"/>
              </a:spcBef>
              <a:buClr>
                <a:schemeClr val="accent2">
                  <a:lumMod val="75000"/>
                </a:schemeClr>
              </a:buClr>
              <a:buFont typeface="Arial" panose="020B0604020202020204" pitchFamily="34" charset="0"/>
              <a:buChar char="•"/>
              <a:defRPr sz="24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Will students be prepared to do this without prior instruction? </a:t>
            </a:r>
          </a:p>
        </p:txBody>
      </p:sp>
      <p:sp>
        <p:nvSpPr>
          <p:cNvPr id="6" name="Rectangle 5"/>
          <p:cNvSpPr/>
          <p:nvPr/>
        </p:nvSpPr>
        <p:spPr>
          <a:xfrm>
            <a:off x="1219018" y="2838147"/>
            <a:ext cx="3280246" cy="640080"/>
          </a:xfrm>
          <a:prstGeom prst="rect">
            <a:avLst/>
          </a:prstGeom>
          <a:solidFill>
            <a:schemeClr val="accent2">
              <a:lumMod val="75000"/>
            </a:schemeClr>
          </a:solidFill>
        </p:spPr>
        <p:txBody>
          <a:bodyPr wrap="square" anchor="ctr">
            <a:spAutoFit/>
          </a:bodyPr>
          <a:lstStyle/>
          <a:p>
            <a:pPr defTabSz="685800"/>
            <a:r>
              <a:rPr lang="en-US" sz="1600" dirty="0">
                <a:solidFill>
                  <a:prstClr val="white"/>
                </a:solidFill>
                <a:latin typeface="Calibri"/>
              </a:rPr>
              <a:t>Are they going to fill in the whole graphic organizer? </a:t>
            </a:r>
          </a:p>
        </p:txBody>
      </p:sp>
      <p:sp>
        <p:nvSpPr>
          <p:cNvPr id="7" name="Rectangle 6"/>
          <p:cNvSpPr/>
          <p:nvPr/>
        </p:nvSpPr>
        <p:spPr>
          <a:xfrm>
            <a:off x="1219018" y="3546033"/>
            <a:ext cx="3280246" cy="640080"/>
          </a:xfrm>
          <a:prstGeom prst="rect">
            <a:avLst/>
          </a:prstGeom>
          <a:solidFill>
            <a:schemeClr val="accent2">
              <a:lumMod val="75000"/>
            </a:schemeClr>
          </a:solidFill>
        </p:spPr>
        <p:txBody>
          <a:bodyPr wrap="square" anchor="ctr">
            <a:spAutoFit/>
          </a:bodyPr>
          <a:lstStyle/>
          <a:p>
            <a:pPr defTabSz="685800"/>
            <a:r>
              <a:rPr lang="en-US" sz="1600" dirty="0">
                <a:solidFill>
                  <a:prstClr val="white"/>
                </a:solidFill>
                <a:latin typeface="Calibri"/>
              </a:rPr>
              <a:t>Will you have a copy for the projector or draw it on the board?</a:t>
            </a:r>
          </a:p>
        </p:txBody>
      </p:sp>
      <p:sp>
        <p:nvSpPr>
          <p:cNvPr id="8" name="Rectangle 7"/>
          <p:cNvSpPr/>
          <p:nvPr/>
        </p:nvSpPr>
        <p:spPr>
          <a:xfrm>
            <a:off x="5340928" y="2213660"/>
            <a:ext cx="3601096" cy="640080"/>
          </a:xfrm>
          <a:prstGeom prst="rect">
            <a:avLst/>
          </a:prstGeom>
          <a:solidFill>
            <a:schemeClr val="accent2">
              <a:lumMod val="75000"/>
            </a:schemeClr>
          </a:solidFill>
        </p:spPr>
        <p:txBody>
          <a:bodyPr wrap="square" anchor="ctr">
            <a:spAutoFit/>
          </a:bodyPr>
          <a:lstStyle/>
          <a:p>
            <a:pPr defTabSz="685800"/>
            <a:r>
              <a:rPr lang="en-US" sz="1600" dirty="0">
                <a:solidFill>
                  <a:prstClr val="white"/>
                </a:solidFill>
                <a:latin typeface="Calibri"/>
              </a:rPr>
              <a:t>Are you going to do this for all </a:t>
            </a:r>
            <a:r>
              <a:rPr lang="en-US" sz="1600" b="1" dirty="0">
                <a:solidFill>
                  <a:prstClr val="white"/>
                </a:solidFill>
                <a:latin typeface="Calibri"/>
              </a:rPr>
              <a:t>20</a:t>
            </a:r>
            <a:r>
              <a:rPr lang="en-US" sz="1600" dirty="0">
                <a:solidFill>
                  <a:prstClr val="white"/>
                </a:solidFill>
                <a:latin typeface="Calibri"/>
              </a:rPr>
              <a:t> pages? </a:t>
            </a:r>
          </a:p>
        </p:txBody>
      </p:sp>
      <p:sp>
        <p:nvSpPr>
          <p:cNvPr id="9" name="Title 7"/>
          <p:cNvSpPr txBox="1">
            <a:spLocks/>
          </p:cNvSpPr>
          <p:nvPr/>
        </p:nvSpPr>
        <p:spPr>
          <a:xfrm>
            <a:off x="1428577" y="4961805"/>
            <a:ext cx="7330653" cy="1143000"/>
          </a:xfrm>
          <a:prstGeom prst="rect">
            <a:avLst/>
          </a:prstGeom>
        </p:spPr>
        <p:txBody>
          <a:bodyPr anchor="ctr" anchorCtr="0">
            <a:normAutofit/>
          </a:bodyPr>
          <a:lstStyle>
            <a:lvl1pPr algn="l" defTabSz="914400" rtl="0" eaLnBrk="1" latinLnBrk="0" hangingPunct="1">
              <a:lnSpc>
                <a:spcPct val="90000"/>
              </a:lnSpc>
              <a:spcBef>
                <a:spcPct val="0"/>
              </a:spcBef>
              <a:buNone/>
              <a:defRPr sz="3200" b="1" i="0" kern="1200" spc="0" baseline="0">
                <a:solidFill>
                  <a:schemeClr val="tx1"/>
                </a:solidFill>
                <a:latin typeface="Arial" charset="0"/>
                <a:ea typeface="Arial" charset="0"/>
                <a:cs typeface="Arial" charset="0"/>
              </a:defRPr>
            </a:lvl1pPr>
          </a:lstStyle>
          <a:p>
            <a:r>
              <a:rPr lang="en-US" dirty="0"/>
              <a:t>Planning by Mr. Kearns, a second year teacher with lousy objectives</a:t>
            </a:r>
          </a:p>
        </p:txBody>
      </p:sp>
    </p:spTree>
    <p:extLst>
      <p:ext uri="{BB962C8B-B14F-4D97-AF65-F5344CB8AC3E}">
        <p14:creationId xmlns:p14="http://schemas.microsoft.com/office/powerpoint/2010/main" val="319160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animBg="1"/>
      <p:bldP spid="5" grpId="0" animBg="1"/>
      <p:bldP spid="6" grpId="0" animBg="1"/>
      <p:bldP spid="7" grpId="0" animBg="1"/>
      <p:bldP spid="8"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dirty="0"/>
              <a:t>We do organizational planning</a:t>
            </a:r>
          </a:p>
          <a:p>
            <a:pPr lvl="1"/>
            <a:r>
              <a:rPr lang="en-US" dirty="0"/>
              <a:t>The activity</a:t>
            </a:r>
          </a:p>
          <a:p>
            <a:pPr lvl="1"/>
            <a:r>
              <a:rPr lang="en-US" dirty="0"/>
              <a:t>The materials</a:t>
            </a:r>
          </a:p>
          <a:p>
            <a:r>
              <a:rPr lang="en-US" dirty="0"/>
              <a:t>We do not to cognitive planning</a:t>
            </a:r>
          </a:p>
          <a:p>
            <a:pPr lvl="1"/>
            <a:r>
              <a:rPr lang="en-US" dirty="0"/>
              <a:t>We do not clearly see the learning outcome</a:t>
            </a:r>
          </a:p>
          <a:p>
            <a:pPr lvl="1"/>
            <a:r>
              <a:rPr lang="en-US" dirty="0"/>
              <a:t>We do not select activities and materials focused on meeting the objective as shown by the learning outcome</a:t>
            </a:r>
          </a:p>
          <a:p>
            <a:pPr lvl="0"/>
            <a:endParaRPr lang="en-US" dirty="0"/>
          </a:p>
        </p:txBody>
      </p:sp>
      <p:sp>
        <p:nvSpPr>
          <p:cNvPr id="3" name="Title 2"/>
          <p:cNvSpPr>
            <a:spLocks noGrp="1"/>
          </p:cNvSpPr>
          <p:nvPr>
            <p:ph type="title"/>
          </p:nvPr>
        </p:nvSpPr>
        <p:spPr/>
        <p:txBody>
          <a:bodyPr>
            <a:normAutofit/>
          </a:bodyPr>
          <a:lstStyle/>
          <a:p>
            <a:r>
              <a:rPr lang="en-US" dirty="0"/>
              <a:t>This happens to many of us</a:t>
            </a:r>
          </a:p>
        </p:txBody>
      </p:sp>
      <p:sp>
        <p:nvSpPr>
          <p:cNvPr id="4" name="TextBox 3"/>
          <p:cNvSpPr txBox="1"/>
          <p:nvPr/>
        </p:nvSpPr>
        <p:spPr>
          <a:xfrm>
            <a:off x="971550" y="4057650"/>
            <a:ext cx="3346044" cy="369332"/>
          </a:xfrm>
          <a:prstGeom prst="rect">
            <a:avLst/>
          </a:prstGeom>
          <a:noFill/>
        </p:spPr>
        <p:txBody>
          <a:bodyPr wrap="none" rtlCol="0">
            <a:spAutoFit/>
          </a:bodyPr>
          <a:lstStyle/>
          <a:p>
            <a:r>
              <a:rPr lang="en-US" dirty="0"/>
              <a:t>So, what happened to Mr. Kearns?</a:t>
            </a:r>
          </a:p>
        </p:txBody>
      </p:sp>
      <p:sp>
        <p:nvSpPr>
          <p:cNvPr id="5" name="Rectangle 4"/>
          <p:cNvSpPr/>
          <p:nvPr/>
        </p:nvSpPr>
        <p:spPr>
          <a:xfrm>
            <a:off x="1964828" y="4426982"/>
            <a:ext cx="5331322" cy="1754326"/>
          </a:xfrm>
          <a:prstGeom prst="rect">
            <a:avLst/>
          </a:prstGeom>
          <a:solidFill>
            <a:schemeClr val="accent2">
              <a:lumMod val="75000"/>
            </a:schemeClr>
          </a:solidFill>
        </p:spPr>
        <p:txBody>
          <a:bodyPr wrap="square">
            <a:spAutoFit/>
          </a:bodyPr>
          <a:lstStyle/>
          <a:p>
            <a:pPr marL="285750" lvl="0" indent="-285750">
              <a:buFont typeface="Arial" panose="020B0604020202020204" pitchFamily="34" charset="0"/>
              <a:buChar char="•"/>
            </a:pPr>
            <a:r>
              <a:rPr lang="en-US" dirty="0"/>
              <a:t>He ended up having students completing the organizer together. </a:t>
            </a:r>
          </a:p>
          <a:p>
            <a:pPr marL="285750" lvl="0" indent="-285750">
              <a:buFont typeface="Arial" panose="020B0604020202020204" pitchFamily="34" charset="0"/>
              <a:buChar char="•"/>
            </a:pPr>
            <a:r>
              <a:rPr lang="en-US" dirty="0"/>
              <a:t>The lesson was not focused because he was searching for the objective </a:t>
            </a:r>
            <a:r>
              <a:rPr lang="en-US" i="1" dirty="0"/>
              <a:t>during</a:t>
            </a:r>
            <a:r>
              <a:rPr lang="en-US" dirty="0"/>
              <a:t> the lesson. </a:t>
            </a:r>
          </a:p>
          <a:p>
            <a:pPr marL="285750" lvl="0" indent="-285750">
              <a:buFont typeface="Arial" panose="020B0604020202020204" pitchFamily="34" charset="0"/>
              <a:buChar char="•"/>
            </a:pPr>
            <a:r>
              <a:rPr lang="en-US" dirty="0"/>
              <a:t>He did not get there, so students built no new skills. They just copied down some words.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60762" y="1228086"/>
            <a:ext cx="578509" cy="718676"/>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87221" y="2142451"/>
            <a:ext cx="774407" cy="713124"/>
          </a:xfrm>
          <a:prstGeom prst="rect">
            <a:avLst/>
          </a:prstGeom>
        </p:spPr>
      </p:pic>
    </p:spTree>
    <p:extLst>
      <p:ext uri="{BB962C8B-B14F-4D97-AF65-F5344CB8AC3E}">
        <p14:creationId xmlns:p14="http://schemas.microsoft.com/office/powerpoint/2010/main" val="245615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Activity 5.5</a:t>
            </a:r>
            <a:br>
              <a:rPr lang="en-US" dirty="0"/>
            </a:br>
            <a:r>
              <a:rPr lang="en-US" dirty="0"/>
              <a:t>Journal Entry</a:t>
            </a:r>
          </a:p>
        </p:txBody>
      </p:sp>
      <p:sp>
        <p:nvSpPr>
          <p:cNvPr id="7" name="Text Placeholder 6"/>
          <p:cNvSpPr>
            <a:spLocks noGrp="1"/>
          </p:cNvSpPr>
          <p:nvPr>
            <p:ph type="body" sz="quarter" idx="13"/>
          </p:nvPr>
        </p:nvSpPr>
        <p:spPr/>
        <p:txBody>
          <a:bodyPr/>
          <a:lstStyle/>
          <a:p>
            <a:r>
              <a:rPr lang="en-US" dirty="0"/>
              <a:t>Describe a time in your teaching experience that you have focused on organizational planning rather than cognitive planning.</a:t>
            </a:r>
          </a:p>
          <a:p>
            <a:pPr lvl="1"/>
            <a:r>
              <a:rPr lang="en-US" dirty="0"/>
              <a:t>How “susceptible” are you to focusing on organizational planning?</a:t>
            </a:r>
          </a:p>
          <a:p>
            <a:pPr lvl="1"/>
            <a:r>
              <a:rPr lang="en-US" dirty="0"/>
              <a:t>What are the conditions that make you focus on cognitive planning?</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89562" y="485326"/>
            <a:ext cx="578509" cy="718676"/>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49871" y="452155"/>
            <a:ext cx="774407" cy="713124"/>
          </a:xfrm>
          <a:prstGeom prst="rect">
            <a:avLst/>
          </a:prstGeom>
        </p:spPr>
      </p:pic>
    </p:spTree>
    <p:extLst>
      <p:ext uri="{BB962C8B-B14F-4D97-AF65-F5344CB8AC3E}">
        <p14:creationId xmlns:p14="http://schemas.microsoft.com/office/powerpoint/2010/main" val="1103535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399455-E521-4233-A209-7252BC36ADE8}"/>
              </a:ext>
            </a:extLst>
          </p:cNvPr>
          <p:cNvSpPr>
            <a:spLocks noGrp="1"/>
          </p:cNvSpPr>
          <p:nvPr>
            <p:ph type="body" sz="quarter" idx="13"/>
          </p:nvPr>
        </p:nvSpPr>
        <p:spPr/>
        <p:txBody>
          <a:bodyPr/>
          <a:lstStyle/>
          <a:p>
            <a:pPr marL="0" indent="0">
              <a:buNone/>
            </a:pPr>
            <a:r>
              <a:rPr lang="en-US" b="1" dirty="0"/>
              <a:t>Choose objectives based on student performance relative to goals.</a:t>
            </a:r>
          </a:p>
          <a:p>
            <a:r>
              <a:rPr lang="en-US" dirty="0"/>
              <a:t>Select a goal from IEP or standards </a:t>
            </a:r>
          </a:p>
          <a:p>
            <a:r>
              <a:rPr lang="en-US" dirty="0"/>
              <a:t>Choose an objective that is the next step toward the goal</a:t>
            </a:r>
          </a:p>
          <a:p>
            <a:pPr marL="0" indent="0">
              <a:buNone/>
            </a:pPr>
            <a:r>
              <a:rPr lang="en-US" b="1" dirty="0"/>
              <a:t>Write focused objectives that describe the specific learning outcome. </a:t>
            </a:r>
          </a:p>
          <a:p>
            <a:r>
              <a:rPr lang="en-US" dirty="0"/>
              <a:t>Limit the objective to one singular next step toward the goal</a:t>
            </a:r>
          </a:p>
          <a:p>
            <a:r>
              <a:rPr lang="en-US" dirty="0"/>
              <a:t>Describe a learning outcome in behavioral terms that assesses mastery of the objective</a:t>
            </a:r>
          </a:p>
        </p:txBody>
      </p:sp>
      <p:sp>
        <p:nvSpPr>
          <p:cNvPr id="4" name="Title 3">
            <a:extLst>
              <a:ext uri="{FF2B5EF4-FFF2-40B4-BE49-F238E27FC236}">
                <a16:creationId xmlns:a16="http://schemas.microsoft.com/office/drawing/2014/main" id="{BB2B0306-5313-48BE-9276-58989F3D28F8}"/>
              </a:ext>
            </a:extLst>
          </p:cNvPr>
          <p:cNvSpPr>
            <a:spLocks noGrp="1"/>
          </p:cNvSpPr>
          <p:nvPr>
            <p:ph type="title"/>
          </p:nvPr>
        </p:nvSpPr>
        <p:spPr/>
        <p:txBody>
          <a:bodyPr/>
          <a:lstStyle/>
          <a:p>
            <a:r>
              <a:rPr lang="en-US" dirty="0"/>
              <a:t>Checklist for Objectives</a:t>
            </a:r>
          </a:p>
        </p:txBody>
      </p:sp>
    </p:spTree>
    <p:extLst>
      <p:ext uri="{BB962C8B-B14F-4D97-AF65-F5344CB8AC3E}">
        <p14:creationId xmlns:p14="http://schemas.microsoft.com/office/powerpoint/2010/main" val="909825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54476" y="1833447"/>
            <a:ext cx="8313938" cy="4046654"/>
          </a:xfrm>
          <a:solidFill>
            <a:schemeClr val="bg1">
              <a:lumMod val="75000"/>
              <a:lumOff val="25000"/>
            </a:schemeClr>
          </a:solidFill>
        </p:spPr>
        <p:txBody>
          <a:bodyPr/>
          <a:lstStyle/>
          <a:p>
            <a:endParaRPr lang="en-US" dirty="0"/>
          </a:p>
        </p:txBody>
      </p:sp>
      <p:sp>
        <p:nvSpPr>
          <p:cNvPr id="3" name="Title 2"/>
          <p:cNvSpPr>
            <a:spLocks noGrp="1"/>
          </p:cNvSpPr>
          <p:nvPr>
            <p:ph type="title"/>
          </p:nvPr>
        </p:nvSpPr>
        <p:spPr/>
        <p:txBody>
          <a:bodyPr>
            <a:normAutofit/>
          </a:bodyPr>
          <a:lstStyle/>
          <a:p>
            <a:r>
              <a:rPr lang="en-US" dirty="0"/>
              <a:t>Student Case Studies</a:t>
            </a:r>
          </a:p>
        </p:txBody>
      </p:sp>
      <p:pic>
        <p:nvPicPr>
          <p:cNvPr id="4" name="Picture 2" descr="Related image"/>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0" b="100000" l="0" r="100000">
                        <a14:foregroundMark x1="36864" y1="94286" x2="36864" y2="94286"/>
                        <a14:foregroundMark x1="69068" y1="95000" x2="69068" y2="95000"/>
                        <a14:foregroundMark x1="30932" y1="65357" x2="30932" y2="65357"/>
                        <a14:foregroundMark x1="77119" y1="67857" x2="77119" y2="67857"/>
                      </a14:backgroundRemoval>
                    </a14:imgEffect>
                  </a14:imgLayer>
                </a14:imgProps>
              </a:ext>
              <a:ext uri="{28A0092B-C50C-407E-A947-70E740481C1C}">
                <a14:useLocalDpi xmlns:a14="http://schemas.microsoft.com/office/drawing/2010/main" val="0"/>
              </a:ext>
            </a:extLst>
          </a:blip>
          <a:srcRect/>
          <a:stretch>
            <a:fillRect/>
          </a:stretch>
        </p:blipFill>
        <p:spPr bwMode="auto">
          <a:xfrm>
            <a:off x="753868" y="2027924"/>
            <a:ext cx="1719730" cy="20403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images boy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0733" y="2122527"/>
            <a:ext cx="1294699" cy="2066925"/>
          </a:xfrm>
          <a:prstGeom prst="rect">
            <a:avLst/>
          </a:prstGeom>
          <a:solidFill>
            <a:schemeClr val="bg1">
              <a:lumMod val="75000"/>
              <a:lumOff val="25000"/>
            </a:schemeClr>
          </a:solidFill>
        </p:spPr>
      </p:pic>
      <p:pic>
        <p:nvPicPr>
          <p:cNvPr id="6"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6076" y="2122527"/>
            <a:ext cx="1524708" cy="2039743"/>
          </a:xfrm>
          <a:prstGeom prst="rect">
            <a:avLst/>
          </a:prstGeom>
          <a:solidFill>
            <a:schemeClr val="bg1">
              <a:lumMod val="75000"/>
              <a:lumOff val="25000"/>
            </a:schemeClr>
          </a:solidFill>
        </p:spPr>
      </p:pic>
      <p:sp>
        <p:nvSpPr>
          <p:cNvPr id="7" name="TextBox 6"/>
          <p:cNvSpPr txBox="1"/>
          <p:nvPr/>
        </p:nvSpPr>
        <p:spPr>
          <a:xfrm>
            <a:off x="646029" y="4342776"/>
            <a:ext cx="2462680" cy="1323439"/>
          </a:xfrm>
          <a:prstGeom prst="rect">
            <a:avLst/>
          </a:prstGeom>
          <a:noFill/>
        </p:spPr>
        <p:txBody>
          <a:bodyPr wrap="square" rtlCol="0">
            <a:spAutoFit/>
          </a:bodyPr>
          <a:lstStyle/>
          <a:p>
            <a:r>
              <a:rPr lang="en-US" sz="1600" dirty="0"/>
              <a:t>Ariana</a:t>
            </a:r>
          </a:p>
          <a:p>
            <a:r>
              <a:rPr lang="en-US" sz="1600" dirty="0"/>
              <a:t>Student in Grade 3</a:t>
            </a:r>
          </a:p>
          <a:p>
            <a:r>
              <a:rPr lang="en-US" sz="1600" dirty="0"/>
              <a:t>Focus on beginning reading</a:t>
            </a:r>
          </a:p>
          <a:p>
            <a:r>
              <a:rPr lang="en-US" sz="1600" dirty="0"/>
              <a:t>Current level is Grade 1</a:t>
            </a:r>
          </a:p>
          <a:p>
            <a:r>
              <a:rPr lang="en-US" sz="1600" dirty="0"/>
              <a:t>Has an IEP for reading</a:t>
            </a:r>
          </a:p>
        </p:txBody>
      </p:sp>
      <p:sp>
        <p:nvSpPr>
          <p:cNvPr id="8" name="TextBox 7"/>
          <p:cNvSpPr txBox="1"/>
          <p:nvPr/>
        </p:nvSpPr>
        <p:spPr>
          <a:xfrm>
            <a:off x="3343772" y="4342776"/>
            <a:ext cx="2826899" cy="1323439"/>
          </a:xfrm>
          <a:prstGeom prst="rect">
            <a:avLst/>
          </a:prstGeom>
          <a:noFill/>
        </p:spPr>
        <p:txBody>
          <a:bodyPr wrap="square" rtlCol="0">
            <a:spAutoFit/>
          </a:bodyPr>
          <a:lstStyle/>
          <a:p>
            <a:r>
              <a:rPr lang="en-US" sz="1600" dirty="0"/>
              <a:t>Noah</a:t>
            </a:r>
          </a:p>
          <a:p>
            <a:r>
              <a:rPr lang="en-US" sz="1600" dirty="0"/>
              <a:t>Student in Grade 5</a:t>
            </a:r>
          </a:p>
          <a:p>
            <a:r>
              <a:rPr lang="en-US" sz="1600" dirty="0"/>
              <a:t>Focus on reading comprehension</a:t>
            </a:r>
          </a:p>
          <a:p>
            <a:r>
              <a:rPr lang="en-US" sz="1600" dirty="0"/>
              <a:t>Current level is Grade 1</a:t>
            </a:r>
          </a:p>
          <a:p>
            <a:r>
              <a:rPr lang="en-US" sz="1600" dirty="0"/>
              <a:t>Has an IEP for reading</a:t>
            </a:r>
          </a:p>
        </p:txBody>
      </p:sp>
      <p:sp>
        <p:nvSpPr>
          <p:cNvPr id="9" name="TextBox 8"/>
          <p:cNvSpPr txBox="1"/>
          <p:nvPr/>
        </p:nvSpPr>
        <p:spPr>
          <a:xfrm>
            <a:off x="6418820" y="4342776"/>
            <a:ext cx="2462680" cy="1323439"/>
          </a:xfrm>
          <a:prstGeom prst="rect">
            <a:avLst/>
          </a:prstGeom>
          <a:noFill/>
        </p:spPr>
        <p:txBody>
          <a:bodyPr wrap="square" rtlCol="0">
            <a:spAutoFit/>
          </a:bodyPr>
          <a:lstStyle/>
          <a:p>
            <a:r>
              <a:rPr lang="en-US" sz="1600" dirty="0"/>
              <a:t>Martin</a:t>
            </a:r>
          </a:p>
          <a:p>
            <a:r>
              <a:rPr lang="en-US" sz="1600" dirty="0"/>
              <a:t>Student in Grade 3</a:t>
            </a:r>
          </a:p>
          <a:p>
            <a:r>
              <a:rPr lang="en-US" sz="1600" dirty="0"/>
              <a:t>Focus on mathematics</a:t>
            </a:r>
          </a:p>
          <a:p>
            <a:r>
              <a:rPr lang="en-US" sz="1600" dirty="0"/>
              <a:t>Current level is Grade 2</a:t>
            </a:r>
          </a:p>
          <a:p>
            <a:r>
              <a:rPr lang="en-US" sz="1600" dirty="0"/>
              <a:t>Needs intensive intervention</a:t>
            </a:r>
          </a:p>
        </p:txBody>
      </p:sp>
    </p:spTree>
    <p:extLst>
      <p:ext uri="{BB962C8B-B14F-4D97-AF65-F5344CB8AC3E}">
        <p14:creationId xmlns:p14="http://schemas.microsoft.com/office/powerpoint/2010/main" val="3887547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5863C-437A-453C-B758-EAE2F26DD496}"/>
              </a:ext>
            </a:extLst>
          </p:cNvPr>
          <p:cNvSpPr>
            <a:spLocks noGrp="1"/>
          </p:cNvSpPr>
          <p:nvPr>
            <p:ph type="title"/>
          </p:nvPr>
        </p:nvSpPr>
        <p:spPr/>
        <p:txBody>
          <a:bodyPr>
            <a:normAutofit fontScale="90000"/>
          </a:bodyPr>
          <a:lstStyle/>
          <a:p>
            <a:r>
              <a:rPr lang="en-US" dirty="0"/>
              <a:t>Focus on explicit instruction</a:t>
            </a:r>
            <a:br>
              <a:rPr lang="en-US" dirty="0"/>
            </a:br>
            <a:r>
              <a:rPr lang="en-US" i="1" dirty="0"/>
              <a:t>Definition</a:t>
            </a:r>
          </a:p>
        </p:txBody>
      </p:sp>
      <p:sp>
        <p:nvSpPr>
          <p:cNvPr id="5" name="Text Placeholder 4">
            <a:extLst>
              <a:ext uri="{FF2B5EF4-FFF2-40B4-BE49-F238E27FC236}">
                <a16:creationId xmlns:a16="http://schemas.microsoft.com/office/drawing/2014/main" id="{B173D6FE-3811-4AB3-AC66-99F4CA78EAD6}"/>
              </a:ext>
            </a:extLst>
          </p:cNvPr>
          <p:cNvSpPr>
            <a:spLocks noGrp="1"/>
          </p:cNvSpPr>
          <p:nvPr>
            <p:ph type="body" sz="quarter" idx="13"/>
          </p:nvPr>
        </p:nvSpPr>
        <p:spPr/>
        <p:txBody>
          <a:bodyPr/>
          <a:lstStyle/>
          <a:p>
            <a:r>
              <a:rPr lang="en-US" dirty="0"/>
              <a:t>A way of teaching where the teacher</a:t>
            </a:r>
          </a:p>
          <a:p>
            <a:pPr lvl="1"/>
            <a:r>
              <a:rPr lang="en-US" dirty="0"/>
              <a:t>selects an important objective,</a:t>
            </a:r>
          </a:p>
          <a:p>
            <a:pPr lvl="1"/>
            <a:r>
              <a:rPr lang="en-US" dirty="0"/>
              <a:t>specifies the learning outcome,</a:t>
            </a:r>
          </a:p>
          <a:p>
            <a:pPr lvl="1"/>
            <a:r>
              <a:rPr lang="en-US" dirty="0"/>
              <a:t>designs structured instructional experiences,</a:t>
            </a:r>
          </a:p>
          <a:p>
            <a:pPr lvl="1"/>
            <a:r>
              <a:rPr lang="en-US" dirty="0"/>
              <a:t>explains directly, </a:t>
            </a:r>
          </a:p>
          <a:p>
            <a:pPr lvl="1"/>
            <a:r>
              <a:rPr lang="en-US" dirty="0"/>
              <a:t>models the skill being taught, and</a:t>
            </a:r>
          </a:p>
          <a:p>
            <a:pPr lvl="1"/>
            <a:r>
              <a:rPr lang="en-US" dirty="0"/>
              <a:t>provides </a:t>
            </a:r>
            <a:r>
              <a:rPr lang="en-US" dirty="0" err="1"/>
              <a:t>scaffolded</a:t>
            </a:r>
            <a:r>
              <a:rPr lang="en-US" dirty="0"/>
              <a:t> practice to achieve mastery</a:t>
            </a:r>
          </a:p>
          <a:p>
            <a:pPr lvl="1"/>
            <a:endParaRPr lang="en-US" dirty="0"/>
          </a:p>
        </p:txBody>
      </p:sp>
      <p:sp>
        <p:nvSpPr>
          <p:cNvPr id="7" name="Text Placeholder 4">
            <a:extLst>
              <a:ext uri="{FF2B5EF4-FFF2-40B4-BE49-F238E27FC236}">
                <a16:creationId xmlns:a16="http://schemas.microsoft.com/office/drawing/2014/main" id="{B173D6FE-3811-4AB3-AC66-99F4CA78EAD6}"/>
              </a:ext>
            </a:extLst>
          </p:cNvPr>
          <p:cNvSpPr txBox="1">
            <a:spLocks/>
          </p:cNvSpPr>
          <p:nvPr/>
        </p:nvSpPr>
        <p:spPr>
          <a:xfrm>
            <a:off x="1166400" y="1953777"/>
            <a:ext cx="3722400" cy="630826"/>
          </a:xfrm>
          <a:prstGeom prst="rect">
            <a:avLst/>
          </a:prstGeom>
        </p:spPr>
        <p:txBody>
          <a:bodyPr wrap="square" anchor="t" anchorCtr="0">
            <a:normAutofit lnSpcReduction="10000"/>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a:p>
            <a:pPr marL="457200" lvl="1" indent="0">
              <a:buNone/>
            </a:pPr>
            <a:r>
              <a:rPr lang="en-US" dirty="0"/>
              <a:t>	         learning outcome</a:t>
            </a:r>
          </a:p>
          <a:p>
            <a:pPr lvl="1"/>
            <a:endParaRPr lang="en-US" dirty="0"/>
          </a:p>
          <a:p>
            <a:pPr lvl="1"/>
            <a:endParaRPr lang="en-US" dirty="0"/>
          </a:p>
        </p:txBody>
      </p:sp>
      <p:sp>
        <p:nvSpPr>
          <p:cNvPr id="8" name="Text Placeholder 4">
            <a:extLst>
              <a:ext uri="{FF2B5EF4-FFF2-40B4-BE49-F238E27FC236}">
                <a16:creationId xmlns:a16="http://schemas.microsoft.com/office/drawing/2014/main" id="{B173D6FE-3811-4AB3-AC66-99F4CA78EAD6}"/>
              </a:ext>
            </a:extLst>
          </p:cNvPr>
          <p:cNvSpPr txBox="1">
            <a:spLocks/>
          </p:cNvSpPr>
          <p:nvPr/>
        </p:nvSpPr>
        <p:spPr>
          <a:xfrm>
            <a:off x="1712055" y="2520938"/>
            <a:ext cx="4677989" cy="630826"/>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t>structured</a:t>
            </a:r>
          </a:p>
        </p:txBody>
      </p:sp>
      <p:sp>
        <p:nvSpPr>
          <p:cNvPr id="9" name="Text Placeholder 4">
            <a:extLst>
              <a:ext uri="{FF2B5EF4-FFF2-40B4-BE49-F238E27FC236}">
                <a16:creationId xmlns:a16="http://schemas.microsoft.com/office/drawing/2014/main" id="{B173D6FE-3811-4AB3-AC66-99F4CA78EAD6}"/>
              </a:ext>
            </a:extLst>
          </p:cNvPr>
          <p:cNvSpPr txBox="1">
            <a:spLocks/>
          </p:cNvSpPr>
          <p:nvPr/>
        </p:nvSpPr>
        <p:spPr>
          <a:xfrm>
            <a:off x="861688" y="2833700"/>
            <a:ext cx="4677989" cy="630826"/>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t>explains directly</a:t>
            </a:r>
          </a:p>
        </p:txBody>
      </p:sp>
      <p:sp>
        <p:nvSpPr>
          <p:cNvPr id="10" name="Text Placeholder 4">
            <a:extLst>
              <a:ext uri="{FF2B5EF4-FFF2-40B4-BE49-F238E27FC236}">
                <a16:creationId xmlns:a16="http://schemas.microsoft.com/office/drawing/2014/main" id="{B173D6FE-3811-4AB3-AC66-99F4CA78EAD6}"/>
              </a:ext>
            </a:extLst>
          </p:cNvPr>
          <p:cNvSpPr txBox="1">
            <a:spLocks/>
          </p:cNvSpPr>
          <p:nvPr/>
        </p:nvSpPr>
        <p:spPr>
          <a:xfrm>
            <a:off x="860496" y="3139954"/>
            <a:ext cx="4677989" cy="630826"/>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t>models</a:t>
            </a:r>
          </a:p>
        </p:txBody>
      </p:sp>
      <p:sp>
        <p:nvSpPr>
          <p:cNvPr id="11" name="Text Placeholder 4">
            <a:extLst>
              <a:ext uri="{FF2B5EF4-FFF2-40B4-BE49-F238E27FC236}">
                <a16:creationId xmlns:a16="http://schemas.microsoft.com/office/drawing/2014/main" id="{B173D6FE-3811-4AB3-AC66-99F4CA78EAD6}"/>
              </a:ext>
            </a:extLst>
          </p:cNvPr>
          <p:cNvSpPr txBox="1">
            <a:spLocks/>
          </p:cNvSpPr>
          <p:nvPr/>
        </p:nvSpPr>
        <p:spPr>
          <a:xfrm>
            <a:off x="1789860" y="3451794"/>
            <a:ext cx="4677989" cy="630826"/>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err="1"/>
              <a:t>scaffolded</a:t>
            </a:r>
            <a:r>
              <a:rPr lang="en-US" dirty="0"/>
              <a:t> practice</a:t>
            </a:r>
          </a:p>
        </p:txBody>
      </p:sp>
      <p:sp>
        <p:nvSpPr>
          <p:cNvPr id="12" name="Text Placeholder 4">
            <a:extLst>
              <a:ext uri="{FF2B5EF4-FFF2-40B4-BE49-F238E27FC236}">
                <a16:creationId xmlns:a16="http://schemas.microsoft.com/office/drawing/2014/main" id="{B173D6FE-3811-4AB3-AC66-99F4CA78EAD6}"/>
              </a:ext>
            </a:extLst>
          </p:cNvPr>
          <p:cNvSpPr txBox="1">
            <a:spLocks/>
          </p:cNvSpPr>
          <p:nvPr/>
        </p:nvSpPr>
        <p:spPr>
          <a:xfrm>
            <a:off x="1952451" y="1899239"/>
            <a:ext cx="3722400" cy="630826"/>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t>important objective</a:t>
            </a:r>
          </a:p>
        </p:txBody>
      </p:sp>
    </p:spTree>
    <p:extLst>
      <p:ext uri="{BB962C8B-B14F-4D97-AF65-F5344CB8AC3E}">
        <p14:creationId xmlns:p14="http://schemas.microsoft.com/office/powerpoint/2010/main" val="193392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0" nodeType="clickEffect">
                                  <p:stCondLst>
                                    <p:cond delay="0"/>
                                  </p:stCondLst>
                                  <p:childTnLst>
                                    <p:animClr clrSpc="rgb" dir="cw">
                                      <p:cBhvr override="childStyle">
                                        <p:cTn id="38" dur="2000" fill="hold"/>
                                        <p:tgtEl>
                                          <p:spTgt spid="12"/>
                                        </p:tgtEl>
                                        <p:attrNameLst>
                                          <p:attrName>style.color</p:attrName>
                                        </p:attrNameLst>
                                      </p:cBhvr>
                                      <p:to>
                                        <a:srgbClr val="FCAE3B"/>
                                      </p:to>
                                    </p:animClr>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nodeType="clickEffect">
                                  <p:stCondLst>
                                    <p:cond delay="0"/>
                                  </p:stCondLst>
                                  <p:childTnLst>
                                    <p:animClr clrSpc="rgb" dir="cw">
                                      <p:cBhvr override="childStyle">
                                        <p:cTn id="42" dur="1000" fill="hold"/>
                                        <p:tgtEl>
                                          <p:spTgt spid="7">
                                            <p:txEl>
                                              <p:pRg st="1" end="1"/>
                                            </p:txEl>
                                          </p:spTgt>
                                        </p:tgtEl>
                                        <p:attrNameLst>
                                          <p:attrName>style.color</p:attrName>
                                        </p:attrNameLst>
                                      </p:cBhvr>
                                      <p:to>
                                        <a:srgbClr val="FCAE3B"/>
                                      </p:to>
                                    </p:animClr>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nodeType="clickEffect">
                                  <p:stCondLst>
                                    <p:cond delay="0"/>
                                  </p:stCondLst>
                                  <p:childTnLst>
                                    <p:animClr clrSpc="rgb" dir="cw">
                                      <p:cBhvr override="childStyle">
                                        <p:cTn id="46" dur="1000" fill="hold"/>
                                        <p:tgtEl>
                                          <p:spTgt spid="8">
                                            <p:txEl>
                                              <p:pRg st="0" end="0"/>
                                            </p:txEl>
                                          </p:spTgt>
                                        </p:tgtEl>
                                        <p:attrNameLst>
                                          <p:attrName>style.color</p:attrName>
                                        </p:attrNameLst>
                                      </p:cBhvr>
                                      <p:to>
                                        <a:srgbClr val="FCAE3B"/>
                                      </p:to>
                                    </p:animClr>
                                  </p:childTnLst>
                                </p:cTn>
                              </p:par>
                            </p:childTnLst>
                          </p:cTn>
                        </p:par>
                      </p:childTnLst>
                    </p:cTn>
                  </p:par>
                  <p:par>
                    <p:cTn id="47" fill="hold">
                      <p:stCondLst>
                        <p:cond delay="indefinite"/>
                      </p:stCondLst>
                      <p:childTnLst>
                        <p:par>
                          <p:cTn id="48" fill="hold">
                            <p:stCondLst>
                              <p:cond delay="0"/>
                            </p:stCondLst>
                            <p:childTnLst>
                              <p:par>
                                <p:cTn id="49" presetID="3" presetClass="emph" presetSubtype="2" fill="hold" nodeType="clickEffect">
                                  <p:stCondLst>
                                    <p:cond delay="0"/>
                                  </p:stCondLst>
                                  <p:childTnLst>
                                    <p:animClr clrSpc="rgb" dir="cw">
                                      <p:cBhvr override="childStyle">
                                        <p:cTn id="50" dur="1000" fill="hold"/>
                                        <p:tgtEl>
                                          <p:spTgt spid="9">
                                            <p:txEl>
                                              <p:pRg st="0" end="0"/>
                                            </p:txEl>
                                          </p:spTgt>
                                        </p:tgtEl>
                                        <p:attrNameLst>
                                          <p:attrName>style.color</p:attrName>
                                        </p:attrNameLst>
                                      </p:cBhvr>
                                      <p:to>
                                        <a:srgbClr val="FCAE3B"/>
                                      </p:to>
                                    </p:animClr>
                                  </p:childTnLst>
                                </p:cTn>
                              </p:par>
                            </p:childTnLst>
                          </p:cTn>
                        </p:par>
                      </p:childTnLst>
                    </p:cTn>
                  </p:par>
                  <p:par>
                    <p:cTn id="51" fill="hold">
                      <p:stCondLst>
                        <p:cond delay="indefinite"/>
                      </p:stCondLst>
                      <p:childTnLst>
                        <p:par>
                          <p:cTn id="52" fill="hold">
                            <p:stCondLst>
                              <p:cond delay="0"/>
                            </p:stCondLst>
                            <p:childTnLst>
                              <p:par>
                                <p:cTn id="53" presetID="3" presetClass="emph" presetSubtype="2" fill="hold" nodeType="clickEffect">
                                  <p:stCondLst>
                                    <p:cond delay="0"/>
                                  </p:stCondLst>
                                  <p:childTnLst>
                                    <p:animClr clrSpc="rgb" dir="cw">
                                      <p:cBhvr override="childStyle">
                                        <p:cTn id="54" dur="1000" fill="hold"/>
                                        <p:tgtEl>
                                          <p:spTgt spid="10">
                                            <p:txEl>
                                              <p:pRg st="0" end="0"/>
                                            </p:txEl>
                                          </p:spTgt>
                                        </p:tgtEl>
                                        <p:attrNameLst>
                                          <p:attrName>style.color</p:attrName>
                                        </p:attrNameLst>
                                      </p:cBhvr>
                                      <p:to>
                                        <a:srgbClr val="FCAE3B"/>
                                      </p:to>
                                    </p:animClr>
                                  </p:childTnLst>
                                </p:cTn>
                              </p:par>
                            </p:childTnLst>
                          </p:cTn>
                        </p:par>
                      </p:childTnLst>
                    </p:cTn>
                  </p:par>
                  <p:par>
                    <p:cTn id="55" fill="hold">
                      <p:stCondLst>
                        <p:cond delay="indefinite"/>
                      </p:stCondLst>
                      <p:childTnLst>
                        <p:par>
                          <p:cTn id="56" fill="hold">
                            <p:stCondLst>
                              <p:cond delay="0"/>
                            </p:stCondLst>
                            <p:childTnLst>
                              <p:par>
                                <p:cTn id="57" presetID="3" presetClass="emph" presetSubtype="2" fill="hold" nodeType="clickEffect">
                                  <p:stCondLst>
                                    <p:cond delay="0"/>
                                  </p:stCondLst>
                                  <p:childTnLst>
                                    <p:animClr clrSpc="rgb" dir="cw">
                                      <p:cBhvr override="childStyle">
                                        <p:cTn id="58" dur="1000" fill="hold"/>
                                        <p:tgtEl>
                                          <p:spTgt spid="11">
                                            <p:txEl>
                                              <p:pRg st="0" end="0"/>
                                            </p:txEl>
                                          </p:spTgt>
                                        </p:tgtEl>
                                        <p:attrNameLst>
                                          <p:attrName>style.color</p:attrName>
                                        </p:attrNameLst>
                                      </p:cBhvr>
                                      <p:to>
                                        <a:srgbClr val="FCAE3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build="allAtOnce"/>
      <p:bldP spid="9" grpId="0" build="allAtOnce"/>
      <p:bldP spid="10" grpId="0" build="allAtOnce"/>
      <p:bldP spid="11" grpId="0" build="allAtOnce"/>
      <p:bldP spid="12" grpId="0"/>
      <p:bldP spid="1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399455-E521-4233-A209-7252BC36ADE8}"/>
              </a:ext>
            </a:extLst>
          </p:cNvPr>
          <p:cNvSpPr>
            <a:spLocks noGrp="1"/>
          </p:cNvSpPr>
          <p:nvPr>
            <p:ph type="body" sz="quarter" idx="13"/>
          </p:nvPr>
        </p:nvSpPr>
        <p:spPr/>
        <p:txBody>
          <a:bodyPr/>
          <a:lstStyle/>
          <a:p>
            <a:pPr marL="0" indent="0">
              <a:buNone/>
            </a:pPr>
            <a:r>
              <a:rPr lang="en-US" b="1" dirty="0"/>
              <a:t>Choose objectives based on student performance relative to goals.</a:t>
            </a:r>
          </a:p>
          <a:p>
            <a:r>
              <a:rPr lang="en-US" b="1" dirty="0">
                <a:solidFill>
                  <a:schemeClr val="accent5">
                    <a:lumMod val="75000"/>
                  </a:schemeClr>
                </a:solidFill>
              </a:rPr>
              <a:t>Select a goal from IEP or standards </a:t>
            </a:r>
          </a:p>
          <a:p>
            <a:r>
              <a:rPr lang="en-US" dirty="0"/>
              <a:t>Choose an objective that is the next step toward the goal</a:t>
            </a:r>
          </a:p>
          <a:p>
            <a:pPr marL="0" indent="0">
              <a:buNone/>
            </a:pPr>
            <a:r>
              <a:rPr lang="en-US" b="1" dirty="0"/>
              <a:t>Write focused objectives that describe the specific learning outcome. </a:t>
            </a:r>
          </a:p>
          <a:p>
            <a:r>
              <a:rPr lang="en-US" dirty="0"/>
              <a:t>Limit the objective to one singular next step toward the goal</a:t>
            </a:r>
          </a:p>
          <a:p>
            <a:r>
              <a:rPr lang="en-US" dirty="0"/>
              <a:t>Describe a learning outcome in behavioral terms that assesses mastery of the objective</a:t>
            </a:r>
          </a:p>
        </p:txBody>
      </p:sp>
      <p:sp>
        <p:nvSpPr>
          <p:cNvPr id="4" name="Title 3">
            <a:extLst>
              <a:ext uri="{FF2B5EF4-FFF2-40B4-BE49-F238E27FC236}">
                <a16:creationId xmlns:a16="http://schemas.microsoft.com/office/drawing/2014/main" id="{BB2B0306-5313-48BE-9276-58989F3D28F8}"/>
              </a:ext>
            </a:extLst>
          </p:cNvPr>
          <p:cNvSpPr>
            <a:spLocks noGrp="1"/>
          </p:cNvSpPr>
          <p:nvPr>
            <p:ph type="title"/>
          </p:nvPr>
        </p:nvSpPr>
        <p:spPr/>
        <p:txBody>
          <a:bodyPr/>
          <a:lstStyle/>
          <a:p>
            <a:r>
              <a:rPr lang="en-US" dirty="0"/>
              <a:t>Checklist for Objectives</a:t>
            </a:r>
          </a:p>
        </p:txBody>
      </p:sp>
    </p:spTree>
    <p:extLst>
      <p:ext uri="{BB962C8B-B14F-4D97-AF65-F5344CB8AC3E}">
        <p14:creationId xmlns:p14="http://schemas.microsoft.com/office/powerpoint/2010/main" val="359722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Select a goal from IEP or standards</a:t>
            </a:r>
          </a:p>
        </p:txBody>
      </p:sp>
      <p:sp>
        <p:nvSpPr>
          <p:cNvPr id="5" name="Text Placeholder 4"/>
          <p:cNvSpPr>
            <a:spLocks noGrp="1"/>
          </p:cNvSpPr>
          <p:nvPr>
            <p:ph type="body" sz="quarter" idx="13"/>
          </p:nvPr>
        </p:nvSpPr>
        <p:spPr/>
        <p:txBody>
          <a:bodyPr>
            <a:normAutofit/>
          </a:bodyPr>
          <a:lstStyle/>
          <a:p>
            <a:r>
              <a:rPr lang="en-US" dirty="0"/>
              <a:t>The goal</a:t>
            </a:r>
          </a:p>
          <a:p>
            <a:pPr lvl="1"/>
            <a:r>
              <a:rPr lang="en-US" dirty="0"/>
              <a:t>A long-term outcome</a:t>
            </a:r>
          </a:p>
          <a:p>
            <a:pPr lvl="1"/>
            <a:r>
              <a:rPr lang="en-US" dirty="0"/>
              <a:t>An ambitious but reasonable expectation</a:t>
            </a:r>
          </a:p>
          <a:p>
            <a:pPr lvl="1"/>
            <a:r>
              <a:rPr lang="en-US" dirty="0"/>
              <a:t>A base for a specific lesson’s objective</a:t>
            </a:r>
          </a:p>
          <a:p>
            <a:r>
              <a:rPr lang="en-US" dirty="0"/>
              <a:t>Role of the IEP in selecting a goal</a:t>
            </a:r>
          </a:p>
          <a:p>
            <a:pPr lvl="1"/>
            <a:r>
              <a:rPr lang="en-US" dirty="0"/>
              <a:t>The IEP contains goals already</a:t>
            </a:r>
          </a:p>
          <a:p>
            <a:pPr lvl="1"/>
            <a:r>
              <a:rPr lang="en-US" dirty="0"/>
              <a:t>They should meet the above criteria</a:t>
            </a:r>
          </a:p>
          <a:p>
            <a:r>
              <a:rPr lang="en-US" dirty="0"/>
              <a:t>Role of standards in selecting a goal</a:t>
            </a:r>
          </a:p>
          <a:p>
            <a:pPr lvl="1"/>
            <a:r>
              <a:rPr lang="en-US" dirty="0"/>
              <a:t>Grade-level standards represent the long-term expectation for all </a:t>
            </a:r>
          </a:p>
          <a:p>
            <a:pPr lvl="1"/>
            <a:r>
              <a:rPr lang="en-US" dirty="0"/>
              <a:t>Goals may be based on </a:t>
            </a:r>
          </a:p>
          <a:p>
            <a:pPr lvl="2"/>
            <a:r>
              <a:rPr lang="en-US" dirty="0"/>
              <a:t>instructional-level standards </a:t>
            </a:r>
          </a:p>
          <a:p>
            <a:pPr lvl="2"/>
            <a:r>
              <a:rPr lang="en-US" dirty="0"/>
              <a:t>foundational skills that build toward the grade-level standard</a:t>
            </a:r>
          </a:p>
        </p:txBody>
      </p:sp>
    </p:spTree>
    <p:extLst>
      <p:ext uri="{BB962C8B-B14F-4D97-AF65-F5344CB8AC3E}">
        <p14:creationId xmlns:p14="http://schemas.microsoft.com/office/powerpoint/2010/main" val="2768427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75733" y="2520462"/>
            <a:ext cx="4054324" cy="3385038"/>
          </a:xfrm>
        </p:spPr>
        <p:txBody>
          <a:bodyPr>
            <a:normAutofit/>
          </a:bodyPr>
          <a:lstStyle/>
          <a:p>
            <a:pPr marL="0" indent="0">
              <a:buNone/>
            </a:pPr>
            <a:r>
              <a:rPr lang="en-US" sz="1800" dirty="0"/>
              <a:t>IEP</a:t>
            </a:r>
          </a:p>
          <a:p>
            <a:r>
              <a:rPr lang="en-US" sz="1800" dirty="0"/>
              <a:t>Goals:</a:t>
            </a:r>
          </a:p>
          <a:p>
            <a:pPr lvl="1"/>
            <a:r>
              <a:rPr lang="en-US" sz="1600" dirty="0"/>
              <a:t>Read one-syllable words with complex sound-spellings including vowel teams and vowel-consonant-E pattern using appropriate decoding strategies</a:t>
            </a:r>
          </a:p>
          <a:p>
            <a:pPr lvl="1"/>
            <a:r>
              <a:rPr lang="en-US" sz="1600" dirty="0"/>
              <a:t>Read level-appropriate texts with intonation and fluency</a:t>
            </a:r>
            <a:endParaRPr lang="en-US" sz="1800" dirty="0"/>
          </a:p>
          <a:p>
            <a:r>
              <a:rPr lang="en-US" sz="1800" dirty="0"/>
              <a:t>Ariana’s goal</a:t>
            </a:r>
          </a:p>
          <a:p>
            <a:pPr lvl="1"/>
            <a:r>
              <a:rPr lang="en-US" sz="1600" dirty="0"/>
              <a:t>Word reading</a:t>
            </a:r>
          </a:p>
          <a:p>
            <a:pPr lvl="1"/>
            <a:endParaRPr lang="en-US" sz="1600" dirty="0"/>
          </a:p>
        </p:txBody>
      </p:sp>
      <p:sp>
        <p:nvSpPr>
          <p:cNvPr id="3" name="Title 2"/>
          <p:cNvSpPr>
            <a:spLocks noGrp="1"/>
          </p:cNvSpPr>
          <p:nvPr>
            <p:ph type="title"/>
          </p:nvPr>
        </p:nvSpPr>
        <p:spPr/>
        <p:txBody>
          <a:bodyPr>
            <a:normAutofit/>
          </a:bodyPr>
          <a:lstStyle/>
          <a:p>
            <a:r>
              <a:rPr lang="en-US" sz="3100" dirty="0"/>
              <a:t>Select a goal from IEP or standards</a:t>
            </a:r>
            <a:endParaRPr lang="en-US" dirty="0"/>
          </a:p>
        </p:txBody>
      </p:sp>
      <p:pic>
        <p:nvPicPr>
          <p:cNvPr id="2050" name="Picture 2" descr="Related image"/>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0" b="100000" l="0" r="100000">
                        <a14:foregroundMark x1="36864" y1="94286" x2="36864" y2="94286"/>
                        <a14:foregroundMark x1="69068" y1="95000" x2="69068" y2="95000"/>
                        <a14:foregroundMark x1="30932" y1="65357" x2="30932" y2="65357"/>
                        <a14:foregroundMark x1="77119" y1="67857" x2="77119" y2="67857"/>
                      </a14:backgroundRemoval>
                    </a14:imgEffect>
                  </a14:imgLayer>
                </a14:imgProps>
              </a:ext>
              <a:ext uri="{28A0092B-C50C-407E-A947-70E740481C1C}">
                <a14:useLocalDpi xmlns:a14="http://schemas.microsoft.com/office/drawing/2010/main" val="0"/>
              </a:ext>
            </a:extLst>
          </a:blip>
          <a:srcRect l="-11859" t="-3161" r="-7436" b="-3133"/>
          <a:stretch/>
        </p:blipFill>
        <p:spPr bwMode="auto">
          <a:xfrm>
            <a:off x="2135034" y="1248383"/>
            <a:ext cx="960762" cy="1015663"/>
          </a:xfrm>
          <a:prstGeom prst="rect">
            <a:avLst/>
          </a:prstGeom>
          <a:solidFill>
            <a:schemeClr val="bg1">
              <a:lumMod val="75000"/>
              <a:lumOff val="25000"/>
            </a:schemeClr>
          </a:solidFill>
          <a:extLst/>
        </p:spPr>
      </p:pic>
      <p:pic>
        <p:nvPicPr>
          <p:cNvPr id="13" name="Picture 4" descr="Image result for images boy clip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734" t="-4067" r="-29966" b="-2782"/>
          <a:stretch/>
        </p:blipFill>
        <p:spPr bwMode="auto">
          <a:xfrm>
            <a:off x="6239165" y="1248384"/>
            <a:ext cx="956843" cy="1015662"/>
          </a:xfrm>
          <a:prstGeom prst="rect">
            <a:avLst/>
          </a:prstGeom>
          <a:solidFill>
            <a:schemeClr val="bg1">
              <a:lumMod val="75000"/>
              <a:lumOff val="25000"/>
            </a:schemeClr>
          </a:solidFill>
        </p:spPr>
      </p:pic>
      <p:sp>
        <p:nvSpPr>
          <p:cNvPr id="4" name="Text Placeholder 1"/>
          <p:cNvSpPr txBox="1">
            <a:spLocks/>
          </p:cNvSpPr>
          <p:nvPr/>
        </p:nvSpPr>
        <p:spPr>
          <a:xfrm>
            <a:off x="4704906" y="2520462"/>
            <a:ext cx="4054324" cy="3740638"/>
          </a:xfrm>
          <a:prstGeom prst="rect">
            <a:avLst/>
          </a:prstGeom>
          <a:solidFill>
            <a:schemeClr val="bg1"/>
          </a:solidFill>
        </p:spPr>
        <p:txBody>
          <a:bodyPr wrap="square" anchor="t" anchorCtr="0">
            <a:normAutofit lnSpcReduction="10000"/>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Standards</a:t>
            </a:r>
          </a:p>
          <a:p>
            <a:r>
              <a:rPr lang="en-US" sz="1800" dirty="0"/>
              <a:t>Grade 3: </a:t>
            </a:r>
          </a:p>
          <a:p>
            <a:pPr lvl="1"/>
            <a:r>
              <a:rPr lang="en-US" sz="1600" dirty="0"/>
              <a:t>Find the area of a rectangle with whole-number side lengths by tiling it, and show that the area is the same as would be found by multiplying the side lengths</a:t>
            </a:r>
          </a:p>
          <a:p>
            <a:r>
              <a:rPr lang="en-US" sz="1800" dirty="0"/>
              <a:t>Grade 2: </a:t>
            </a:r>
          </a:p>
          <a:p>
            <a:pPr lvl="1"/>
            <a:r>
              <a:rPr lang="en-US" sz="1600" dirty="0"/>
              <a:t>Partition a rectangle into rows and columns of same-size squares and count to find the total number of them</a:t>
            </a:r>
          </a:p>
          <a:p>
            <a:r>
              <a:rPr lang="en-US" sz="1800" dirty="0"/>
              <a:t>Martin’s goal</a:t>
            </a:r>
          </a:p>
          <a:p>
            <a:pPr lvl="1"/>
            <a:r>
              <a:rPr lang="en-US" sz="1600" dirty="0"/>
              <a:t>Grade 2 standard</a:t>
            </a:r>
          </a:p>
        </p:txBody>
      </p:sp>
      <p:sp>
        <p:nvSpPr>
          <p:cNvPr id="5" name="Rectangle 4"/>
          <p:cNvSpPr/>
          <p:nvPr/>
        </p:nvSpPr>
        <p:spPr>
          <a:xfrm>
            <a:off x="3095795" y="1248384"/>
            <a:ext cx="3143371" cy="1015663"/>
          </a:xfrm>
          <a:prstGeom prst="rect">
            <a:avLst/>
          </a:prstGeom>
          <a:solidFill>
            <a:schemeClr val="accent2"/>
          </a:solidFill>
        </p:spPr>
        <p:txBody>
          <a:bodyPr wrap="square">
            <a:spAutoFit/>
          </a:bodyPr>
          <a:lstStyle/>
          <a:p>
            <a:r>
              <a:rPr lang="en-US" b="1" dirty="0"/>
              <a:t>The goal</a:t>
            </a:r>
          </a:p>
          <a:p>
            <a:r>
              <a:rPr lang="en-US" sz="1400" dirty="0"/>
              <a:t>A long-term outcome</a:t>
            </a:r>
          </a:p>
          <a:p>
            <a:r>
              <a:rPr lang="en-US" sz="1400" dirty="0"/>
              <a:t>An ambitious but reasonable expectation</a:t>
            </a:r>
          </a:p>
          <a:p>
            <a:r>
              <a:rPr lang="en-US" sz="1400" dirty="0"/>
              <a:t>A base for a specific lesson’s objective</a:t>
            </a:r>
          </a:p>
        </p:txBody>
      </p:sp>
    </p:spTree>
    <p:extLst>
      <p:ext uri="{BB962C8B-B14F-4D97-AF65-F5344CB8AC3E}">
        <p14:creationId xmlns:p14="http://schemas.microsoft.com/office/powerpoint/2010/main" val="29695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Brief explanation of partitioning</a:t>
            </a:r>
          </a:p>
        </p:txBody>
      </p:sp>
      <p:sp>
        <p:nvSpPr>
          <p:cNvPr id="4" name="Rectangle 3" descr="8 square units">
            <a:extLst>
              <a:ext uri="{C183D7F6-B498-43B3-948B-1728B52AA6E4}">
                <adec:decorative xmlns:adec="http://schemas.microsoft.com/office/drawing/2017/decorative" val="0"/>
              </a:ext>
            </a:extLst>
          </p:cNvPr>
          <p:cNvSpPr/>
          <p:nvPr/>
        </p:nvSpPr>
        <p:spPr>
          <a:xfrm>
            <a:off x="2058132" y="2364398"/>
            <a:ext cx="5482646" cy="223837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C183D7F6-B498-43B3-948B-1728B52AA6E4}">
                <adec:decorative xmlns:adec="http://schemas.microsoft.com/office/drawing/2017/decorative" val="1"/>
              </a:ext>
            </a:extLst>
          </p:cNvPr>
          <p:cNvSpPr/>
          <p:nvPr/>
        </p:nvSpPr>
        <p:spPr>
          <a:xfrm>
            <a:off x="2801082" y="3040673"/>
            <a:ext cx="2828925" cy="1298054"/>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C183D7F6-B498-43B3-948B-1728B52AA6E4}">
                <adec:decorative xmlns:adec="http://schemas.microsoft.com/office/drawing/2017/decorative" val="1"/>
              </a:ext>
            </a:extLst>
          </p:cNvPr>
          <p:cNvCxnSpPr/>
          <p:nvPr/>
        </p:nvCxnSpPr>
        <p:spPr>
          <a:xfrm flipH="1" flipV="1">
            <a:off x="2496282" y="3678848"/>
            <a:ext cx="3467100" cy="19050"/>
          </a:xfrm>
          <a:prstGeom prst="line">
            <a:avLst/>
          </a:prstGeom>
          <a:ln>
            <a:solidFill>
              <a:schemeClr val="accent2">
                <a:lumMod val="50000"/>
              </a:schemeClr>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C183D7F6-B498-43B3-948B-1728B52AA6E4}">
                <adec:decorative xmlns:adec="http://schemas.microsoft.com/office/drawing/2017/decorative" val="1"/>
              </a:ext>
            </a:extLst>
          </p:cNvPr>
          <p:cNvCxnSpPr/>
          <p:nvPr/>
        </p:nvCxnSpPr>
        <p:spPr>
          <a:xfrm flipH="1" flipV="1">
            <a:off x="4925157" y="2954948"/>
            <a:ext cx="19050" cy="1485900"/>
          </a:xfrm>
          <a:prstGeom prst="line">
            <a:avLst/>
          </a:prstGeom>
          <a:ln>
            <a:solidFill>
              <a:schemeClr val="accent2">
                <a:lumMod val="50000"/>
              </a:schemeClr>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C183D7F6-B498-43B3-948B-1728B52AA6E4}">
                <adec:decorative xmlns:adec="http://schemas.microsoft.com/office/drawing/2017/decorative" val="1"/>
              </a:ext>
            </a:extLst>
          </p:cNvPr>
          <p:cNvCxnSpPr/>
          <p:nvPr/>
        </p:nvCxnSpPr>
        <p:spPr>
          <a:xfrm flipH="1" flipV="1">
            <a:off x="4196494" y="2912375"/>
            <a:ext cx="19050" cy="1485900"/>
          </a:xfrm>
          <a:prstGeom prst="line">
            <a:avLst/>
          </a:prstGeom>
          <a:ln>
            <a:solidFill>
              <a:schemeClr val="accent2">
                <a:lumMod val="50000"/>
              </a:schemeClr>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C183D7F6-B498-43B3-948B-1728B52AA6E4}">
                <adec:decorative xmlns:adec="http://schemas.microsoft.com/office/drawing/2017/decorative" val="1"/>
              </a:ext>
            </a:extLst>
          </p:cNvPr>
          <p:cNvCxnSpPr/>
          <p:nvPr/>
        </p:nvCxnSpPr>
        <p:spPr>
          <a:xfrm flipH="1" flipV="1">
            <a:off x="3491644" y="3006299"/>
            <a:ext cx="19050" cy="1485900"/>
          </a:xfrm>
          <a:prstGeom prst="line">
            <a:avLst/>
          </a:prstGeom>
          <a:ln>
            <a:solidFill>
              <a:schemeClr val="accent2">
                <a:lumMod val="50000"/>
              </a:schemeClr>
            </a:solidFill>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6084930" y="3393098"/>
            <a:ext cx="1455848" cy="369332"/>
          </a:xfrm>
          <a:prstGeom prst="rect">
            <a:avLst/>
          </a:prstGeom>
          <a:noFill/>
        </p:spPr>
        <p:txBody>
          <a:bodyPr wrap="none" rtlCol="0">
            <a:spAutoFit/>
          </a:bodyPr>
          <a:lstStyle/>
          <a:p>
            <a:r>
              <a:rPr lang="en-US" dirty="0"/>
              <a:t>8 square units</a:t>
            </a:r>
          </a:p>
        </p:txBody>
      </p:sp>
    </p:spTree>
    <p:extLst>
      <p:ext uri="{BB962C8B-B14F-4D97-AF65-F5344CB8AC3E}">
        <p14:creationId xmlns:p14="http://schemas.microsoft.com/office/powerpoint/2010/main" val="413542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5.6</a:t>
            </a:r>
            <a:br>
              <a:rPr lang="en-US" dirty="0"/>
            </a:br>
            <a:r>
              <a:rPr lang="en-US" i="1" dirty="0"/>
              <a:t>Stop &amp; Jot</a:t>
            </a:r>
            <a:endParaRPr lang="en-US" dirty="0"/>
          </a:p>
        </p:txBody>
      </p:sp>
      <p:sp>
        <p:nvSpPr>
          <p:cNvPr id="5" name="Text Placeholder 4"/>
          <p:cNvSpPr>
            <a:spLocks noGrp="1"/>
          </p:cNvSpPr>
          <p:nvPr>
            <p:ph type="body" sz="quarter" idx="13"/>
          </p:nvPr>
        </p:nvSpPr>
        <p:spPr>
          <a:noFill/>
        </p:spPr>
        <p:txBody>
          <a:bodyPr>
            <a:normAutofit/>
          </a:bodyPr>
          <a:lstStyle/>
          <a:p>
            <a:r>
              <a:rPr lang="en-US" dirty="0"/>
              <a:t>Noah’s IEP goals </a:t>
            </a:r>
          </a:p>
          <a:p>
            <a:pPr lvl="1"/>
            <a:r>
              <a:rPr lang="en-US" dirty="0"/>
              <a:t>Answer who, what, where, and when questions about text</a:t>
            </a:r>
          </a:p>
          <a:p>
            <a:pPr lvl="1"/>
            <a:r>
              <a:rPr lang="en-US" dirty="0"/>
              <a:t>Determine the main idea of paragraphs and sections of text</a:t>
            </a:r>
          </a:p>
          <a:p>
            <a:r>
              <a:rPr lang="en-US" dirty="0"/>
              <a:t>Standards</a:t>
            </a:r>
          </a:p>
          <a:p>
            <a:pPr lvl="1"/>
            <a:r>
              <a:rPr lang="en-US" dirty="0"/>
              <a:t>Grade 5 (grade-level)</a:t>
            </a:r>
          </a:p>
          <a:p>
            <a:pPr lvl="2"/>
            <a:r>
              <a:rPr lang="en-US" dirty="0"/>
              <a:t>Quote accurately from a text when explaining what the text says explicitly and when drawing inferences from the text</a:t>
            </a:r>
          </a:p>
          <a:p>
            <a:pPr lvl="1"/>
            <a:r>
              <a:rPr lang="en-US" dirty="0"/>
              <a:t>Grade 3 (instructional-level</a:t>
            </a:r>
          </a:p>
          <a:p>
            <a:pPr lvl="2"/>
            <a:r>
              <a:rPr lang="en-US" dirty="0"/>
              <a:t>Ask and answer questions to demonstrate understanding of a text, referring explicitly to the text as the basis for the answers </a:t>
            </a:r>
          </a:p>
          <a:p>
            <a:pPr lvl="0"/>
            <a:r>
              <a:rPr lang="en-US" dirty="0">
                <a:solidFill>
                  <a:schemeClr val="accent5">
                    <a:lumMod val="75000"/>
                  </a:schemeClr>
                </a:solidFill>
              </a:rPr>
              <a:t>What goal should anchor the lesson?</a:t>
            </a:r>
          </a:p>
          <a:p>
            <a:endParaRPr lang="en-US" dirty="0"/>
          </a:p>
        </p:txBody>
      </p:sp>
      <p:pic>
        <p:nvPicPr>
          <p:cNvPr id="6" name="Picture 6"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22" t="-5110" r="-15551" b="-3460"/>
          <a:stretch/>
        </p:blipFill>
        <p:spPr bwMode="auto">
          <a:xfrm>
            <a:off x="7985904" y="521732"/>
            <a:ext cx="950197" cy="1014984"/>
          </a:xfrm>
          <a:prstGeom prst="rect">
            <a:avLst/>
          </a:prstGeom>
          <a:solidFill>
            <a:schemeClr val="bg1">
              <a:lumMod val="75000"/>
              <a:lumOff val="25000"/>
            </a:schemeClr>
          </a:solidFill>
        </p:spPr>
      </p:pic>
      <p:sp>
        <p:nvSpPr>
          <p:cNvPr id="7" name="Rectangle 6"/>
          <p:cNvSpPr/>
          <p:nvPr/>
        </p:nvSpPr>
        <p:spPr>
          <a:xfrm>
            <a:off x="4842533" y="525222"/>
            <a:ext cx="3143371" cy="1015663"/>
          </a:xfrm>
          <a:prstGeom prst="rect">
            <a:avLst/>
          </a:prstGeom>
          <a:solidFill>
            <a:schemeClr val="accent2"/>
          </a:solidFill>
        </p:spPr>
        <p:txBody>
          <a:bodyPr wrap="square">
            <a:spAutoFit/>
          </a:bodyPr>
          <a:lstStyle/>
          <a:p>
            <a:r>
              <a:rPr lang="en-US" b="1" dirty="0"/>
              <a:t>The goal</a:t>
            </a:r>
          </a:p>
          <a:p>
            <a:r>
              <a:rPr lang="en-US" sz="1400" dirty="0"/>
              <a:t>A long-term outcome</a:t>
            </a:r>
          </a:p>
          <a:p>
            <a:r>
              <a:rPr lang="en-US" sz="1400" dirty="0"/>
              <a:t>An ambitious but reasonable expectation</a:t>
            </a:r>
          </a:p>
          <a:p>
            <a:r>
              <a:rPr lang="en-US" sz="1400" dirty="0"/>
              <a:t>A base for a specific lesson’s objective</a:t>
            </a:r>
          </a:p>
        </p:txBody>
      </p:sp>
    </p:spTree>
    <p:extLst>
      <p:ext uri="{BB962C8B-B14F-4D97-AF65-F5344CB8AC3E}">
        <p14:creationId xmlns:p14="http://schemas.microsoft.com/office/powerpoint/2010/main" val="2058642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lvl="0"/>
            <a:r>
              <a:rPr lang="en-US" dirty="0">
                <a:solidFill>
                  <a:schemeClr val="accent5">
                    <a:lumMod val="75000"/>
                  </a:schemeClr>
                </a:solidFill>
              </a:rPr>
              <a:t>What goal should anchor the lesson?</a:t>
            </a:r>
          </a:p>
          <a:p>
            <a:pPr lvl="1"/>
            <a:endParaRPr lang="en-US" dirty="0"/>
          </a:p>
          <a:p>
            <a:pPr lvl="1"/>
            <a:r>
              <a:rPr lang="en-US" dirty="0">
                <a:solidFill>
                  <a:schemeClr val="accent3">
                    <a:lumMod val="60000"/>
                    <a:lumOff val="40000"/>
                  </a:schemeClr>
                </a:solidFill>
              </a:rPr>
              <a:t>The IEP goal is designed to be an ambitious but reasonable long-term outcome</a:t>
            </a:r>
          </a:p>
          <a:p>
            <a:pPr lvl="1"/>
            <a:r>
              <a:rPr lang="en-US" dirty="0"/>
              <a:t>The Grade 5 standard </a:t>
            </a:r>
          </a:p>
          <a:p>
            <a:pPr lvl="2"/>
            <a:r>
              <a:rPr lang="en-US" dirty="0"/>
              <a:t>too advanced</a:t>
            </a:r>
          </a:p>
          <a:p>
            <a:pPr lvl="2"/>
            <a:r>
              <a:rPr lang="en-US" dirty="0"/>
              <a:t>represents the ultimate goal—but not the present focus</a:t>
            </a:r>
          </a:p>
          <a:p>
            <a:pPr lvl="1"/>
            <a:r>
              <a:rPr lang="en-US" dirty="0"/>
              <a:t>The Grade 3 standard aligns with the IEP goal</a:t>
            </a:r>
          </a:p>
          <a:p>
            <a:pPr lvl="2"/>
            <a:r>
              <a:rPr lang="en-US" dirty="0"/>
              <a:t>adds clarity to IEP goal</a:t>
            </a:r>
          </a:p>
          <a:p>
            <a:pPr lvl="2"/>
            <a:endParaRPr lang="en-US" dirty="0"/>
          </a:p>
        </p:txBody>
      </p:sp>
      <p:sp>
        <p:nvSpPr>
          <p:cNvPr id="3" name="Title 2"/>
          <p:cNvSpPr>
            <a:spLocks noGrp="1"/>
          </p:cNvSpPr>
          <p:nvPr>
            <p:ph type="title"/>
          </p:nvPr>
        </p:nvSpPr>
        <p:spPr/>
        <p:txBody>
          <a:bodyPr/>
          <a:lstStyle/>
          <a:p>
            <a:r>
              <a:rPr lang="en-US" dirty="0"/>
              <a:t>Activity 5.6 </a:t>
            </a:r>
            <a:br>
              <a:rPr lang="en-US" dirty="0"/>
            </a:br>
            <a:r>
              <a:rPr lang="en-US" dirty="0"/>
              <a:t>Stop and Jot</a:t>
            </a:r>
          </a:p>
        </p:txBody>
      </p:sp>
      <p:pic>
        <p:nvPicPr>
          <p:cNvPr id="5" name="Picture 6"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22" t="-5110" r="-15551" b="-3460"/>
          <a:stretch/>
        </p:blipFill>
        <p:spPr bwMode="auto">
          <a:xfrm>
            <a:off x="7985904" y="521732"/>
            <a:ext cx="950197" cy="1014984"/>
          </a:xfrm>
          <a:prstGeom prst="rect">
            <a:avLst/>
          </a:prstGeom>
          <a:solidFill>
            <a:schemeClr val="bg1">
              <a:lumMod val="75000"/>
              <a:lumOff val="25000"/>
            </a:schemeClr>
          </a:solidFill>
        </p:spPr>
      </p:pic>
      <p:sp>
        <p:nvSpPr>
          <p:cNvPr id="6" name="Rectangle 5"/>
          <p:cNvSpPr/>
          <p:nvPr/>
        </p:nvSpPr>
        <p:spPr>
          <a:xfrm>
            <a:off x="4842533" y="525222"/>
            <a:ext cx="3143371" cy="1015663"/>
          </a:xfrm>
          <a:prstGeom prst="rect">
            <a:avLst/>
          </a:prstGeom>
          <a:solidFill>
            <a:schemeClr val="accent2"/>
          </a:solidFill>
        </p:spPr>
        <p:txBody>
          <a:bodyPr wrap="square">
            <a:spAutoFit/>
          </a:bodyPr>
          <a:lstStyle/>
          <a:p>
            <a:r>
              <a:rPr lang="en-US" b="1" dirty="0"/>
              <a:t>The goal</a:t>
            </a:r>
          </a:p>
          <a:p>
            <a:r>
              <a:rPr lang="en-US" sz="1400" dirty="0"/>
              <a:t>A long-term outcome</a:t>
            </a:r>
          </a:p>
          <a:p>
            <a:r>
              <a:rPr lang="en-US" sz="1400" dirty="0"/>
              <a:t>An ambitious but reasonable expectation</a:t>
            </a:r>
          </a:p>
          <a:p>
            <a:r>
              <a:rPr lang="en-US" sz="1400" dirty="0"/>
              <a:t>A base for a specific lesson’s objective</a:t>
            </a:r>
          </a:p>
        </p:txBody>
      </p:sp>
    </p:spTree>
    <p:extLst>
      <p:ext uri="{BB962C8B-B14F-4D97-AF65-F5344CB8AC3E}">
        <p14:creationId xmlns:p14="http://schemas.microsoft.com/office/powerpoint/2010/main" val="4235566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399455-E521-4233-A209-7252BC36ADE8}"/>
              </a:ext>
            </a:extLst>
          </p:cNvPr>
          <p:cNvSpPr>
            <a:spLocks noGrp="1"/>
          </p:cNvSpPr>
          <p:nvPr>
            <p:ph type="body" sz="quarter" idx="13"/>
          </p:nvPr>
        </p:nvSpPr>
        <p:spPr/>
        <p:txBody>
          <a:bodyPr/>
          <a:lstStyle/>
          <a:p>
            <a:pPr marL="0" indent="0">
              <a:buNone/>
            </a:pPr>
            <a:r>
              <a:rPr lang="en-US" b="1" dirty="0"/>
              <a:t>Choose objectives based on student performance relative to goals.</a:t>
            </a:r>
          </a:p>
          <a:p>
            <a:r>
              <a:rPr lang="en-US" dirty="0"/>
              <a:t>Select a goal from IEP or standards </a:t>
            </a:r>
          </a:p>
          <a:p>
            <a:r>
              <a:rPr lang="en-US" dirty="0">
                <a:solidFill>
                  <a:schemeClr val="accent5">
                    <a:lumMod val="75000"/>
                  </a:schemeClr>
                </a:solidFill>
              </a:rPr>
              <a:t>Choose an objective that is the next step toward the goal</a:t>
            </a:r>
          </a:p>
          <a:p>
            <a:pPr marL="0" indent="0">
              <a:buNone/>
            </a:pPr>
            <a:r>
              <a:rPr lang="en-US" b="1" dirty="0"/>
              <a:t>Write focused objectives that describe the specific learning outcome. </a:t>
            </a:r>
          </a:p>
          <a:p>
            <a:r>
              <a:rPr lang="en-US" dirty="0"/>
              <a:t>Limit the objective to one singular next step toward the goal</a:t>
            </a:r>
          </a:p>
          <a:p>
            <a:r>
              <a:rPr lang="en-US" dirty="0"/>
              <a:t>Describe a learning outcome in behavioral terms that assesses mastery of the objective</a:t>
            </a:r>
          </a:p>
        </p:txBody>
      </p:sp>
      <p:sp>
        <p:nvSpPr>
          <p:cNvPr id="4" name="Title 3">
            <a:extLst>
              <a:ext uri="{FF2B5EF4-FFF2-40B4-BE49-F238E27FC236}">
                <a16:creationId xmlns:a16="http://schemas.microsoft.com/office/drawing/2014/main" id="{BB2B0306-5313-48BE-9276-58989F3D28F8}"/>
              </a:ext>
            </a:extLst>
          </p:cNvPr>
          <p:cNvSpPr>
            <a:spLocks noGrp="1"/>
          </p:cNvSpPr>
          <p:nvPr>
            <p:ph type="title"/>
          </p:nvPr>
        </p:nvSpPr>
        <p:spPr/>
        <p:txBody>
          <a:bodyPr/>
          <a:lstStyle/>
          <a:p>
            <a:r>
              <a:rPr lang="en-US" dirty="0"/>
              <a:t>Checklist for Objectives</a:t>
            </a:r>
          </a:p>
        </p:txBody>
      </p:sp>
    </p:spTree>
    <p:extLst>
      <p:ext uri="{BB962C8B-B14F-4D97-AF65-F5344CB8AC3E}">
        <p14:creationId xmlns:p14="http://schemas.microsoft.com/office/powerpoint/2010/main" val="2689139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Beginning with current skill level relative to goal</a:t>
            </a:r>
          </a:p>
          <a:p>
            <a:pPr lvl="1"/>
            <a:r>
              <a:rPr lang="en-US" dirty="0"/>
              <a:t>determine a student’s current level of performance</a:t>
            </a:r>
          </a:p>
          <a:p>
            <a:pPr lvl="1"/>
            <a:r>
              <a:rPr lang="en-US" dirty="0"/>
              <a:t>use assessment data</a:t>
            </a:r>
          </a:p>
          <a:p>
            <a:pPr lvl="1"/>
            <a:r>
              <a:rPr lang="en-US" dirty="0"/>
              <a:t>consider previous instruction (especially if you just finished it!)</a:t>
            </a:r>
          </a:p>
          <a:p>
            <a:r>
              <a:rPr lang="en-US" dirty="0"/>
              <a:t>Selecting an objective that moves toward the goal</a:t>
            </a:r>
          </a:p>
          <a:p>
            <a:pPr lvl="1"/>
            <a:r>
              <a:rPr lang="en-US" dirty="0"/>
              <a:t>Not too easy</a:t>
            </a:r>
          </a:p>
          <a:p>
            <a:pPr lvl="1"/>
            <a:r>
              <a:rPr lang="en-US" dirty="0"/>
              <a:t>Not too difficult</a:t>
            </a:r>
          </a:p>
          <a:p>
            <a:endParaRPr lang="en-US" dirty="0"/>
          </a:p>
        </p:txBody>
      </p:sp>
      <p:sp>
        <p:nvSpPr>
          <p:cNvPr id="3" name="Title 2"/>
          <p:cNvSpPr>
            <a:spLocks noGrp="1"/>
          </p:cNvSpPr>
          <p:nvPr>
            <p:ph type="title"/>
          </p:nvPr>
        </p:nvSpPr>
        <p:spPr/>
        <p:txBody>
          <a:bodyPr>
            <a:normAutofit fontScale="90000"/>
          </a:bodyPr>
          <a:lstStyle/>
          <a:p>
            <a:r>
              <a:rPr lang="en-US" dirty="0"/>
              <a:t>Choose an objective that is the next step toward the goal</a:t>
            </a:r>
          </a:p>
        </p:txBody>
      </p:sp>
      <p:sp>
        <p:nvSpPr>
          <p:cNvPr id="6" name="TextBox 5"/>
          <p:cNvSpPr txBox="1"/>
          <p:nvPr/>
        </p:nvSpPr>
        <p:spPr>
          <a:xfrm>
            <a:off x="3798277" y="3903784"/>
            <a:ext cx="2262554" cy="646331"/>
          </a:xfrm>
          <a:prstGeom prst="rect">
            <a:avLst/>
          </a:prstGeom>
          <a:solidFill>
            <a:schemeClr val="accent5">
              <a:lumMod val="75000"/>
            </a:schemeClr>
          </a:solidFill>
        </p:spPr>
        <p:txBody>
          <a:bodyPr wrap="square" rtlCol="0">
            <a:spAutoFit/>
          </a:bodyPr>
          <a:lstStyle/>
          <a:p>
            <a:r>
              <a:rPr lang="en-US" dirty="0"/>
              <a:t>Why is it important not to be too difficult?</a:t>
            </a:r>
          </a:p>
        </p:txBody>
      </p:sp>
    </p:spTree>
    <p:extLst>
      <p:ext uri="{BB962C8B-B14F-4D97-AF65-F5344CB8AC3E}">
        <p14:creationId xmlns:p14="http://schemas.microsoft.com/office/powerpoint/2010/main" val="371567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Choose an objective that is the next step toward the goal</a:t>
            </a:r>
            <a:endParaRPr lang="en-US" dirty="0"/>
          </a:p>
        </p:txBody>
      </p:sp>
      <p:sp>
        <p:nvSpPr>
          <p:cNvPr id="7" name="Text Placeholder 1"/>
          <p:cNvSpPr txBox="1">
            <a:spLocks/>
          </p:cNvSpPr>
          <p:nvPr/>
        </p:nvSpPr>
        <p:spPr>
          <a:xfrm>
            <a:off x="575733" y="2414016"/>
            <a:ext cx="4054324" cy="3718560"/>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Ariana’s goal:</a:t>
            </a:r>
          </a:p>
          <a:p>
            <a:pPr lvl="1"/>
            <a:r>
              <a:rPr lang="en-US" sz="1600" dirty="0"/>
              <a:t>Read one-syllable words with complex sound-spellings including vowel teams and vowel-consonant-E pattern using appropriate decoding strategies</a:t>
            </a:r>
          </a:p>
          <a:p>
            <a:r>
              <a:rPr lang="en-US" sz="1800" dirty="0"/>
              <a:t>Current skill</a:t>
            </a:r>
          </a:p>
          <a:p>
            <a:pPr lvl="1"/>
            <a:r>
              <a:rPr lang="en-US" sz="1600" dirty="0"/>
              <a:t>Mastery of short-vowel spellings, single-letter consonants, some consonant digraphs</a:t>
            </a:r>
          </a:p>
          <a:p>
            <a:r>
              <a:rPr lang="en-US" sz="1800" dirty="0"/>
              <a:t>Next step</a:t>
            </a:r>
          </a:p>
          <a:p>
            <a:pPr lvl="1"/>
            <a:r>
              <a:rPr lang="en-US" sz="1600" dirty="0"/>
              <a:t>More consonant digraphs</a:t>
            </a:r>
          </a:p>
          <a:p>
            <a:pPr lvl="1"/>
            <a:r>
              <a:rPr lang="en-US" sz="1600" dirty="0"/>
              <a:t>Vowel digraphs</a:t>
            </a:r>
          </a:p>
          <a:p>
            <a:pPr lvl="1"/>
            <a:endParaRPr lang="en-US" sz="1600" dirty="0"/>
          </a:p>
        </p:txBody>
      </p:sp>
      <p:pic>
        <p:nvPicPr>
          <p:cNvPr id="8" name="Picture 2" descr="Related image"/>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0" b="100000" l="0" r="100000">
                        <a14:foregroundMark x1="36864" y1="94286" x2="36864" y2="94286"/>
                        <a14:foregroundMark x1="69068" y1="95000" x2="69068" y2="95000"/>
                        <a14:foregroundMark x1="30932" y1="65357" x2="30932" y2="65357"/>
                        <a14:foregroundMark x1="77119" y1="67857" x2="77119" y2="67857"/>
                      </a14:backgroundRemoval>
                    </a14:imgEffect>
                  </a14:imgLayer>
                </a14:imgProps>
              </a:ext>
              <a:ext uri="{28A0092B-C50C-407E-A947-70E740481C1C}">
                <a14:useLocalDpi xmlns:a14="http://schemas.microsoft.com/office/drawing/2010/main" val="0"/>
              </a:ext>
            </a:extLst>
          </a:blip>
          <a:srcRect l="-11859" t="-3161" r="-7436" b="-3133"/>
          <a:stretch/>
        </p:blipFill>
        <p:spPr bwMode="auto">
          <a:xfrm>
            <a:off x="2135034" y="1248383"/>
            <a:ext cx="960762" cy="1015663"/>
          </a:xfrm>
          <a:prstGeom prst="rect">
            <a:avLst/>
          </a:prstGeom>
          <a:solidFill>
            <a:schemeClr val="bg1">
              <a:lumMod val="75000"/>
              <a:lumOff val="25000"/>
            </a:schemeClr>
          </a:solidFill>
          <a:extLst/>
        </p:spPr>
      </p:pic>
      <p:pic>
        <p:nvPicPr>
          <p:cNvPr id="9" name="Picture 4" descr="Image result for images boy clip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734" t="-4067" r="-29966" b="-2782"/>
          <a:stretch/>
        </p:blipFill>
        <p:spPr bwMode="auto">
          <a:xfrm>
            <a:off x="6239165" y="1248384"/>
            <a:ext cx="956843" cy="1015662"/>
          </a:xfrm>
          <a:prstGeom prst="rect">
            <a:avLst/>
          </a:prstGeom>
          <a:solidFill>
            <a:schemeClr val="bg1">
              <a:lumMod val="75000"/>
              <a:lumOff val="25000"/>
            </a:schemeClr>
          </a:solidFill>
        </p:spPr>
      </p:pic>
      <p:sp>
        <p:nvSpPr>
          <p:cNvPr id="10" name="Text Placeholder 1"/>
          <p:cNvSpPr txBox="1">
            <a:spLocks/>
          </p:cNvSpPr>
          <p:nvPr/>
        </p:nvSpPr>
        <p:spPr>
          <a:xfrm>
            <a:off x="4704906" y="2520462"/>
            <a:ext cx="4054324" cy="3740638"/>
          </a:xfrm>
          <a:prstGeom prst="rect">
            <a:avLst/>
          </a:prstGeom>
          <a:solidFill>
            <a:schemeClr val="bg1"/>
          </a:solidFill>
        </p:spPr>
        <p:txBody>
          <a:bodyPr wrap="square" anchor="t" anchorCtr="0">
            <a:normAutofit fontScale="92500" lnSpcReduction="10000"/>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t>Martin’s goal</a:t>
            </a:r>
          </a:p>
          <a:p>
            <a:pPr lvl="1"/>
            <a:r>
              <a:rPr lang="en-US" sz="1700" dirty="0"/>
              <a:t>Partition a rectangle into rows and columns of same-size squares and count to find the total number of them</a:t>
            </a:r>
          </a:p>
          <a:p>
            <a:r>
              <a:rPr lang="en-US" sz="1900" dirty="0"/>
              <a:t>Current skill</a:t>
            </a:r>
          </a:p>
          <a:p>
            <a:pPr lvl="1"/>
            <a:r>
              <a:rPr lang="en-US" sz="1700" dirty="0"/>
              <a:t>Mastery of shape names and characteristics, repeated addition, and dividing into halves</a:t>
            </a:r>
          </a:p>
          <a:p>
            <a:r>
              <a:rPr lang="en-US" sz="1900" dirty="0"/>
              <a:t>Next step</a:t>
            </a:r>
          </a:p>
          <a:p>
            <a:pPr lvl="1"/>
            <a:r>
              <a:rPr lang="en-US" sz="1700" dirty="0"/>
              <a:t>NOT partitioning rectangles</a:t>
            </a:r>
          </a:p>
          <a:p>
            <a:pPr lvl="1"/>
            <a:r>
              <a:rPr lang="en-US" sz="1700" dirty="0"/>
              <a:t>Partitioning squares? Partitioning with a geoboard? Using tiles to partition? </a:t>
            </a:r>
          </a:p>
          <a:p>
            <a:pPr lvl="1"/>
            <a:endParaRPr lang="en-US" dirty="0"/>
          </a:p>
          <a:p>
            <a:pPr lvl="1"/>
            <a:endParaRPr lang="en-US" dirty="0"/>
          </a:p>
        </p:txBody>
      </p:sp>
      <p:sp>
        <p:nvSpPr>
          <p:cNvPr id="11" name="Rectangle 10"/>
          <p:cNvSpPr/>
          <p:nvPr/>
        </p:nvSpPr>
        <p:spPr>
          <a:xfrm>
            <a:off x="3095795" y="1248384"/>
            <a:ext cx="3143371" cy="1015663"/>
          </a:xfrm>
          <a:prstGeom prst="rect">
            <a:avLst/>
          </a:prstGeom>
          <a:solidFill>
            <a:schemeClr val="accent2"/>
          </a:solidFill>
        </p:spPr>
        <p:txBody>
          <a:bodyPr wrap="square">
            <a:spAutoFit/>
          </a:bodyPr>
          <a:lstStyle/>
          <a:p>
            <a:r>
              <a:rPr lang="en-US" b="1" dirty="0"/>
              <a:t>From goal to objective</a:t>
            </a:r>
          </a:p>
          <a:p>
            <a:r>
              <a:rPr lang="en-US" sz="1400" dirty="0"/>
              <a:t>Evaluate current performance relative to the goal</a:t>
            </a:r>
          </a:p>
          <a:p>
            <a:r>
              <a:rPr lang="en-US" sz="1400" dirty="0"/>
              <a:t>Select an objective that is the next step</a:t>
            </a:r>
          </a:p>
        </p:txBody>
      </p:sp>
    </p:spTree>
    <p:extLst>
      <p:ext uri="{BB962C8B-B14F-4D97-AF65-F5344CB8AC3E}">
        <p14:creationId xmlns:p14="http://schemas.microsoft.com/office/powerpoint/2010/main" val="292262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lvl="0"/>
            <a:r>
              <a:rPr lang="en-US" dirty="0"/>
              <a:t>Noah’s goal:</a:t>
            </a:r>
          </a:p>
          <a:p>
            <a:pPr lvl="1"/>
            <a:r>
              <a:rPr lang="en-US" dirty="0"/>
              <a:t>Answer who, what, where, and when questions about text</a:t>
            </a:r>
          </a:p>
          <a:p>
            <a:pPr lvl="0"/>
            <a:r>
              <a:rPr lang="en-US" dirty="0"/>
              <a:t>Current skill:</a:t>
            </a:r>
          </a:p>
          <a:p>
            <a:pPr lvl="1"/>
            <a:r>
              <a:rPr lang="en-US" dirty="0"/>
              <a:t>Practice retelling</a:t>
            </a:r>
          </a:p>
          <a:p>
            <a:pPr lvl="1"/>
            <a:r>
              <a:rPr lang="en-US" dirty="0"/>
              <a:t>Mastery of answering who, what, where, and when questions about himself</a:t>
            </a:r>
          </a:p>
          <a:p>
            <a:r>
              <a:rPr lang="en-US" dirty="0"/>
              <a:t>Next step:</a:t>
            </a:r>
          </a:p>
          <a:p>
            <a:endParaRPr lang="en-US" dirty="0"/>
          </a:p>
          <a:p>
            <a:pPr marL="0" indent="0">
              <a:buNone/>
            </a:pPr>
            <a:r>
              <a:rPr lang="en-US" dirty="0"/>
              <a:t>Question</a:t>
            </a:r>
          </a:p>
          <a:p>
            <a:pPr lvl="1"/>
            <a:r>
              <a:rPr lang="en-US" dirty="0"/>
              <a:t>Should he answer these four types of questions next?</a:t>
            </a:r>
          </a:p>
          <a:p>
            <a:pPr lvl="1"/>
            <a:r>
              <a:rPr lang="en-US" dirty="0"/>
              <a:t>What’s your rationale?</a:t>
            </a:r>
          </a:p>
          <a:p>
            <a:pPr lvl="1"/>
            <a:r>
              <a:rPr lang="en-US" dirty="0"/>
              <a:t>What might be another next step?</a:t>
            </a:r>
          </a:p>
          <a:p>
            <a:pPr lvl="1"/>
            <a:endParaRPr lang="en-US" dirty="0"/>
          </a:p>
          <a:p>
            <a:endParaRPr lang="en-US" dirty="0"/>
          </a:p>
        </p:txBody>
      </p:sp>
      <p:sp>
        <p:nvSpPr>
          <p:cNvPr id="3" name="Title 2"/>
          <p:cNvSpPr>
            <a:spLocks noGrp="1"/>
          </p:cNvSpPr>
          <p:nvPr>
            <p:ph type="title"/>
          </p:nvPr>
        </p:nvSpPr>
        <p:spPr/>
        <p:txBody>
          <a:bodyPr>
            <a:normAutofit fontScale="90000"/>
          </a:bodyPr>
          <a:lstStyle/>
          <a:p>
            <a:r>
              <a:rPr lang="en-US" dirty="0"/>
              <a:t>Activity 5.7</a:t>
            </a:r>
            <a:br>
              <a:rPr lang="en-US" dirty="0"/>
            </a:br>
            <a:r>
              <a:rPr lang="en-US" dirty="0"/>
              <a:t>Stop and Jot</a:t>
            </a:r>
          </a:p>
        </p:txBody>
      </p:sp>
      <p:pic>
        <p:nvPicPr>
          <p:cNvPr id="5" name="Picture 6"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22" t="-5110" r="-15551" b="-3460"/>
          <a:stretch/>
        </p:blipFill>
        <p:spPr bwMode="auto">
          <a:xfrm>
            <a:off x="7809033" y="510009"/>
            <a:ext cx="950197" cy="1014984"/>
          </a:xfrm>
          <a:prstGeom prst="rect">
            <a:avLst/>
          </a:prstGeom>
          <a:solidFill>
            <a:schemeClr val="bg1">
              <a:lumMod val="75000"/>
              <a:lumOff val="25000"/>
            </a:schemeClr>
          </a:solidFill>
        </p:spPr>
      </p:pic>
      <p:sp>
        <p:nvSpPr>
          <p:cNvPr id="6" name="Rectangle 5"/>
          <p:cNvSpPr/>
          <p:nvPr/>
        </p:nvSpPr>
        <p:spPr>
          <a:xfrm>
            <a:off x="4665662" y="513499"/>
            <a:ext cx="3143371" cy="1015663"/>
          </a:xfrm>
          <a:prstGeom prst="rect">
            <a:avLst/>
          </a:prstGeom>
          <a:solidFill>
            <a:schemeClr val="accent2"/>
          </a:solidFill>
        </p:spPr>
        <p:txBody>
          <a:bodyPr wrap="square">
            <a:spAutoFit/>
          </a:bodyPr>
          <a:lstStyle/>
          <a:p>
            <a:r>
              <a:rPr lang="en-US" b="1" dirty="0"/>
              <a:t>The goal</a:t>
            </a:r>
          </a:p>
          <a:p>
            <a:r>
              <a:rPr lang="en-US" sz="1400" dirty="0"/>
              <a:t>A long-term outcome</a:t>
            </a:r>
          </a:p>
          <a:p>
            <a:r>
              <a:rPr lang="en-US" sz="1400" dirty="0"/>
              <a:t>An ambitious but reasonable expectation</a:t>
            </a:r>
          </a:p>
          <a:p>
            <a:r>
              <a:rPr lang="en-US" sz="1400" dirty="0"/>
              <a:t>A base for a specific lesson’s objective</a:t>
            </a:r>
          </a:p>
        </p:txBody>
      </p:sp>
    </p:spTree>
    <p:extLst>
      <p:ext uri="{BB962C8B-B14F-4D97-AF65-F5344CB8AC3E}">
        <p14:creationId xmlns:p14="http://schemas.microsoft.com/office/powerpoint/2010/main" val="1568237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Focus on explicit instruction</a:t>
            </a:r>
            <a:br>
              <a:rPr lang="en-US" dirty="0"/>
            </a:br>
            <a:r>
              <a:rPr lang="en-US" i="1" dirty="0"/>
              <a:t>Rationale for using it</a:t>
            </a:r>
            <a:endParaRPr lang="en-US" dirty="0"/>
          </a:p>
        </p:txBody>
      </p:sp>
      <p:sp>
        <p:nvSpPr>
          <p:cNvPr id="3" name="Text Placeholder 2"/>
          <p:cNvSpPr>
            <a:spLocks noGrp="1"/>
          </p:cNvSpPr>
          <p:nvPr>
            <p:ph type="body" sz="quarter" idx="13"/>
          </p:nvPr>
        </p:nvSpPr>
        <p:spPr/>
        <p:txBody>
          <a:bodyPr>
            <a:normAutofit/>
          </a:bodyPr>
          <a:lstStyle/>
          <a:p>
            <a:r>
              <a:rPr lang="en-US" dirty="0"/>
              <a:t>Research has shown repeatedly that it leads to student success (Adams &amp; Engelmann, 1996; Hattie, 2009, 2018)</a:t>
            </a:r>
          </a:p>
          <a:p>
            <a:r>
              <a:rPr lang="en-US" dirty="0"/>
              <a:t>Specific parts are very effective (Alfieri, 2011; Hattie, 2018):</a:t>
            </a:r>
          </a:p>
          <a:p>
            <a:pPr lvl="1"/>
            <a:r>
              <a:rPr lang="en-US" dirty="0"/>
              <a:t>Direct explanations</a:t>
            </a:r>
          </a:p>
          <a:p>
            <a:pPr lvl="1"/>
            <a:r>
              <a:rPr lang="en-US" dirty="0"/>
              <a:t>Modeling</a:t>
            </a:r>
          </a:p>
          <a:p>
            <a:pPr lvl="1"/>
            <a:r>
              <a:rPr lang="en-US" dirty="0"/>
              <a:t>Structured practice</a:t>
            </a:r>
          </a:p>
          <a:p>
            <a:pPr lvl="1"/>
            <a:r>
              <a:rPr lang="en-US" dirty="0"/>
              <a:t>Providing feedback</a:t>
            </a:r>
          </a:p>
          <a:p>
            <a:r>
              <a:rPr lang="en-US" dirty="0"/>
              <a:t>It works in both language arts and mathematics classrooms   (Cohen, 2018; Haas, 2005)</a:t>
            </a:r>
          </a:p>
        </p:txBody>
      </p:sp>
    </p:spTree>
    <p:extLst>
      <p:ext uri="{BB962C8B-B14F-4D97-AF65-F5344CB8AC3E}">
        <p14:creationId xmlns:p14="http://schemas.microsoft.com/office/powerpoint/2010/main" val="2931415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lvl="0"/>
            <a:endParaRPr lang="en-US" dirty="0"/>
          </a:p>
          <a:p>
            <a:r>
              <a:rPr lang="en-US" dirty="0"/>
              <a:t>Should he answer these four types of questions next?</a:t>
            </a:r>
          </a:p>
          <a:p>
            <a:pPr lvl="1"/>
            <a:r>
              <a:rPr lang="en-US" dirty="0">
                <a:solidFill>
                  <a:srgbClr val="FFC000"/>
                </a:solidFill>
              </a:rPr>
              <a:t>Not all at one time</a:t>
            </a:r>
          </a:p>
          <a:p>
            <a:r>
              <a:rPr lang="en-US" dirty="0"/>
              <a:t>What’s your rationale?</a:t>
            </a:r>
          </a:p>
          <a:p>
            <a:pPr lvl="1"/>
            <a:r>
              <a:rPr lang="en-US" dirty="0">
                <a:solidFill>
                  <a:srgbClr val="FFC000"/>
                </a:solidFill>
              </a:rPr>
              <a:t>Doing them all at once is too much</a:t>
            </a:r>
          </a:p>
          <a:p>
            <a:pPr lvl="1"/>
            <a:r>
              <a:rPr lang="en-US" dirty="0">
                <a:solidFill>
                  <a:srgbClr val="FFC000"/>
                </a:solidFill>
              </a:rPr>
              <a:t>He can answer these about himself, but that does not require text evidence</a:t>
            </a:r>
          </a:p>
          <a:p>
            <a:pPr lvl="1"/>
            <a:r>
              <a:rPr lang="en-US" dirty="0">
                <a:solidFill>
                  <a:srgbClr val="FFC000"/>
                </a:solidFill>
              </a:rPr>
              <a:t>He may not have mastered retelling, but  it may be appropriate to increase that skill by practicing</a:t>
            </a:r>
          </a:p>
          <a:p>
            <a:r>
              <a:rPr lang="en-US" dirty="0"/>
              <a:t>What might be another next step?</a:t>
            </a:r>
          </a:p>
          <a:p>
            <a:pPr lvl="1"/>
            <a:r>
              <a:rPr lang="en-US" dirty="0">
                <a:solidFill>
                  <a:srgbClr val="FFC000"/>
                </a:solidFill>
              </a:rPr>
              <a:t>Focus on one type of question, perhaps “who.”</a:t>
            </a:r>
          </a:p>
        </p:txBody>
      </p:sp>
      <p:sp>
        <p:nvSpPr>
          <p:cNvPr id="3" name="Title 2"/>
          <p:cNvSpPr>
            <a:spLocks noGrp="1"/>
          </p:cNvSpPr>
          <p:nvPr>
            <p:ph type="title"/>
          </p:nvPr>
        </p:nvSpPr>
        <p:spPr/>
        <p:txBody>
          <a:bodyPr>
            <a:normAutofit fontScale="90000"/>
          </a:bodyPr>
          <a:lstStyle/>
          <a:p>
            <a:r>
              <a:rPr lang="en-US" dirty="0"/>
              <a:t>Activity 5.7</a:t>
            </a:r>
            <a:br>
              <a:rPr lang="en-US" dirty="0"/>
            </a:br>
            <a:r>
              <a:rPr lang="en-US" dirty="0"/>
              <a:t>Stop and Jot</a:t>
            </a:r>
          </a:p>
        </p:txBody>
      </p:sp>
      <p:pic>
        <p:nvPicPr>
          <p:cNvPr id="4"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6225" y="85482"/>
            <a:ext cx="1165223" cy="1558826"/>
          </a:xfrm>
          <a:prstGeom prst="rect">
            <a:avLst/>
          </a:prstGeom>
          <a:solidFill>
            <a:schemeClr val="bg1">
              <a:lumMod val="65000"/>
              <a:lumOff val="35000"/>
            </a:schemeClr>
          </a:solidFill>
        </p:spPr>
      </p:pic>
    </p:spTree>
    <p:extLst>
      <p:ext uri="{BB962C8B-B14F-4D97-AF65-F5344CB8AC3E}">
        <p14:creationId xmlns:p14="http://schemas.microsoft.com/office/powerpoint/2010/main" val="1220623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399455-E521-4233-A209-7252BC36ADE8}"/>
              </a:ext>
            </a:extLst>
          </p:cNvPr>
          <p:cNvSpPr>
            <a:spLocks noGrp="1"/>
          </p:cNvSpPr>
          <p:nvPr>
            <p:ph type="body" sz="quarter" idx="13"/>
          </p:nvPr>
        </p:nvSpPr>
        <p:spPr/>
        <p:txBody>
          <a:bodyPr/>
          <a:lstStyle/>
          <a:p>
            <a:pPr marL="0" indent="0">
              <a:buNone/>
            </a:pPr>
            <a:r>
              <a:rPr lang="en-US" b="1" dirty="0"/>
              <a:t>Choose objectives based on student performance relative to goals.</a:t>
            </a:r>
          </a:p>
          <a:p>
            <a:r>
              <a:rPr lang="en-US" dirty="0"/>
              <a:t>Select a goal from IEP or standards </a:t>
            </a:r>
          </a:p>
          <a:p>
            <a:r>
              <a:rPr lang="en-US" dirty="0"/>
              <a:t>Choose an objective that is the next step toward the goal</a:t>
            </a:r>
          </a:p>
          <a:p>
            <a:pPr marL="0" indent="0">
              <a:buNone/>
            </a:pPr>
            <a:r>
              <a:rPr lang="en-US" b="1" dirty="0"/>
              <a:t>Write focused objectives that describe the specific learning outcome. </a:t>
            </a:r>
          </a:p>
          <a:p>
            <a:r>
              <a:rPr lang="en-US" b="1" dirty="0">
                <a:solidFill>
                  <a:schemeClr val="accent5">
                    <a:lumMod val="75000"/>
                  </a:schemeClr>
                </a:solidFill>
              </a:rPr>
              <a:t>Limit the objective to one singular next step toward the goal</a:t>
            </a:r>
          </a:p>
          <a:p>
            <a:r>
              <a:rPr lang="en-US" b="1" dirty="0">
                <a:solidFill>
                  <a:schemeClr val="accent5">
                    <a:lumMod val="75000"/>
                  </a:schemeClr>
                </a:solidFill>
              </a:rPr>
              <a:t>Describe a learning outcome in behavioral terms that assesses mastery of the objective</a:t>
            </a:r>
          </a:p>
        </p:txBody>
      </p:sp>
      <p:sp>
        <p:nvSpPr>
          <p:cNvPr id="4" name="Title 3">
            <a:extLst>
              <a:ext uri="{FF2B5EF4-FFF2-40B4-BE49-F238E27FC236}">
                <a16:creationId xmlns:a16="http://schemas.microsoft.com/office/drawing/2014/main" id="{BB2B0306-5313-48BE-9276-58989F3D28F8}"/>
              </a:ext>
            </a:extLst>
          </p:cNvPr>
          <p:cNvSpPr>
            <a:spLocks noGrp="1"/>
          </p:cNvSpPr>
          <p:nvPr>
            <p:ph type="title"/>
          </p:nvPr>
        </p:nvSpPr>
        <p:spPr/>
        <p:txBody>
          <a:bodyPr/>
          <a:lstStyle/>
          <a:p>
            <a:r>
              <a:rPr lang="en-US" dirty="0"/>
              <a:t>Checklist for Objectives</a:t>
            </a:r>
          </a:p>
        </p:txBody>
      </p:sp>
    </p:spTree>
    <p:extLst>
      <p:ext uri="{BB962C8B-B14F-4D97-AF65-F5344CB8AC3E}">
        <p14:creationId xmlns:p14="http://schemas.microsoft.com/office/powerpoint/2010/main" val="9323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dirty="0"/>
              <a:t>The objective must be singular</a:t>
            </a:r>
          </a:p>
          <a:p>
            <a:pPr lvl="1"/>
            <a:r>
              <a:rPr lang="en-US" dirty="0"/>
              <a:t>It addresses just one skill</a:t>
            </a:r>
          </a:p>
          <a:p>
            <a:pPr lvl="1"/>
            <a:r>
              <a:rPr lang="en-US" dirty="0"/>
              <a:t>It may not take much time to master the specific objective</a:t>
            </a:r>
          </a:p>
          <a:p>
            <a:pPr lvl="1"/>
            <a:r>
              <a:rPr lang="en-US" dirty="0"/>
              <a:t>Explicit instruction might be repeated many times in a given period of time</a:t>
            </a:r>
          </a:p>
          <a:p>
            <a:r>
              <a:rPr lang="en-US" dirty="0"/>
              <a:t>The objective must include a clear learning outcome with</a:t>
            </a:r>
          </a:p>
          <a:p>
            <a:pPr lvl="1"/>
            <a:r>
              <a:rPr lang="en-US" dirty="0"/>
              <a:t>a description of the specific skill the student will acquire </a:t>
            </a:r>
          </a:p>
          <a:p>
            <a:pPr lvl="1"/>
            <a:r>
              <a:rPr lang="en-US" dirty="0"/>
              <a:t>the specific way the objective will be assessed</a:t>
            </a:r>
          </a:p>
          <a:p>
            <a:pPr lvl="1"/>
            <a:r>
              <a:rPr lang="en-US" dirty="0"/>
              <a:t>a clear </a:t>
            </a:r>
            <a:r>
              <a:rPr lang="en-US" i="1" dirty="0"/>
              <a:t>vision </a:t>
            </a:r>
            <a:r>
              <a:rPr lang="en-US" dirty="0"/>
              <a:t>of what mastery looks like</a:t>
            </a:r>
          </a:p>
        </p:txBody>
      </p:sp>
      <p:sp>
        <p:nvSpPr>
          <p:cNvPr id="4" name="Title 3"/>
          <p:cNvSpPr>
            <a:spLocks noGrp="1"/>
          </p:cNvSpPr>
          <p:nvPr>
            <p:ph type="title"/>
          </p:nvPr>
        </p:nvSpPr>
        <p:spPr/>
        <p:txBody>
          <a:bodyPr>
            <a:normAutofit fontScale="90000"/>
          </a:bodyPr>
          <a:lstStyle/>
          <a:p>
            <a:r>
              <a:rPr lang="en-US" dirty="0"/>
              <a:t>Writing focused objectives</a:t>
            </a:r>
            <a:br>
              <a:rPr lang="en-US" dirty="0"/>
            </a:br>
            <a:r>
              <a:rPr lang="en-US" sz="1600" dirty="0"/>
              <a:t>Limit the objective to one singular next step toward the goal</a:t>
            </a:r>
            <a:br>
              <a:rPr lang="en-US" sz="1600" dirty="0"/>
            </a:br>
            <a:r>
              <a:rPr lang="en-US" sz="1600" dirty="0"/>
              <a:t>Describe a learning outcome in behavioral terms that assesses mastery of the objective</a:t>
            </a:r>
          </a:p>
        </p:txBody>
      </p:sp>
      <p:sp>
        <p:nvSpPr>
          <p:cNvPr id="5" name="TextBox 4"/>
          <p:cNvSpPr txBox="1"/>
          <p:nvPr/>
        </p:nvSpPr>
        <p:spPr>
          <a:xfrm>
            <a:off x="4429125" y="1409700"/>
            <a:ext cx="771525" cy="646331"/>
          </a:xfrm>
          <a:prstGeom prst="rect">
            <a:avLst/>
          </a:prstGeom>
          <a:noFill/>
        </p:spPr>
        <p:txBody>
          <a:bodyPr wrap="square" rtlCol="0">
            <a:spAutoFit/>
          </a:bodyPr>
          <a:lstStyle/>
          <a:p>
            <a:r>
              <a:rPr lang="en-US" sz="3600" dirty="0">
                <a:latin typeface="Calibri" panose="020F0502020204030204" pitchFamily="34" charset="0"/>
                <a:cs typeface="Calibri" panose="020F0502020204030204" pitchFamily="34" charset="0"/>
              </a:rPr>
              <a:t>❶</a:t>
            </a:r>
            <a:endParaRPr lang="en-US" sz="3600" dirty="0"/>
          </a:p>
        </p:txBody>
      </p:sp>
      <p:pic>
        <p:nvPicPr>
          <p:cNvPr id="5122" name="Picture 2" descr="Image result for clipart clipboar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69042">
            <a:off x="7429500" y="2984276"/>
            <a:ext cx="948730" cy="141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12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Is the objective singular and describe the learning outcome?</a:t>
            </a:r>
          </a:p>
        </p:txBody>
      </p:sp>
      <p:sp>
        <p:nvSpPr>
          <p:cNvPr id="2" name="Text Placeholder 1"/>
          <p:cNvSpPr>
            <a:spLocks noGrp="1"/>
          </p:cNvSpPr>
          <p:nvPr>
            <p:ph type="body" sz="quarter" idx="13"/>
          </p:nvPr>
        </p:nvSpPr>
        <p:spPr>
          <a:xfrm>
            <a:off x="625641" y="1644308"/>
            <a:ext cx="4317834" cy="4908892"/>
          </a:xfrm>
        </p:spPr>
        <p:txBody>
          <a:bodyPr>
            <a:normAutofit fontScale="77500" lnSpcReduction="20000"/>
          </a:bodyPr>
          <a:lstStyle/>
          <a:p>
            <a:pPr>
              <a:lnSpc>
                <a:spcPct val="120000"/>
              </a:lnSpc>
            </a:pPr>
            <a:r>
              <a:rPr lang="en-US" dirty="0"/>
              <a:t>Today we’re going to learn a secret letter team. A secret letter team is two letters working together as a team, but they are not next to each other. Here’s our secret letter team (point to I_E box on sound page). In this secret letter team, the letters I (point to I) and E (point to E) work together. They say /ī/. What does the letter team say? </a:t>
            </a:r>
          </a:p>
          <a:p>
            <a:pPr>
              <a:lnSpc>
                <a:spcPct val="120000"/>
              </a:lnSpc>
            </a:pPr>
            <a:r>
              <a:rPr lang="en-US" dirty="0"/>
              <a:t>Student: /ī/.</a:t>
            </a:r>
          </a:p>
          <a:p>
            <a:pPr>
              <a:lnSpc>
                <a:spcPct val="120000"/>
              </a:lnSpc>
            </a:pPr>
            <a:r>
              <a:rPr lang="en-US" dirty="0"/>
              <a:t>Yes, /ī/. But, there is also this blank space (point to blank). In a word, a letter goes here. I and E work as a team to say /ī/, but it’s a secret letter team because they are separated! This secret letter team is I-BLANK-E. What is it? </a:t>
            </a:r>
          </a:p>
          <a:p>
            <a:pPr>
              <a:lnSpc>
                <a:spcPct val="120000"/>
              </a:lnSpc>
            </a:pPr>
            <a:r>
              <a:rPr lang="en-US" dirty="0"/>
              <a:t>Student: I-BLANK-E.</a:t>
            </a:r>
          </a:p>
        </p:txBody>
      </p:sp>
      <p:sp>
        <p:nvSpPr>
          <p:cNvPr id="7" name="TextBox 6"/>
          <p:cNvSpPr txBox="1"/>
          <p:nvPr/>
        </p:nvSpPr>
        <p:spPr>
          <a:xfrm>
            <a:off x="5339126" y="3990089"/>
            <a:ext cx="3338148" cy="338554"/>
          </a:xfrm>
          <a:prstGeom prst="rect">
            <a:avLst/>
          </a:prstGeom>
          <a:solidFill>
            <a:schemeClr val="accent6">
              <a:lumMod val="60000"/>
              <a:lumOff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Describes learning outcome?</a:t>
            </a:r>
          </a:p>
        </p:txBody>
      </p:sp>
      <p:sp>
        <p:nvSpPr>
          <p:cNvPr id="10" name="TextBox 9"/>
          <p:cNvSpPr txBox="1"/>
          <p:nvPr/>
        </p:nvSpPr>
        <p:spPr>
          <a:xfrm>
            <a:off x="5324476" y="2233870"/>
            <a:ext cx="3352798" cy="307777"/>
          </a:xfrm>
          <a:prstGeom prst="rect">
            <a:avLst/>
          </a:prstGeom>
          <a:solidFill>
            <a:schemeClr val="accent5">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Singular?</a:t>
            </a:r>
          </a:p>
        </p:txBody>
      </p:sp>
      <p:sp>
        <p:nvSpPr>
          <p:cNvPr id="12" name="TextBox 11"/>
          <p:cNvSpPr txBox="1"/>
          <p:nvPr/>
        </p:nvSpPr>
        <p:spPr>
          <a:xfrm>
            <a:off x="5324476" y="2544132"/>
            <a:ext cx="3352798" cy="523220"/>
          </a:xfrm>
          <a:prstGeom prst="rect">
            <a:avLst/>
          </a:prstGeom>
          <a:solidFill>
            <a:schemeClr val="accent5">
              <a:lumMod val="60000"/>
              <a:lumOff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pitchFamily="34" charset="0"/>
                <a:cs typeface="Arial" panose="020B0604020202020204" pitchFamily="34" charset="0"/>
              </a:rPr>
              <a:t>Yes. Students are just learning how to pronounce this grapheme.</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5339125" y="4328643"/>
            <a:ext cx="3338149" cy="307777"/>
          </a:xfrm>
          <a:prstGeom prst="rect">
            <a:avLst/>
          </a:prstGeom>
          <a:solidFill>
            <a:schemeClr val="accent6">
              <a:lumMod val="40000"/>
              <a:lumOff val="60000"/>
            </a:schemeClr>
          </a:solidFill>
          <a:ln>
            <a:noFill/>
          </a:ln>
        </p:spPr>
        <p:txBody>
          <a:bodyPr wrap="square" rtlCol="0">
            <a:spAutoFit/>
          </a:bodyPr>
          <a:lstStyle/>
          <a:p>
            <a:pPr defTabSz="914400">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Not</a:t>
            </a:r>
            <a:r>
              <a:rPr kumimoji="0" lang="en-US" sz="14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in this section. Later…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7"/>
          <p:cNvSpPr/>
          <p:nvPr/>
        </p:nvSpPr>
        <p:spPr>
          <a:xfrm>
            <a:off x="5339125" y="4697382"/>
            <a:ext cx="1933574" cy="1200329"/>
          </a:xfrm>
          <a:prstGeom prst="rect">
            <a:avLst/>
          </a:prstGeom>
        </p:spPr>
        <p:txBody>
          <a:bodyPr wrap="square">
            <a:spAutoFit/>
          </a:bodyPr>
          <a:lstStyle/>
          <a:p>
            <a:r>
              <a:rPr lang="en-US" sz="1200" b="1" dirty="0">
                <a:latin typeface="Garamond-Bold"/>
              </a:rPr>
              <a:t>Let’s look at some words </a:t>
            </a:r>
            <a:r>
              <a:rPr lang="en-US" sz="1200" i="1" dirty="0">
                <a:latin typeface="Garamond-Italic"/>
              </a:rPr>
              <a:t>(point to bike)</a:t>
            </a:r>
            <a:r>
              <a:rPr lang="en-US" sz="1200" b="1" dirty="0">
                <a:latin typeface="Garamond-Bold"/>
              </a:rPr>
              <a:t>. This word has I-BLANK-E. The I </a:t>
            </a:r>
            <a:r>
              <a:rPr lang="en-US" sz="1200" i="1" dirty="0">
                <a:latin typeface="Garamond-Italic"/>
              </a:rPr>
              <a:t>(circle I) </a:t>
            </a:r>
            <a:r>
              <a:rPr lang="en-US" sz="1200" b="1" dirty="0">
                <a:latin typeface="Garamond-Bold"/>
              </a:rPr>
              <a:t>and E </a:t>
            </a:r>
            <a:r>
              <a:rPr lang="en-US" sz="1200" i="1" dirty="0">
                <a:latin typeface="Garamond-Italic"/>
              </a:rPr>
              <a:t>(circle E) </a:t>
            </a:r>
            <a:r>
              <a:rPr lang="en-US" sz="1200" b="1" dirty="0">
                <a:latin typeface="Garamond-Bold"/>
              </a:rPr>
              <a:t>work together to make the sound /</a:t>
            </a:r>
            <a:r>
              <a:rPr lang="en-US" sz="1100" b="1" dirty="0">
                <a:latin typeface="Cambria-Bold"/>
              </a:rPr>
              <a:t>ī</a:t>
            </a:r>
            <a:r>
              <a:rPr lang="en-US" sz="1200" b="1" dirty="0">
                <a:latin typeface="Garamond-Bold"/>
              </a:rPr>
              <a:t>/.</a:t>
            </a:r>
            <a:endParaRPr lang="en-US" sz="1200" dirty="0"/>
          </a:p>
        </p:txBody>
      </p:sp>
      <p:sp>
        <p:nvSpPr>
          <p:cNvPr id="9" name="Rectangle 8"/>
          <p:cNvSpPr/>
          <p:nvPr/>
        </p:nvSpPr>
        <p:spPr>
          <a:xfrm>
            <a:off x="7353300" y="5066713"/>
            <a:ext cx="1228724" cy="461665"/>
          </a:xfrm>
          <a:prstGeom prst="rect">
            <a:avLst/>
          </a:prstGeom>
        </p:spPr>
        <p:txBody>
          <a:bodyPr wrap="square">
            <a:spAutoFit/>
          </a:bodyPr>
          <a:lstStyle/>
          <a:p>
            <a:r>
              <a:rPr lang="en-US" sz="1200" b="1">
                <a:latin typeface="Garamond-Bold"/>
              </a:rPr>
              <a:t>Now, let’s tap some words.</a:t>
            </a:r>
            <a:endParaRPr lang="en-US" sz="1200"/>
          </a:p>
        </p:txBody>
      </p:sp>
    </p:spTree>
    <p:extLst>
      <p:ext uri="{BB962C8B-B14F-4D97-AF65-F5344CB8AC3E}">
        <p14:creationId xmlns:p14="http://schemas.microsoft.com/office/powerpoint/2010/main" val="255522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Is the objective singular and describe the learning outcome?</a:t>
            </a:r>
          </a:p>
        </p:txBody>
      </p:sp>
      <p:sp>
        <p:nvSpPr>
          <p:cNvPr id="2" name="Text Placeholder 1"/>
          <p:cNvSpPr>
            <a:spLocks noGrp="1"/>
          </p:cNvSpPr>
          <p:nvPr>
            <p:ph type="body" sz="quarter" idx="13"/>
          </p:nvPr>
        </p:nvSpPr>
        <p:spPr>
          <a:xfrm>
            <a:off x="625641" y="1644308"/>
            <a:ext cx="4308309" cy="4469673"/>
          </a:xfrm>
        </p:spPr>
        <p:txBody>
          <a:bodyPr/>
          <a:lstStyle/>
          <a:p>
            <a:r>
              <a:rPr lang="en-US" dirty="0"/>
              <a:t>Warm-Up</a:t>
            </a:r>
          </a:p>
          <a:p>
            <a:r>
              <a:rPr lang="en-US" dirty="0"/>
              <a:t>Tell the children they will learn a song about a bug that is very, very small. </a:t>
            </a:r>
          </a:p>
          <a:p>
            <a:r>
              <a:rPr lang="en-US" dirty="0"/>
              <a:t>Invite them to suggest other words that mean “very small” (Possible answers: tiny, itsy-bitsy, teeny-weeny, little). </a:t>
            </a:r>
          </a:p>
          <a:p>
            <a:r>
              <a:rPr lang="en-US" dirty="0"/>
              <a:t>Explain that the bug they will sing about is so small that it is called “The </a:t>
            </a:r>
            <a:r>
              <a:rPr lang="en-US" dirty="0" err="1"/>
              <a:t>Eency</a:t>
            </a:r>
            <a:r>
              <a:rPr lang="en-US" dirty="0"/>
              <a:t> </a:t>
            </a:r>
            <a:r>
              <a:rPr lang="en-US" dirty="0" err="1"/>
              <a:t>Weency</a:t>
            </a:r>
            <a:r>
              <a:rPr lang="en-US" dirty="0"/>
              <a:t> Spider.” </a:t>
            </a:r>
          </a:p>
          <a:p>
            <a:r>
              <a:rPr lang="en-US" dirty="0"/>
              <a:t>Teach them the song and accompanying hand motions.</a:t>
            </a:r>
          </a:p>
          <a:p>
            <a:endParaRPr lang="en-US" dirty="0"/>
          </a:p>
        </p:txBody>
      </p:sp>
      <p:sp>
        <p:nvSpPr>
          <p:cNvPr id="7" name="TextBox 6"/>
          <p:cNvSpPr txBox="1"/>
          <p:nvPr/>
        </p:nvSpPr>
        <p:spPr>
          <a:xfrm>
            <a:off x="5339126" y="3990089"/>
            <a:ext cx="3338148" cy="338554"/>
          </a:xfrm>
          <a:prstGeom prst="rect">
            <a:avLst/>
          </a:prstGeom>
          <a:solidFill>
            <a:schemeClr val="accent6">
              <a:lumMod val="60000"/>
              <a:lumOff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Describes learning outcome?</a:t>
            </a:r>
          </a:p>
        </p:txBody>
      </p:sp>
      <p:sp>
        <p:nvSpPr>
          <p:cNvPr id="10" name="TextBox 9"/>
          <p:cNvSpPr txBox="1"/>
          <p:nvPr/>
        </p:nvSpPr>
        <p:spPr>
          <a:xfrm>
            <a:off x="5324476" y="2233870"/>
            <a:ext cx="3352798" cy="307777"/>
          </a:xfrm>
          <a:prstGeom prst="rect">
            <a:avLst/>
          </a:prstGeom>
          <a:solidFill>
            <a:schemeClr val="accent5">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Singular?</a:t>
            </a:r>
          </a:p>
        </p:txBody>
      </p:sp>
      <p:sp>
        <p:nvSpPr>
          <p:cNvPr id="12" name="TextBox 11"/>
          <p:cNvSpPr txBox="1"/>
          <p:nvPr/>
        </p:nvSpPr>
        <p:spPr>
          <a:xfrm>
            <a:off x="5324476" y="2544132"/>
            <a:ext cx="3352798" cy="307777"/>
          </a:xfrm>
          <a:prstGeom prst="rect">
            <a:avLst/>
          </a:prstGeom>
          <a:solidFill>
            <a:schemeClr val="accent5">
              <a:lumMod val="60000"/>
              <a:lumOff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pitchFamily="34" charset="0"/>
                <a:cs typeface="Arial" panose="020B0604020202020204" pitchFamily="34" charset="0"/>
              </a:rPr>
              <a:t>No. How many objectives are there?</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5339125" y="4328643"/>
            <a:ext cx="3338149" cy="1169551"/>
          </a:xfrm>
          <a:prstGeom prst="rect">
            <a:avLst/>
          </a:prstGeom>
          <a:solidFill>
            <a:schemeClr val="accent6">
              <a:lumMod val="40000"/>
              <a:lumOff val="60000"/>
            </a:schemeClr>
          </a:solidFill>
          <a:ln>
            <a:noFill/>
          </a:ln>
        </p:spPr>
        <p:txBody>
          <a:bodyPr wrap="square" rtlCol="0">
            <a:spAutoFit/>
          </a:bodyPr>
          <a:lstStyle/>
          <a:p>
            <a:pPr marL="342900" indent="-342900" defTabSz="914400">
              <a:buFontTx/>
              <a:buAutoNum type="arabicParenBoth"/>
              <a:defRPr/>
            </a:pPr>
            <a:r>
              <a:rPr lang="en-US" sz="1400" dirty="0">
                <a:solidFill>
                  <a:srgbClr val="000000"/>
                </a:solidFill>
                <a:latin typeface="Arial" panose="020B0604020202020204" pitchFamily="34" charset="0"/>
                <a:cs typeface="Arial" panose="020B0604020202020204" pitchFamily="34" charset="0"/>
              </a:rPr>
              <a:t>No. Students just suggest words. There is no expectation they will remember</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Maybe. The teacher</a:t>
            </a:r>
            <a:r>
              <a:rPr kumimoji="0" lang="en-US" sz="14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could evaluate whether they know the song.</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4304529" y="3218512"/>
            <a:ext cx="49084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❶</a:t>
            </a:r>
            <a:endParaRPr lang="en-US" dirty="0"/>
          </a:p>
        </p:txBody>
      </p:sp>
      <p:sp>
        <p:nvSpPr>
          <p:cNvPr id="6" name="Rectangle 5"/>
          <p:cNvSpPr/>
          <p:nvPr/>
        </p:nvSpPr>
        <p:spPr>
          <a:xfrm>
            <a:off x="4262237" y="5402151"/>
            <a:ext cx="957313"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❷ ❸?</a:t>
            </a:r>
            <a:endParaRPr lang="en-US" dirty="0"/>
          </a:p>
        </p:txBody>
      </p:sp>
    </p:spTree>
    <p:extLst>
      <p:ext uri="{BB962C8B-B14F-4D97-AF65-F5344CB8AC3E}">
        <p14:creationId xmlns:p14="http://schemas.microsoft.com/office/powerpoint/2010/main" val="60023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Is the objective singular and describe the learning outcome?</a:t>
            </a:r>
          </a:p>
        </p:txBody>
      </p:sp>
      <p:sp>
        <p:nvSpPr>
          <p:cNvPr id="3" name="Text Placeholder 2"/>
          <p:cNvSpPr>
            <a:spLocks noGrp="1"/>
          </p:cNvSpPr>
          <p:nvPr>
            <p:ph type="body" sz="quarter" idx="13"/>
          </p:nvPr>
        </p:nvSpPr>
        <p:spPr>
          <a:xfrm>
            <a:off x="625641" y="1644308"/>
            <a:ext cx="4403559" cy="4469673"/>
          </a:xfrm>
        </p:spPr>
        <p:txBody>
          <a:bodyPr>
            <a:normAutofit fontScale="92500"/>
          </a:bodyPr>
          <a:lstStyle/>
          <a:p>
            <a:r>
              <a:rPr lang="en-US" dirty="0"/>
              <a:t>Focusing on the Concept</a:t>
            </a:r>
          </a:p>
          <a:p>
            <a:r>
              <a:rPr lang="en-US" dirty="0"/>
              <a:t>Display the Big Book poster. Explain that today the class will compare the size of different things. Invite the children to tell what is happening in the picture. Identify the setting as a country fair. Call attention to the horse and the dog beside it. </a:t>
            </a:r>
          </a:p>
          <a:p>
            <a:r>
              <a:rPr lang="en-US" dirty="0"/>
              <a:t>Say: The horse is big in size. Another word for big is large. The dog is little in size. Another word for little is small. Can you find and point to other things in this picture that are big? Can you find and point to other things in the picture that are little?</a:t>
            </a:r>
          </a:p>
        </p:txBody>
      </p:sp>
      <p:sp>
        <p:nvSpPr>
          <p:cNvPr id="6" name="Slide Number Placeholder 3"/>
          <p:cNvSpPr txBox="1">
            <a:spLocks/>
          </p:cNvSpPr>
          <p:nvPr/>
        </p:nvSpPr>
        <p:spPr>
          <a:xfrm>
            <a:off x="8575242" y="6520022"/>
            <a:ext cx="340158" cy="1538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a:defRPr/>
            </a:pPr>
            <a:fld id="{569CA132-ADD6-4B72-B5E1-B86F7979C603}" type="slidenum">
              <a:rPr lang="en-US" sz="1000" smtClean="0">
                <a:solidFill>
                  <a:srgbClr val="FFFFFF"/>
                </a:solidFill>
                <a:latin typeface="Arial" panose="020B0604020202020204" pitchFamily="34" charset="0"/>
                <a:cs typeface="Arial" panose="020B0604020202020204" pitchFamily="34" charset="0"/>
              </a:rPr>
              <a:pPr algn="r" defTabSz="914400">
                <a:defRPr/>
              </a:pPr>
              <a:t>55</a:t>
            </a:fld>
            <a:endParaRPr lang="en-US" sz="1000">
              <a:solidFill>
                <a:srgbClr val="FFFFFF"/>
              </a:solidFill>
              <a:latin typeface="Arial" panose="020B0604020202020204" pitchFamily="34" charset="0"/>
              <a:cs typeface="Arial" panose="020B0604020202020204" pitchFamily="34" charset="0"/>
            </a:endParaRPr>
          </a:p>
        </p:txBody>
      </p:sp>
      <p:sp>
        <p:nvSpPr>
          <p:cNvPr id="11" name="TextBox 10"/>
          <p:cNvSpPr txBox="1"/>
          <p:nvPr/>
        </p:nvSpPr>
        <p:spPr>
          <a:xfrm>
            <a:off x="5339126" y="3990089"/>
            <a:ext cx="3338148" cy="338554"/>
          </a:xfrm>
          <a:prstGeom prst="rect">
            <a:avLst/>
          </a:prstGeom>
          <a:solidFill>
            <a:schemeClr val="accent6">
              <a:lumMod val="60000"/>
              <a:lumOff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Describes learning outcome?</a:t>
            </a:r>
          </a:p>
        </p:txBody>
      </p:sp>
      <p:sp>
        <p:nvSpPr>
          <p:cNvPr id="12" name="TextBox 11"/>
          <p:cNvSpPr txBox="1"/>
          <p:nvPr/>
        </p:nvSpPr>
        <p:spPr>
          <a:xfrm>
            <a:off x="5324476" y="2233870"/>
            <a:ext cx="3352798" cy="307777"/>
          </a:xfrm>
          <a:prstGeom prst="rect">
            <a:avLst/>
          </a:prstGeom>
          <a:solidFill>
            <a:schemeClr val="accent5">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Singular?</a:t>
            </a:r>
          </a:p>
        </p:txBody>
      </p:sp>
      <p:sp>
        <p:nvSpPr>
          <p:cNvPr id="13" name="TextBox 12"/>
          <p:cNvSpPr txBox="1"/>
          <p:nvPr/>
        </p:nvSpPr>
        <p:spPr>
          <a:xfrm>
            <a:off x="5324476" y="2544132"/>
            <a:ext cx="3352798" cy="307777"/>
          </a:xfrm>
          <a:prstGeom prst="rect">
            <a:avLst/>
          </a:prstGeom>
          <a:solidFill>
            <a:schemeClr val="accent5">
              <a:lumMod val="60000"/>
              <a:lumOff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pitchFamily="34" charset="0"/>
                <a:cs typeface="Arial" panose="020B0604020202020204" pitchFamily="34" charset="0"/>
              </a:rPr>
              <a:t>No. How many objectives are there?</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5339125" y="4328643"/>
            <a:ext cx="3338149" cy="954107"/>
          </a:xfrm>
          <a:prstGeom prst="rect">
            <a:avLst/>
          </a:prstGeom>
          <a:solidFill>
            <a:schemeClr val="accent6">
              <a:lumMod val="40000"/>
              <a:lumOff val="60000"/>
            </a:schemeClr>
          </a:solidFill>
          <a:ln>
            <a:noFill/>
          </a:ln>
        </p:spPr>
        <p:txBody>
          <a:bodyPr wrap="square" rtlCol="0">
            <a:spAutoFit/>
          </a:bodyPr>
          <a:lstStyle/>
          <a:p>
            <a:pPr marL="342900" indent="-342900" defTabSz="914400">
              <a:buFontTx/>
              <a:buAutoNum type="arabicParenBoth"/>
              <a:defRPr/>
            </a:pPr>
            <a:r>
              <a:rPr lang="en-US" sz="1400" dirty="0">
                <a:solidFill>
                  <a:srgbClr val="000000"/>
                </a:solidFill>
                <a:latin typeface="Arial" panose="020B0604020202020204" pitchFamily="34" charset="0"/>
                <a:cs typeface="Arial" panose="020B0604020202020204" pitchFamily="34" charset="0"/>
              </a:rPr>
              <a:t>Maybe. There is no formal assessment. It is possible to listen to check accuracy of processing.</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Maybe.</a:t>
            </a:r>
            <a:r>
              <a:rPr kumimoji="0" lang="en-US" sz="14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Same rationale as (1).</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Box 14"/>
          <p:cNvSpPr txBox="1"/>
          <p:nvPr/>
        </p:nvSpPr>
        <p:spPr>
          <a:xfrm>
            <a:off x="4783781" y="4784804"/>
            <a:ext cx="49084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❶</a:t>
            </a:r>
            <a:endParaRPr lang="en-US" dirty="0"/>
          </a:p>
        </p:txBody>
      </p:sp>
      <p:sp>
        <p:nvSpPr>
          <p:cNvPr id="16" name="Rectangle 15"/>
          <p:cNvSpPr/>
          <p:nvPr/>
        </p:nvSpPr>
        <p:spPr>
          <a:xfrm>
            <a:off x="4511911" y="5553902"/>
            <a:ext cx="543739"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❷ </a:t>
            </a:r>
            <a:endParaRPr lang="en-US" dirty="0"/>
          </a:p>
        </p:txBody>
      </p:sp>
    </p:spTree>
    <p:extLst>
      <p:ext uri="{BB962C8B-B14F-4D97-AF65-F5344CB8AC3E}">
        <p14:creationId xmlns:p14="http://schemas.microsoft.com/office/powerpoint/2010/main" val="11981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75732" y="1644308"/>
            <a:ext cx="4539193" cy="4469673"/>
          </a:xfrm>
        </p:spPr>
        <p:txBody>
          <a:bodyPr>
            <a:noAutofit/>
          </a:bodyPr>
          <a:lstStyle/>
          <a:p>
            <a:pPr marL="0" indent="0">
              <a:buNone/>
            </a:pPr>
            <a:r>
              <a:rPr lang="en-US" sz="1600" b="1" dirty="0"/>
              <a:t>We are going to use a story map to retell the important events of a story in the correct order. This will help us better understand what we read. …</a:t>
            </a:r>
          </a:p>
          <a:p>
            <a:pPr marL="0" indent="0">
              <a:buNone/>
            </a:pPr>
            <a:r>
              <a:rPr lang="en-US" sz="1600" b="1" dirty="0"/>
              <a:t>I will think about what happened in the beginning, middle, and end of the story. I will use this story map to retell the important story events in the correct order. </a:t>
            </a:r>
            <a:r>
              <a:rPr lang="en-US" sz="1600" i="1" dirty="0"/>
              <a:t>Model this think aloud by pointing to and reading the details on the story map. </a:t>
            </a:r>
          </a:p>
          <a:p>
            <a:pPr marL="0" indent="0">
              <a:buNone/>
            </a:pPr>
            <a:r>
              <a:rPr lang="en-US" sz="1600" b="1" dirty="0"/>
              <a:t>First, I’m going to think about the beginning of the story</a:t>
            </a:r>
            <a:r>
              <a:rPr lang="en-US" sz="1600" dirty="0"/>
              <a:t>. </a:t>
            </a:r>
            <a:r>
              <a:rPr lang="en-US" sz="1600" i="1" dirty="0"/>
              <a:t>Draw a box around the beginning to include character, setting, and problem. </a:t>
            </a:r>
            <a:r>
              <a:rPr lang="en-US" sz="1600" dirty="0"/>
              <a:t>We learn about the main character, where and when the story takes place, and the main character’s problem or goal. In this story, the main character is a boy. The setting is one morning in a barn. The problem is that the boy wants to find the kitten. </a:t>
            </a:r>
          </a:p>
        </p:txBody>
      </p:sp>
      <p:sp>
        <p:nvSpPr>
          <p:cNvPr id="4" name="Title 3"/>
          <p:cNvSpPr>
            <a:spLocks noGrp="1"/>
          </p:cNvSpPr>
          <p:nvPr>
            <p:ph type="title"/>
          </p:nvPr>
        </p:nvSpPr>
        <p:spPr/>
        <p:txBody>
          <a:bodyPr/>
          <a:lstStyle/>
          <a:p>
            <a:r>
              <a:rPr lang="en-US" dirty="0"/>
              <a:t>Activity 5.8</a:t>
            </a:r>
            <a:br>
              <a:rPr lang="en-US" dirty="0"/>
            </a:br>
            <a:r>
              <a:rPr lang="en-US" dirty="0"/>
              <a:t>Pause and Process</a:t>
            </a:r>
          </a:p>
        </p:txBody>
      </p:sp>
      <p:sp>
        <p:nvSpPr>
          <p:cNvPr id="6" name="TextBox 5"/>
          <p:cNvSpPr txBox="1"/>
          <p:nvPr/>
        </p:nvSpPr>
        <p:spPr>
          <a:xfrm>
            <a:off x="5339126" y="3990089"/>
            <a:ext cx="3338148" cy="338554"/>
          </a:xfrm>
          <a:prstGeom prst="rect">
            <a:avLst/>
          </a:prstGeom>
          <a:solidFill>
            <a:schemeClr val="accent6">
              <a:lumMod val="60000"/>
              <a:lumOff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Describes learning outcome?</a:t>
            </a:r>
          </a:p>
        </p:txBody>
      </p:sp>
      <p:sp>
        <p:nvSpPr>
          <p:cNvPr id="7" name="TextBox 6"/>
          <p:cNvSpPr txBox="1"/>
          <p:nvPr/>
        </p:nvSpPr>
        <p:spPr>
          <a:xfrm>
            <a:off x="5324476" y="2233870"/>
            <a:ext cx="3352798" cy="307777"/>
          </a:xfrm>
          <a:prstGeom prst="rect">
            <a:avLst/>
          </a:prstGeom>
          <a:solidFill>
            <a:schemeClr val="accent5">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Singular?</a:t>
            </a:r>
          </a:p>
        </p:txBody>
      </p:sp>
      <p:sp>
        <p:nvSpPr>
          <p:cNvPr id="8" name="TextBox 7">
            <a:extLst>
              <a:ext uri="{C183D7F6-B498-43B3-948B-1728B52AA6E4}">
                <adec:decorative xmlns:adec="http://schemas.microsoft.com/office/drawing/2017/decorative" val="1"/>
              </a:ext>
            </a:extLst>
          </p:cNvPr>
          <p:cNvSpPr txBox="1"/>
          <p:nvPr/>
        </p:nvSpPr>
        <p:spPr>
          <a:xfrm>
            <a:off x="5324476" y="2544132"/>
            <a:ext cx="3352798" cy="738664"/>
          </a:xfrm>
          <a:prstGeom prst="rect">
            <a:avLst/>
          </a:prstGeom>
          <a:solidFill>
            <a:schemeClr val="accent5">
              <a:lumMod val="60000"/>
              <a:lumOff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a:extLst>
              <a:ext uri="{C183D7F6-B498-43B3-948B-1728B52AA6E4}">
                <adec:decorative xmlns:adec="http://schemas.microsoft.com/office/drawing/2017/decorative" val="1"/>
              </a:ext>
            </a:extLst>
          </p:cNvPr>
          <p:cNvSpPr txBox="1"/>
          <p:nvPr/>
        </p:nvSpPr>
        <p:spPr>
          <a:xfrm>
            <a:off x="5339125" y="4328643"/>
            <a:ext cx="3338149" cy="307777"/>
          </a:xfrm>
          <a:prstGeom prst="rect">
            <a:avLst/>
          </a:prstGeom>
          <a:solidFill>
            <a:schemeClr val="accent6">
              <a:lumMod val="40000"/>
              <a:lumOff val="60000"/>
            </a:schemeClr>
          </a:solidFill>
          <a:ln>
            <a:noFill/>
          </a:ln>
        </p:spPr>
        <p:txBody>
          <a:bodyPr wrap="square" rtlCol="0">
            <a:spAutoFit/>
          </a:bodyPr>
          <a:lstStyle/>
          <a:p>
            <a:pPr defTabSz="914400">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61557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75732" y="1644308"/>
            <a:ext cx="4539193" cy="4469673"/>
          </a:xfrm>
        </p:spPr>
        <p:txBody>
          <a:bodyPr>
            <a:noAutofit/>
          </a:bodyPr>
          <a:lstStyle/>
          <a:p>
            <a:pPr marL="0" indent="0">
              <a:buNone/>
            </a:pPr>
            <a:r>
              <a:rPr lang="en-US" sz="1600" b="1" dirty="0"/>
              <a:t>We are going to use a story map to retell the important events of a story in the correct order. This will help us better understand what we read. …</a:t>
            </a:r>
          </a:p>
          <a:p>
            <a:pPr marL="0" indent="0">
              <a:buNone/>
            </a:pPr>
            <a:r>
              <a:rPr lang="en-US" sz="1600" b="1" dirty="0"/>
              <a:t>I will think about what happened in the beginning, middle, and end of the story. I will use this story map to retell the important story events in the correct order. </a:t>
            </a:r>
            <a:r>
              <a:rPr lang="en-US" sz="1600" i="1" dirty="0"/>
              <a:t>Model this think aloud by pointing to and reading the details on the story map. </a:t>
            </a:r>
          </a:p>
          <a:p>
            <a:pPr marL="0" indent="0">
              <a:buNone/>
            </a:pPr>
            <a:r>
              <a:rPr lang="en-US" sz="1600" b="1" dirty="0"/>
              <a:t>First, I’m going to think about the beginning of the story</a:t>
            </a:r>
            <a:r>
              <a:rPr lang="en-US" sz="1600" dirty="0"/>
              <a:t>. </a:t>
            </a:r>
            <a:r>
              <a:rPr lang="en-US" sz="1600" i="1" dirty="0"/>
              <a:t>Draw a box around the beginning to include character, setting, and problem. </a:t>
            </a:r>
            <a:r>
              <a:rPr lang="en-US" sz="1600" dirty="0"/>
              <a:t>We learn about the main character, where and when the story takes place, and the main character’s problem or goal. In this story, the main character is a boy. The setting is one morning in a barn. The problem is that the boy wants to find the kitten. </a:t>
            </a:r>
          </a:p>
        </p:txBody>
      </p:sp>
      <p:sp>
        <p:nvSpPr>
          <p:cNvPr id="4" name="Title 3"/>
          <p:cNvSpPr>
            <a:spLocks noGrp="1"/>
          </p:cNvSpPr>
          <p:nvPr>
            <p:ph type="title"/>
          </p:nvPr>
        </p:nvSpPr>
        <p:spPr/>
        <p:txBody>
          <a:bodyPr/>
          <a:lstStyle/>
          <a:p>
            <a:r>
              <a:rPr lang="en-US" dirty="0"/>
              <a:t>Activity 5.8</a:t>
            </a:r>
            <a:br>
              <a:rPr lang="en-US" dirty="0"/>
            </a:br>
            <a:r>
              <a:rPr lang="en-US" dirty="0"/>
              <a:t>Pause and Process</a:t>
            </a:r>
          </a:p>
        </p:txBody>
      </p:sp>
      <p:sp>
        <p:nvSpPr>
          <p:cNvPr id="6" name="TextBox 5"/>
          <p:cNvSpPr txBox="1"/>
          <p:nvPr/>
        </p:nvSpPr>
        <p:spPr>
          <a:xfrm>
            <a:off x="5339126" y="3990089"/>
            <a:ext cx="3338148" cy="338554"/>
          </a:xfrm>
          <a:prstGeom prst="rect">
            <a:avLst/>
          </a:prstGeom>
          <a:solidFill>
            <a:schemeClr val="accent6">
              <a:lumMod val="60000"/>
              <a:lumOff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Describes learning outcome?</a:t>
            </a:r>
          </a:p>
        </p:txBody>
      </p:sp>
      <p:sp>
        <p:nvSpPr>
          <p:cNvPr id="7" name="TextBox 6"/>
          <p:cNvSpPr txBox="1"/>
          <p:nvPr/>
        </p:nvSpPr>
        <p:spPr>
          <a:xfrm>
            <a:off x="5324476" y="2233870"/>
            <a:ext cx="3352798" cy="307777"/>
          </a:xfrm>
          <a:prstGeom prst="rect">
            <a:avLst/>
          </a:prstGeom>
          <a:solidFill>
            <a:schemeClr val="accent5">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Singular?</a:t>
            </a:r>
          </a:p>
        </p:txBody>
      </p:sp>
      <p:sp>
        <p:nvSpPr>
          <p:cNvPr id="8" name="TextBox 7"/>
          <p:cNvSpPr txBox="1"/>
          <p:nvPr/>
        </p:nvSpPr>
        <p:spPr>
          <a:xfrm>
            <a:off x="5324476" y="2544132"/>
            <a:ext cx="3352798" cy="738664"/>
          </a:xfrm>
          <a:prstGeom prst="rect">
            <a:avLst/>
          </a:prstGeom>
          <a:solidFill>
            <a:schemeClr val="accent5">
              <a:lumMod val="60000"/>
              <a:lumOff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pitchFamily="34" charset="0"/>
                <a:cs typeface="Arial" panose="020B0604020202020204" pitchFamily="34" charset="0"/>
              </a:rPr>
              <a:t>Probably. If students already know beginning, middle, and end, this lesson is about putting them together.</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5339125" y="4328643"/>
            <a:ext cx="3338149" cy="307777"/>
          </a:xfrm>
          <a:prstGeom prst="rect">
            <a:avLst/>
          </a:prstGeom>
          <a:solidFill>
            <a:schemeClr val="accent6">
              <a:lumMod val="40000"/>
              <a:lumOff val="60000"/>
            </a:schemeClr>
          </a:solidFill>
          <a:ln>
            <a:noFill/>
          </a:ln>
        </p:spPr>
        <p:txBody>
          <a:bodyPr wrap="square" rtlCol="0">
            <a:spAutoFit/>
          </a:bodyPr>
          <a:lstStyle/>
          <a:p>
            <a:pPr defTabSz="914400">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Yes. The students</a:t>
            </a:r>
            <a:r>
              <a:rPr kumimoji="0" lang="en-US" sz="14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will use a story map.</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07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75734" y="1562306"/>
            <a:ext cx="4596342" cy="4469673"/>
          </a:xfrm>
        </p:spPr>
        <p:txBody>
          <a:bodyPr>
            <a:normAutofit/>
          </a:bodyPr>
          <a:lstStyle/>
          <a:p>
            <a:r>
              <a:rPr lang="en-US" sz="1800" dirty="0"/>
              <a:t>For teaching vowel teams, the teacher</a:t>
            </a:r>
          </a:p>
          <a:p>
            <a:pPr lvl="1"/>
            <a:r>
              <a:rPr lang="en-US" sz="1600" dirty="0"/>
              <a:t>consults a scope and sequence of phonics skills</a:t>
            </a:r>
          </a:p>
          <a:p>
            <a:pPr lvl="1"/>
            <a:r>
              <a:rPr lang="en-US" sz="1600" dirty="0"/>
              <a:t>finds that </a:t>
            </a:r>
            <a:r>
              <a:rPr lang="en-US" sz="1600" i="1" dirty="0"/>
              <a:t>EE </a:t>
            </a:r>
            <a:r>
              <a:rPr lang="en-US" sz="1600" dirty="0"/>
              <a:t>is a common vowel digraph</a:t>
            </a:r>
          </a:p>
          <a:p>
            <a:pPr lvl="1"/>
            <a:r>
              <a:rPr lang="en-US" sz="1600" dirty="0"/>
              <a:t>writes the objective to focus on that skill</a:t>
            </a:r>
          </a:p>
          <a:p>
            <a:r>
              <a:rPr lang="en-US" sz="1800" dirty="0"/>
              <a:t>The objective is that the </a:t>
            </a:r>
          </a:p>
          <a:p>
            <a:pPr lvl="1"/>
            <a:r>
              <a:rPr lang="en-US" sz="1600" dirty="0"/>
              <a:t>student will read monosyllabic words containing up to 4 sounds and the </a:t>
            </a:r>
            <a:r>
              <a:rPr lang="en-US" sz="1600" i="1" dirty="0"/>
              <a:t>EE </a:t>
            </a:r>
            <a:r>
              <a:rPr lang="en-US" sz="1600" dirty="0"/>
              <a:t>digraph from a list of words written on a worksheet</a:t>
            </a:r>
          </a:p>
          <a:p>
            <a:r>
              <a:rPr lang="en-US" sz="1800" dirty="0"/>
              <a:t>What if the objective were</a:t>
            </a:r>
          </a:p>
          <a:p>
            <a:pPr lvl="1"/>
            <a:r>
              <a:rPr lang="en-US" sz="1600" dirty="0"/>
              <a:t>student will understand monosyllabic words containing up to 4 sounds in the </a:t>
            </a:r>
            <a:r>
              <a:rPr lang="en-US" sz="1600" i="1" dirty="0"/>
              <a:t>EE </a:t>
            </a:r>
            <a:r>
              <a:rPr lang="en-US" sz="1600" dirty="0"/>
              <a:t>digraph by spelling words with this pattern. </a:t>
            </a:r>
          </a:p>
          <a:p>
            <a:endParaRPr lang="en-US" sz="1800" dirty="0"/>
          </a:p>
        </p:txBody>
      </p:sp>
      <p:sp>
        <p:nvSpPr>
          <p:cNvPr id="3" name="Title 2"/>
          <p:cNvSpPr>
            <a:spLocks noGrp="1"/>
          </p:cNvSpPr>
          <p:nvPr>
            <p:ph type="title"/>
          </p:nvPr>
        </p:nvSpPr>
        <p:spPr/>
        <p:txBody>
          <a:bodyPr>
            <a:normAutofit fontScale="90000"/>
          </a:bodyPr>
          <a:lstStyle/>
          <a:p>
            <a:r>
              <a:rPr lang="en-US" dirty="0"/>
              <a:t>Write objectives</a:t>
            </a:r>
            <a:br>
              <a:rPr lang="en-US" dirty="0"/>
            </a:br>
            <a:r>
              <a:rPr lang="en-US" sz="1800" dirty="0"/>
              <a:t>Limit the objective to one singular next step toward the goal</a:t>
            </a:r>
            <a:br>
              <a:rPr lang="en-US" sz="1800" dirty="0"/>
            </a:br>
            <a:r>
              <a:rPr lang="en-US" sz="1800" dirty="0"/>
              <a:t>Describe a learning outcome in behavioral terms that assesses mastery of the objective</a:t>
            </a:r>
            <a:br>
              <a:rPr lang="en-US" sz="1800" dirty="0"/>
            </a:br>
            <a:endParaRPr lang="en-US" sz="1800" dirty="0"/>
          </a:p>
        </p:txBody>
      </p:sp>
      <p:sp>
        <p:nvSpPr>
          <p:cNvPr id="6" name="TextBox 5"/>
          <p:cNvSpPr txBox="1"/>
          <p:nvPr/>
        </p:nvSpPr>
        <p:spPr>
          <a:xfrm>
            <a:off x="5339126" y="3990089"/>
            <a:ext cx="3338148" cy="338554"/>
          </a:xfrm>
          <a:prstGeom prst="rect">
            <a:avLst/>
          </a:prstGeom>
          <a:solidFill>
            <a:schemeClr val="accent6">
              <a:lumMod val="60000"/>
              <a:lumOff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Describes learning outcome?</a:t>
            </a:r>
          </a:p>
        </p:txBody>
      </p:sp>
      <p:sp>
        <p:nvSpPr>
          <p:cNvPr id="7" name="TextBox 6"/>
          <p:cNvSpPr txBox="1"/>
          <p:nvPr/>
        </p:nvSpPr>
        <p:spPr>
          <a:xfrm>
            <a:off x="5324476" y="2233870"/>
            <a:ext cx="3352798" cy="307777"/>
          </a:xfrm>
          <a:prstGeom prst="rect">
            <a:avLst/>
          </a:prstGeom>
          <a:solidFill>
            <a:schemeClr val="accent5">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Singular?</a:t>
            </a:r>
          </a:p>
        </p:txBody>
      </p:sp>
      <p:sp>
        <p:nvSpPr>
          <p:cNvPr id="8" name="TextBox 7"/>
          <p:cNvSpPr txBox="1"/>
          <p:nvPr/>
        </p:nvSpPr>
        <p:spPr>
          <a:xfrm>
            <a:off x="5324476" y="2544132"/>
            <a:ext cx="3352798" cy="523220"/>
          </a:xfrm>
          <a:prstGeom prst="rect">
            <a:avLst/>
          </a:prstGeom>
          <a:solidFill>
            <a:schemeClr val="accent5">
              <a:lumMod val="60000"/>
              <a:lumOff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pitchFamily="34" charset="0"/>
                <a:cs typeface="Arial" panose="020B0604020202020204" pitchFamily="34" charset="0"/>
              </a:rPr>
              <a:t>Yes. The only skill is reading this one type of word.</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5339125" y="4328643"/>
            <a:ext cx="3338149" cy="307777"/>
          </a:xfrm>
          <a:prstGeom prst="rect">
            <a:avLst/>
          </a:prstGeom>
          <a:solidFill>
            <a:schemeClr val="accent6">
              <a:lumMod val="40000"/>
              <a:lumOff val="60000"/>
            </a:schemeClr>
          </a:solidFill>
          <a:ln>
            <a:noFill/>
          </a:ln>
        </p:spPr>
        <p:txBody>
          <a:bodyPr wrap="square" rtlCol="0">
            <a:spAutoFit/>
          </a:bodyPr>
          <a:lstStyle/>
          <a:p>
            <a:pPr defTabSz="914400">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Yes. Students will read.</a:t>
            </a:r>
          </a:p>
        </p:txBody>
      </p:sp>
      <p:sp>
        <p:nvSpPr>
          <p:cNvPr id="10" name="TextBox 9"/>
          <p:cNvSpPr txBox="1"/>
          <p:nvPr/>
        </p:nvSpPr>
        <p:spPr>
          <a:xfrm>
            <a:off x="2371726" y="5496875"/>
            <a:ext cx="2800350" cy="646331"/>
          </a:xfrm>
          <a:prstGeom prst="rect">
            <a:avLst/>
          </a:prstGeom>
          <a:solidFill>
            <a:schemeClr val="accent2">
              <a:lumMod val="75000"/>
            </a:schemeClr>
          </a:solidFill>
        </p:spPr>
        <p:txBody>
          <a:bodyPr wrap="square" rtlCol="0">
            <a:spAutoFit/>
          </a:bodyPr>
          <a:lstStyle/>
          <a:p>
            <a:pPr algn="ctr"/>
            <a:r>
              <a:rPr lang="en-US" dirty="0"/>
              <a:t>This learning outcome does not match the objective</a:t>
            </a:r>
          </a:p>
        </p:txBody>
      </p:sp>
      <p:pic>
        <p:nvPicPr>
          <p:cNvPr id="11" name="Picture 2" descr="Related image"/>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0" b="100000" l="0" r="100000">
                        <a14:foregroundMark x1="36864" y1="94286" x2="36864" y2="94286"/>
                        <a14:foregroundMark x1="69068" y1="95000" x2="69068" y2="95000"/>
                        <a14:foregroundMark x1="30932" y1="65357" x2="30932" y2="65357"/>
                        <a14:foregroundMark x1="77119" y1="67857" x2="77119" y2="67857"/>
                      </a14:backgroundRemoval>
                    </a14:imgEffect>
                  </a14:imgLayer>
                </a14:imgProps>
              </a:ext>
              <a:ext uri="{28A0092B-C50C-407E-A947-70E740481C1C}">
                <a14:useLocalDpi xmlns:a14="http://schemas.microsoft.com/office/drawing/2010/main" val="0"/>
              </a:ext>
            </a:extLst>
          </a:blip>
          <a:srcRect l="-11859" t="-3161" r="-7436" b="-3133"/>
          <a:stretch/>
        </p:blipFill>
        <p:spPr bwMode="auto">
          <a:xfrm>
            <a:off x="6527818" y="4989043"/>
            <a:ext cx="960762" cy="1015663"/>
          </a:xfrm>
          <a:prstGeom prst="rect">
            <a:avLst/>
          </a:prstGeom>
          <a:solidFill>
            <a:schemeClr val="bg1">
              <a:lumMod val="75000"/>
              <a:lumOff val="25000"/>
            </a:schemeClr>
          </a:solidFill>
          <a:extLst/>
        </p:spPr>
      </p:pic>
    </p:spTree>
    <p:extLst>
      <p:ext uri="{BB962C8B-B14F-4D97-AF65-F5344CB8AC3E}">
        <p14:creationId xmlns:p14="http://schemas.microsoft.com/office/powerpoint/2010/main" val="370558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P spid="7" grpId="0" animBg="1"/>
      <p:bldP spid="8" grpId="0" animBg="1"/>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For our area lesson, we know that it is helpful for students to use tiles to represent a rectangle in the way the students will be asked to do later.  So, we can write that objective</a:t>
            </a:r>
          </a:p>
          <a:p>
            <a:pPr lvl="1"/>
            <a:r>
              <a:rPr lang="en-US" dirty="0"/>
              <a:t>Student will cover a rectangle with tiles, count them, and write the number of tiles when given a worksheet containing examples.</a:t>
            </a:r>
          </a:p>
          <a:p>
            <a:endParaRPr lang="en-US" dirty="0"/>
          </a:p>
        </p:txBody>
      </p:sp>
      <p:sp>
        <p:nvSpPr>
          <p:cNvPr id="3" name="Title 2"/>
          <p:cNvSpPr>
            <a:spLocks noGrp="1"/>
          </p:cNvSpPr>
          <p:nvPr>
            <p:ph type="title"/>
          </p:nvPr>
        </p:nvSpPr>
        <p:spPr/>
        <p:txBody>
          <a:bodyPr>
            <a:normAutofit fontScale="90000"/>
          </a:bodyPr>
          <a:lstStyle/>
          <a:p>
            <a:r>
              <a:rPr lang="en-US" dirty="0"/>
              <a:t>Write objectives</a:t>
            </a:r>
            <a:br>
              <a:rPr lang="en-US" dirty="0"/>
            </a:br>
            <a:r>
              <a:rPr lang="en-US" sz="1800" dirty="0"/>
              <a:t>Limit the objective to one singular next step toward the goal</a:t>
            </a:r>
            <a:br>
              <a:rPr lang="en-US" sz="1800" dirty="0"/>
            </a:br>
            <a:r>
              <a:rPr lang="en-US" sz="1800" dirty="0"/>
              <a:t>Describe a learning outcome in behavioral terms that assesses mastery of the objective</a:t>
            </a:r>
          </a:p>
        </p:txBody>
      </p:sp>
      <p:pic>
        <p:nvPicPr>
          <p:cNvPr id="5" name="Picture 4" descr="Image result for images boy clipar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734" t="-4067" r="-29966" b="-2782"/>
          <a:stretch/>
        </p:blipFill>
        <p:spPr bwMode="auto">
          <a:xfrm>
            <a:off x="7645934" y="4659799"/>
            <a:ext cx="956843" cy="1015662"/>
          </a:xfrm>
          <a:prstGeom prst="rect">
            <a:avLst/>
          </a:prstGeom>
          <a:solidFill>
            <a:schemeClr val="bg1">
              <a:lumMod val="75000"/>
              <a:lumOff val="25000"/>
            </a:schemeClr>
          </a:solidFill>
        </p:spPr>
      </p:pic>
    </p:spTree>
    <p:extLst>
      <p:ext uri="{BB962C8B-B14F-4D97-AF65-F5344CB8AC3E}">
        <p14:creationId xmlns:p14="http://schemas.microsoft.com/office/powerpoint/2010/main" val="4287446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Explicit instruction within DBI</a:t>
            </a:r>
          </a:p>
        </p:txBody>
      </p:sp>
      <p:sp>
        <p:nvSpPr>
          <p:cNvPr id="7" name="Rounded Rectangle 6">
            <a:extLst>
              <a:ext uri="{C183D7F6-B498-43B3-948B-1728B52AA6E4}">
                <adec:decorative xmlns:adec="http://schemas.microsoft.com/office/drawing/2017/decorative" val="1"/>
              </a:ext>
            </a:extLst>
          </p:cNvPr>
          <p:cNvSpPr/>
          <p:nvPr/>
        </p:nvSpPr>
        <p:spPr>
          <a:xfrm>
            <a:off x="6586949" y="601241"/>
            <a:ext cx="1786276" cy="9986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C183D7F6-B498-43B3-948B-1728B52AA6E4}">
                <adec:decorative xmlns:adec="http://schemas.microsoft.com/office/drawing/2017/decorative" val="1"/>
              </a:ext>
            </a:extLst>
          </p:cNvPr>
          <p:cNvSpPr/>
          <p:nvPr/>
        </p:nvSpPr>
        <p:spPr>
          <a:xfrm>
            <a:off x="6616929" y="3978955"/>
            <a:ext cx="1686448" cy="558535"/>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Floater">
            <a:extLst>
              <a:ext uri="{C183D7F6-B498-43B3-948B-1728B52AA6E4}">
                <adec:decorative xmlns:adec="http://schemas.microsoft.com/office/drawing/2017/decorative" val="1"/>
              </a:ext>
            </a:extLst>
          </p:cNvPr>
          <p:cNvPicPr>
            <a:picLocks noChangeAspect="1"/>
          </p:cNvPicPr>
          <p:nvPr/>
        </p:nvPicPr>
        <p:blipFill rotWithShape="1">
          <a:blip r:embed="rId3"/>
          <a:srcRect l="41264" t="63483" r="11309" b="21659"/>
          <a:stretch/>
        </p:blipFill>
        <p:spPr>
          <a:xfrm>
            <a:off x="3866306" y="4333682"/>
            <a:ext cx="1494118" cy="543859"/>
          </a:xfrm>
          <a:prstGeom prst="rect">
            <a:avLst/>
          </a:prstGeom>
        </p:spPr>
      </p:pic>
      <p:pic>
        <p:nvPicPr>
          <p:cNvPr id="9" name="Picture 8" descr="Taxonomy of adaptations"/>
          <p:cNvPicPr>
            <a:picLocks noChangeAspect="1"/>
          </p:cNvPicPr>
          <p:nvPr/>
        </p:nvPicPr>
        <p:blipFill>
          <a:blip r:embed="rId3"/>
          <a:stretch>
            <a:fillRect/>
          </a:stretch>
        </p:blipFill>
        <p:spPr>
          <a:xfrm>
            <a:off x="2564797" y="2009724"/>
            <a:ext cx="3150319" cy="3660416"/>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4139956" y="2357920"/>
            <a:ext cx="939694"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C183D7F6-B498-43B3-948B-1728B52AA6E4}">
                <adec:decorative xmlns:adec="http://schemas.microsoft.com/office/drawing/2017/decorative" val="1"/>
              </a:ext>
            </a:extLst>
          </p:cNvPr>
          <p:cNvSpPr/>
          <p:nvPr/>
        </p:nvSpPr>
        <p:spPr>
          <a:xfrm>
            <a:off x="3896491" y="2908281"/>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3954745" y="3891178"/>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C183D7F6-B498-43B3-948B-1728B52AA6E4}">
                <adec:decorative xmlns:adec="http://schemas.microsoft.com/office/drawing/2017/decorative" val="1"/>
              </a:ext>
            </a:extLst>
          </p:cNvPr>
          <p:cNvSpPr/>
          <p:nvPr/>
        </p:nvSpPr>
        <p:spPr>
          <a:xfrm>
            <a:off x="3896491" y="4909681"/>
            <a:ext cx="1556206"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C183D7F6-B498-43B3-948B-1728B52AA6E4}">
                <adec:decorative xmlns:adec="http://schemas.microsoft.com/office/drawing/2017/decorative" val="1"/>
              </a:ext>
            </a:extLst>
          </p:cNvPr>
          <p:cNvSpPr/>
          <p:nvPr/>
        </p:nvSpPr>
        <p:spPr>
          <a:xfrm>
            <a:off x="3838237" y="4398972"/>
            <a:ext cx="1556206" cy="40433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9193AA6-DCB6-4CBC-AF92-F24047181E3C}"/>
              </a:ext>
            </a:extLst>
          </p:cNvPr>
          <p:cNvSpPr/>
          <p:nvPr/>
        </p:nvSpPr>
        <p:spPr>
          <a:xfrm>
            <a:off x="6579329" y="619021"/>
            <a:ext cx="1698671" cy="9732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ysClr val="windowText" lastClr="000000"/>
                </a:solidFill>
              </a:rPr>
              <a:t>Teacher implements program with fidelity.</a:t>
            </a:r>
          </a:p>
        </p:txBody>
      </p:sp>
      <p:sp>
        <p:nvSpPr>
          <p:cNvPr id="18" name="Oval 17">
            <a:extLst>
              <a:ext uri="{FF2B5EF4-FFF2-40B4-BE49-F238E27FC236}">
                <a16:creationId xmlns:a16="http://schemas.microsoft.com/office/drawing/2014/main" id="{910B06E9-5E9C-40E1-AE02-40DB47FE0EA9}"/>
              </a:ext>
            </a:extLst>
          </p:cNvPr>
          <p:cNvSpPr/>
          <p:nvPr/>
        </p:nvSpPr>
        <p:spPr>
          <a:xfrm>
            <a:off x="6614024" y="1680794"/>
            <a:ext cx="1685543" cy="6356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solidFill>
                  <a:sysClr val="windowText" lastClr="000000"/>
                </a:solidFill>
              </a:rPr>
              <a:t>Student shows insufficient</a:t>
            </a:r>
          </a:p>
          <a:p>
            <a:pPr algn="ctr"/>
            <a:r>
              <a:rPr lang="en-US" sz="1200" dirty="0">
                <a:solidFill>
                  <a:sysClr val="windowText" lastClr="000000"/>
                </a:solidFill>
              </a:rPr>
              <a:t>response.</a:t>
            </a:r>
          </a:p>
        </p:txBody>
      </p:sp>
      <p:sp>
        <p:nvSpPr>
          <p:cNvPr id="19" name="Rectangle: Rounded Corners 18">
            <a:extLst>
              <a:ext uri="{FF2B5EF4-FFF2-40B4-BE49-F238E27FC236}">
                <a16:creationId xmlns:a16="http://schemas.microsoft.com/office/drawing/2014/main" id="{98502251-7BA9-4B2F-BCC7-E5B01BDA6591}"/>
              </a:ext>
            </a:extLst>
          </p:cNvPr>
          <p:cNvSpPr/>
          <p:nvPr/>
        </p:nvSpPr>
        <p:spPr>
          <a:xfrm>
            <a:off x="6644505" y="3978955"/>
            <a:ext cx="1631295" cy="551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Teacher tries something simple.</a:t>
            </a:r>
          </a:p>
        </p:txBody>
      </p:sp>
      <p:sp>
        <p:nvSpPr>
          <p:cNvPr id="20" name="Oval 19">
            <a:extLst>
              <a:ext uri="{FF2B5EF4-FFF2-40B4-BE49-F238E27FC236}">
                <a16:creationId xmlns:a16="http://schemas.microsoft.com/office/drawing/2014/main" id="{BBB2FBA9-9870-4CBD-81E5-2D4E7BCD3EE2}"/>
              </a:ext>
            </a:extLst>
          </p:cNvPr>
          <p:cNvSpPr/>
          <p:nvPr/>
        </p:nvSpPr>
        <p:spPr>
          <a:xfrm>
            <a:off x="6586949" y="2762251"/>
            <a:ext cx="1716428" cy="9815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400" dirty="0">
                <a:solidFill>
                  <a:sysClr val="windowText" lastClr="000000"/>
                </a:solidFill>
              </a:rPr>
              <a:t>Data show </a:t>
            </a:r>
            <a:r>
              <a:rPr lang="en-US" sz="1400" i="1" dirty="0">
                <a:solidFill>
                  <a:sysClr val="windowText" lastClr="000000"/>
                </a:solidFill>
              </a:rPr>
              <a:t>some</a:t>
            </a:r>
            <a:r>
              <a:rPr lang="en-US" sz="1400" dirty="0">
                <a:solidFill>
                  <a:sysClr val="windowText" lastClr="000000"/>
                </a:solidFill>
              </a:rPr>
              <a:t> progress</a:t>
            </a:r>
          </a:p>
        </p:txBody>
      </p:sp>
      <p:sp>
        <p:nvSpPr>
          <p:cNvPr id="21" name="Oval 20">
            <a:extLst>
              <a:ext uri="{FF2B5EF4-FFF2-40B4-BE49-F238E27FC236}">
                <a16:creationId xmlns:a16="http://schemas.microsoft.com/office/drawing/2014/main" id="{D095ACFA-B750-45BE-B2E1-4515ECA86229}"/>
              </a:ext>
            </a:extLst>
          </p:cNvPr>
          <p:cNvSpPr/>
          <p:nvPr/>
        </p:nvSpPr>
        <p:spPr>
          <a:xfrm>
            <a:off x="6625891" y="4746060"/>
            <a:ext cx="1657529" cy="6426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200" dirty="0">
                <a:solidFill>
                  <a:sysClr val="windowText" lastClr="000000"/>
                </a:solidFill>
              </a:rPr>
              <a:t>Progress remains insufficient.</a:t>
            </a:r>
          </a:p>
        </p:txBody>
      </p:sp>
      <p:sp>
        <p:nvSpPr>
          <p:cNvPr id="22" name="Rectangle 21">
            <a:extLst>
              <a:ext uri="{FF2B5EF4-FFF2-40B4-BE49-F238E27FC236}">
                <a16:creationId xmlns:a16="http://schemas.microsoft.com/office/drawing/2014/main" id="{DFE8020C-F72F-4136-8AD2-07A4B87CB88D}"/>
              </a:ext>
              <a:ext uri="{C183D7F6-B498-43B3-948B-1728B52AA6E4}">
                <adec:decorative xmlns:adec="http://schemas.microsoft.com/office/drawing/2017/decorative" val="1"/>
              </a:ext>
            </a:extLst>
          </p:cNvPr>
          <p:cNvSpPr/>
          <p:nvPr/>
        </p:nvSpPr>
        <p:spPr>
          <a:xfrm>
            <a:off x="3926280" y="3446525"/>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97070FF-114F-41A6-9048-96418B8653F5}"/>
              </a:ext>
            </a:extLst>
          </p:cNvPr>
          <p:cNvSpPr/>
          <p:nvPr/>
        </p:nvSpPr>
        <p:spPr>
          <a:xfrm>
            <a:off x="6595447" y="2755888"/>
            <a:ext cx="1704120" cy="99900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400" dirty="0">
                <a:solidFill>
                  <a:sysClr val="windowText" lastClr="000000"/>
                </a:solidFill>
              </a:rPr>
              <a:t>Work samples show students are confused.</a:t>
            </a:r>
          </a:p>
        </p:txBody>
      </p:sp>
      <p:sp>
        <p:nvSpPr>
          <p:cNvPr id="24" name="Rectangle: Rounded Corners 23">
            <a:extLst>
              <a:ext uri="{FF2B5EF4-FFF2-40B4-BE49-F238E27FC236}">
                <a16:creationId xmlns:a16="http://schemas.microsoft.com/office/drawing/2014/main" id="{EDAC0FF0-7072-40AE-9830-8FD77E016B18}"/>
              </a:ext>
            </a:extLst>
          </p:cNvPr>
          <p:cNvSpPr/>
          <p:nvPr/>
        </p:nvSpPr>
        <p:spPr>
          <a:xfrm>
            <a:off x="6621645" y="3979239"/>
            <a:ext cx="1661776" cy="551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ysClr val="windowText" lastClr="000000"/>
                </a:solidFill>
              </a:rPr>
              <a:t>Teacher realizes she needs to change instruction.</a:t>
            </a:r>
          </a:p>
        </p:txBody>
      </p:sp>
      <p:sp>
        <p:nvSpPr>
          <p:cNvPr id="25" name="Rectangle 24">
            <a:extLst>
              <a:ext uri="{FF2B5EF4-FFF2-40B4-BE49-F238E27FC236}">
                <a16:creationId xmlns:a16="http://schemas.microsoft.com/office/drawing/2014/main" id="{0218F9F2-03C6-4C49-A7F1-054AC814190A}"/>
              </a:ext>
              <a:ext uri="{C183D7F6-B498-43B3-948B-1728B52AA6E4}">
                <adec:decorative xmlns:adec="http://schemas.microsoft.com/office/drawing/2017/decorative" val="1"/>
              </a:ext>
            </a:extLst>
          </p:cNvPr>
          <p:cNvSpPr/>
          <p:nvPr/>
        </p:nvSpPr>
        <p:spPr>
          <a:xfrm>
            <a:off x="3930986" y="4439295"/>
            <a:ext cx="1497952" cy="40433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73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250"/>
                                        <p:tgtEl>
                                          <p:spTgt spid="26"/>
                                        </p:tgtEl>
                                      </p:cBhvr>
                                    </p:animEffect>
                                  </p:childTnLst>
                                </p:cTn>
                              </p:par>
                              <p:par>
                                <p:cTn id="68" presetID="6" presetClass="emph" presetSubtype="0" fill="hold" nodeType="withEffect">
                                  <p:stCondLst>
                                    <p:cond delay="500"/>
                                  </p:stCondLst>
                                  <p:childTnLst>
                                    <p:animScale>
                                      <p:cBhvr>
                                        <p:cTn id="69" dur="1500" fill="hold"/>
                                        <p:tgtEl>
                                          <p:spTgt spid="26"/>
                                        </p:tgtEl>
                                      </p:cBhvr>
                                      <p:by x="150000" y="150000"/>
                                    </p:animScale>
                                  </p:childTnLst>
                                </p:cTn>
                              </p:par>
                              <p:par>
                                <p:cTn id="70" presetID="57" presetClass="path" presetSubtype="0" accel="50000" decel="50000" fill="hold" nodeType="withEffect">
                                  <p:stCondLst>
                                    <p:cond delay="500"/>
                                  </p:stCondLst>
                                  <p:childTnLst>
                                    <p:animMotion origin="layout" path="M -0.00034 2.22222E-6 L -0.00034 -0.1257 C -0.00364 -0.16667 0.00052 -0.21181 0.00139 -0.24653 C -0.00191 -0.29537 0.02118 -0.29908 -0.02691 -0.30556 C 0.01476 -0.30556 -0.3177 -0.35972 -0.27569 -0.35972 " pathEditMode="relative" rAng="0" ptsTypes="AAAAA">
                                      <p:cBhvr>
                                        <p:cTn id="71" dur="2000" fill="hold"/>
                                        <p:tgtEl>
                                          <p:spTgt spid="26"/>
                                        </p:tgtEl>
                                        <p:attrNameLst>
                                          <p:attrName>ppt_x</p:attrName>
                                          <p:attrName>ppt_y</p:attrName>
                                        </p:attrNameLst>
                                      </p:cBhvr>
                                      <p:rCtr x="-13733" y="-17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7" grpId="0" animBg="1"/>
      <p:bldP spid="18" grpId="0" animBg="1"/>
      <p:bldP spid="19" grpId="0" animBg="1"/>
      <p:bldP spid="19" grpId="1" animBg="1"/>
      <p:bldP spid="20" grpId="0" animBg="1"/>
      <p:bldP spid="20" grpId="1" animBg="1"/>
      <p:bldP spid="21" grpId="0" animBg="1"/>
      <p:bldP spid="21" grpId="1" animBg="1"/>
      <p:bldP spid="22" grpId="0" animBg="1"/>
      <p:bldP spid="23" grpId="0" animBg="1"/>
      <p:bldP spid="24" grpId="0" animBg="1"/>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 Teacher Demonstration</a:t>
            </a:r>
          </a:p>
        </p:txBody>
      </p:sp>
      <p:sp>
        <p:nvSpPr>
          <p:cNvPr id="3" name="Rectangle 2"/>
          <p:cNvSpPr/>
          <p:nvPr/>
        </p:nvSpPr>
        <p:spPr>
          <a:xfrm>
            <a:off x="422052" y="1404930"/>
            <a:ext cx="7173952" cy="523220"/>
          </a:xfrm>
          <a:prstGeom prst="rect">
            <a:avLst/>
          </a:prstGeom>
        </p:spPr>
        <p:txBody>
          <a:bodyPr wrap="none">
            <a:spAutoFit/>
          </a:bodyPr>
          <a:lstStyle/>
          <a:p>
            <a:r>
              <a:rPr lang="en-US" sz="2800" b="1" dirty="0">
                <a:solidFill>
                  <a:schemeClr val="accent2"/>
                </a:solidFill>
              </a:rPr>
              <a:t>Link to Video: </a:t>
            </a:r>
            <a:r>
              <a:rPr lang="en-US" sz="2800" dirty="0">
                <a:hlinkClick r:id="rId4"/>
              </a:rPr>
              <a:t>https://youtu.be/GR7xDOwObAI</a:t>
            </a:r>
            <a:endParaRPr lang="en-US" sz="2800" dirty="0"/>
          </a:p>
        </p:txBody>
      </p:sp>
      <p:pic>
        <p:nvPicPr>
          <p:cNvPr id="5" name="GR7xDOwObAI"/>
          <p:cNvPicPr>
            <a:picLocks noRot="1" noChangeAspect="1"/>
          </p:cNvPicPr>
          <p:nvPr>
            <a:videoFile r:link="rId1"/>
          </p:nvPr>
        </p:nvPicPr>
        <p:blipFill>
          <a:blip r:embed="rId5"/>
          <a:stretch>
            <a:fillRect/>
          </a:stretch>
        </p:blipFill>
        <p:spPr>
          <a:xfrm>
            <a:off x="998838" y="1986993"/>
            <a:ext cx="7392772" cy="4158434"/>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118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p:txBody>
          <a:bodyPr/>
          <a:lstStyle/>
          <a:p>
            <a:r>
              <a:rPr lang="en-US" dirty="0"/>
              <a:t>Topic: The roles of the branches of state government</a:t>
            </a:r>
          </a:p>
        </p:txBody>
      </p:sp>
      <p:sp>
        <p:nvSpPr>
          <p:cNvPr id="13" name="Title 12"/>
          <p:cNvSpPr>
            <a:spLocks noGrp="1"/>
          </p:cNvSpPr>
          <p:nvPr>
            <p:ph type="title"/>
          </p:nvPr>
        </p:nvSpPr>
        <p:spPr/>
        <p:txBody>
          <a:bodyPr/>
          <a:lstStyle/>
          <a:p>
            <a:pPr algn="ctr"/>
            <a:r>
              <a:rPr lang="en-US" dirty="0"/>
              <a:t>Selecting an appropriate objective </a:t>
            </a:r>
          </a:p>
        </p:txBody>
      </p:sp>
      <p:pic>
        <p:nvPicPr>
          <p:cNvPr id="6" name="Picture 5" descr="state house"/>
          <p:cNvPicPr>
            <a:picLocks noChangeAspect="1"/>
          </p:cNvPicPr>
          <p:nvPr/>
        </p:nvPicPr>
        <p:blipFill>
          <a:blip r:embed="rId3"/>
          <a:stretch>
            <a:fillRect/>
          </a:stretch>
        </p:blipFill>
        <p:spPr>
          <a:xfrm>
            <a:off x="2224176" y="2243799"/>
            <a:ext cx="4556185" cy="3417140"/>
          </a:xfrm>
          <a:prstGeom prst="rect">
            <a:avLst/>
          </a:prstGeom>
        </p:spPr>
      </p:pic>
      <p:sp>
        <p:nvSpPr>
          <p:cNvPr id="15" name="Hexagon 14">
            <a:extLst>
              <a:ext uri="{C183D7F6-B498-43B3-948B-1728B52AA6E4}">
                <adec:decorative xmlns:adec="http://schemas.microsoft.com/office/drawing/2017/decorative" val="1"/>
              </a:ext>
            </a:extLst>
          </p:cNvPr>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16" name="Picture 15" descr="video camera symbo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Tree>
    <p:extLst>
      <p:ext uri="{BB962C8B-B14F-4D97-AF65-F5344CB8AC3E}">
        <p14:creationId xmlns:p14="http://schemas.microsoft.com/office/powerpoint/2010/main" val="1746168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p:txBody>
          <a:bodyPr/>
          <a:lstStyle/>
          <a:p>
            <a:r>
              <a:rPr lang="en-US" dirty="0"/>
              <a:t>Topic: The roles of the branches of state government</a:t>
            </a:r>
          </a:p>
        </p:txBody>
      </p:sp>
      <p:sp>
        <p:nvSpPr>
          <p:cNvPr id="13" name="Title 12"/>
          <p:cNvSpPr>
            <a:spLocks noGrp="1"/>
          </p:cNvSpPr>
          <p:nvPr>
            <p:ph type="title"/>
          </p:nvPr>
        </p:nvSpPr>
        <p:spPr/>
        <p:txBody>
          <a:bodyPr/>
          <a:lstStyle/>
          <a:p>
            <a:pPr algn="ctr"/>
            <a:r>
              <a:rPr lang="en-US" dirty="0"/>
              <a:t>Selecting an appropriate objective </a:t>
            </a:r>
          </a:p>
        </p:txBody>
      </p:sp>
      <p:sp>
        <p:nvSpPr>
          <p:cNvPr id="15" name="Hexagon 14">
            <a:extLst>
              <a:ext uri="{C183D7F6-B498-43B3-948B-1728B52AA6E4}">
                <adec:decorative xmlns:adec="http://schemas.microsoft.com/office/drawing/2017/decorative" val="1"/>
              </a:ext>
            </a:extLst>
          </p:cNvPr>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16" name="Picture 15" descr="video camera symb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
        <p:nvSpPr>
          <p:cNvPr id="17" name="Cloud Callout 16"/>
          <p:cNvSpPr/>
          <p:nvPr/>
        </p:nvSpPr>
        <p:spPr>
          <a:xfrm>
            <a:off x="943965" y="2462727"/>
            <a:ext cx="2755900" cy="2074768"/>
          </a:xfrm>
          <a:prstGeom prst="cloudCallout">
            <a:avLst>
              <a:gd name="adj1" fmla="val 109720"/>
              <a:gd name="adj2" fmla="val -421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a:ea typeface="+mn-ea"/>
                <a:cs typeface="+mn-cs"/>
              </a:rPr>
              <a:t>Students will learn about the roles of the three branches of state government</a:t>
            </a:r>
          </a:p>
        </p:txBody>
      </p:sp>
      <p:sp>
        <p:nvSpPr>
          <p:cNvPr id="22" name="TextBox 21"/>
          <p:cNvSpPr txBox="1"/>
          <p:nvPr/>
        </p:nvSpPr>
        <p:spPr>
          <a:xfrm>
            <a:off x="8312089" y="1382752"/>
            <a:ext cx="46839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w Cen MT"/>
                <a:ea typeface="+mn-ea"/>
                <a:cs typeface="+mn-cs"/>
              </a:rPr>
              <a:t>1</a:t>
            </a:r>
          </a:p>
        </p:txBody>
      </p:sp>
    </p:spTree>
    <p:extLst>
      <p:ext uri="{BB962C8B-B14F-4D97-AF65-F5344CB8AC3E}">
        <p14:creationId xmlns:p14="http://schemas.microsoft.com/office/powerpoint/2010/main" val="159132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p:txBody>
          <a:bodyPr/>
          <a:lstStyle/>
          <a:p>
            <a:r>
              <a:rPr lang="en-US" dirty="0"/>
              <a:t>Topic: The roles of the branches of state government</a:t>
            </a:r>
          </a:p>
        </p:txBody>
      </p:sp>
      <p:sp>
        <p:nvSpPr>
          <p:cNvPr id="13" name="Title 12"/>
          <p:cNvSpPr>
            <a:spLocks noGrp="1"/>
          </p:cNvSpPr>
          <p:nvPr>
            <p:ph type="title"/>
          </p:nvPr>
        </p:nvSpPr>
        <p:spPr/>
        <p:txBody>
          <a:bodyPr/>
          <a:lstStyle/>
          <a:p>
            <a:pPr algn="ctr"/>
            <a:r>
              <a:rPr lang="en-US" dirty="0"/>
              <a:t>Selecting an appropriate objective </a:t>
            </a:r>
          </a:p>
        </p:txBody>
      </p:sp>
      <p:sp>
        <p:nvSpPr>
          <p:cNvPr id="15" name="Hexagon 14">
            <a:extLst>
              <a:ext uri="{C183D7F6-B498-43B3-948B-1728B52AA6E4}">
                <adec:decorative xmlns:adec="http://schemas.microsoft.com/office/drawing/2017/decorative" val="1"/>
              </a:ext>
            </a:extLst>
          </p:cNvPr>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16" name="Picture 15" descr="video camera symb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
        <p:nvSpPr>
          <p:cNvPr id="18" name="Cloud Callout 17"/>
          <p:cNvSpPr/>
          <p:nvPr/>
        </p:nvSpPr>
        <p:spPr>
          <a:xfrm>
            <a:off x="264385" y="2285826"/>
            <a:ext cx="3873500" cy="2273142"/>
          </a:xfrm>
          <a:prstGeom prst="cloudCallout">
            <a:avLst>
              <a:gd name="adj1" fmla="val 82742"/>
              <a:gd name="adj2" fmla="val -35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a:ea typeface="+mn-ea"/>
                <a:cs typeface="+mn-cs"/>
              </a:rPr>
              <a:t>Students will be able to state the roles of the branches of the state government by recording the definitions and using each word in a sentence.</a:t>
            </a:r>
          </a:p>
        </p:txBody>
      </p:sp>
      <p:sp>
        <p:nvSpPr>
          <p:cNvPr id="11" name="TextBox 10"/>
          <p:cNvSpPr txBox="1"/>
          <p:nvPr/>
        </p:nvSpPr>
        <p:spPr>
          <a:xfrm>
            <a:off x="8312089" y="1382752"/>
            <a:ext cx="46839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w Cen MT"/>
                <a:ea typeface="+mn-ea"/>
                <a:cs typeface="+mn-cs"/>
              </a:rPr>
              <a:t>2</a:t>
            </a:r>
          </a:p>
        </p:txBody>
      </p:sp>
    </p:spTree>
    <p:extLst>
      <p:ext uri="{BB962C8B-B14F-4D97-AF65-F5344CB8AC3E}">
        <p14:creationId xmlns:p14="http://schemas.microsoft.com/office/powerpoint/2010/main" val="372935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p:txBody>
          <a:bodyPr/>
          <a:lstStyle/>
          <a:p>
            <a:r>
              <a:rPr lang="en-US" dirty="0"/>
              <a:t>Topic: The roles of the branches of state government</a:t>
            </a:r>
          </a:p>
        </p:txBody>
      </p:sp>
      <p:sp>
        <p:nvSpPr>
          <p:cNvPr id="13" name="Title 12"/>
          <p:cNvSpPr>
            <a:spLocks noGrp="1"/>
          </p:cNvSpPr>
          <p:nvPr>
            <p:ph type="title"/>
          </p:nvPr>
        </p:nvSpPr>
        <p:spPr/>
        <p:txBody>
          <a:bodyPr/>
          <a:lstStyle/>
          <a:p>
            <a:pPr algn="ctr"/>
            <a:r>
              <a:rPr lang="en-US" dirty="0"/>
              <a:t>Selecting an appropriate objective </a:t>
            </a:r>
          </a:p>
        </p:txBody>
      </p:sp>
      <p:sp>
        <p:nvSpPr>
          <p:cNvPr id="15" name="Hexagon 14">
            <a:extLst>
              <a:ext uri="{C183D7F6-B498-43B3-948B-1728B52AA6E4}">
                <adec:decorative xmlns:adec="http://schemas.microsoft.com/office/drawing/2017/decorative" val="1"/>
              </a:ext>
            </a:extLst>
          </p:cNvPr>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16" name="Picture 15" descr="video camera symbo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
        <p:nvSpPr>
          <p:cNvPr id="19" name="Cloud Callout 18"/>
          <p:cNvSpPr/>
          <p:nvPr/>
        </p:nvSpPr>
        <p:spPr>
          <a:xfrm>
            <a:off x="943965" y="2285826"/>
            <a:ext cx="3022604" cy="2298145"/>
          </a:xfrm>
          <a:prstGeom prst="cloudCallout">
            <a:avLst>
              <a:gd name="adj1" fmla="val 96426"/>
              <a:gd name="adj2" fmla="val -36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a:ea typeface="+mn-ea"/>
                <a:cs typeface="+mn-cs"/>
              </a:rPr>
              <a:t>Students will learn the roles of the branches of government and how they differ by state</a:t>
            </a:r>
          </a:p>
        </p:txBody>
      </p:sp>
      <p:sp>
        <p:nvSpPr>
          <p:cNvPr id="11" name="TextBox 10"/>
          <p:cNvSpPr txBox="1"/>
          <p:nvPr/>
        </p:nvSpPr>
        <p:spPr>
          <a:xfrm>
            <a:off x="8312089" y="1382752"/>
            <a:ext cx="46839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w Cen MT"/>
                <a:ea typeface="+mn-ea"/>
                <a:cs typeface="+mn-cs"/>
              </a:rPr>
              <a:t>3</a:t>
            </a:r>
          </a:p>
        </p:txBody>
      </p:sp>
    </p:spTree>
    <p:extLst>
      <p:ext uri="{BB962C8B-B14F-4D97-AF65-F5344CB8AC3E}">
        <p14:creationId xmlns:p14="http://schemas.microsoft.com/office/powerpoint/2010/main" val="246938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p:txBody>
          <a:bodyPr/>
          <a:lstStyle/>
          <a:p>
            <a:r>
              <a:rPr lang="en-US" dirty="0"/>
              <a:t>Topic: The roles of the branches of state government</a:t>
            </a:r>
          </a:p>
        </p:txBody>
      </p:sp>
      <p:sp>
        <p:nvSpPr>
          <p:cNvPr id="13" name="Title 12"/>
          <p:cNvSpPr>
            <a:spLocks noGrp="1"/>
          </p:cNvSpPr>
          <p:nvPr>
            <p:ph type="title"/>
          </p:nvPr>
        </p:nvSpPr>
        <p:spPr/>
        <p:txBody>
          <a:bodyPr/>
          <a:lstStyle/>
          <a:p>
            <a:pPr algn="ctr"/>
            <a:r>
              <a:rPr lang="en-US" dirty="0"/>
              <a:t>Selecting an appropriate objective </a:t>
            </a:r>
          </a:p>
        </p:txBody>
      </p:sp>
      <p:sp>
        <p:nvSpPr>
          <p:cNvPr id="15" name="Hexagon 14">
            <a:extLst>
              <a:ext uri="{C183D7F6-B498-43B3-948B-1728B52AA6E4}">
                <adec:decorative xmlns:adec="http://schemas.microsoft.com/office/drawing/2017/decorative" val="1"/>
              </a:ext>
            </a:extLst>
          </p:cNvPr>
          <p:cNvSpPr/>
          <p:nvPr/>
        </p:nvSpPr>
        <p:spPr>
          <a:xfrm rot="16200000">
            <a:off x="67082" y="301639"/>
            <a:ext cx="1065166" cy="966575"/>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16" name="Picture 15" descr="video camera symb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85" y="571724"/>
            <a:ext cx="679580" cy="426403"/>
          </a:xfrm>
          <a:prstGeom prst="rect">
            <a:avLst/>
          </a:prstGeom>
        </p:spPr>
      </p:pic>
      <p:sp>
        <p:nvSpPr>
          <p:cNvPr id="21" name="Cloud Callout 20"/>
          <p:cNvSpPr/>
          <p:nvPr/>
        </p:nvSpPr>
        <p:spPr>
          <a:xfrm>
            <a:off x="599665" y="2285826"/>
            <a:ext cx="3984200" cy="2518913"/>
          </a:xfrm>
          <a:prstGeom prst="cloudCallout">
            <a:avLst>
              <a:gd name="adj1" fmla="val 70091"/>
              <a:gd name="adj2" fmla="val -364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w Cen MT"/>
                <a:ea typeface="+mn-ea"/>
                <a:cs typeface="+mn-cs"/>
              </a:rPr>
              <a:t>Student will identify the different roles of the three branches of state government by selecting correct examples of their functions from a list</a:t>
            </a:r>
          </a:p>
        </p:txBody>
      </p:sp>
      <p:sp>
        <p:nvSpPr>
          <p:cNvPr id="11" name="TextBox 10"/>
          <p:cNvSpPr txBox="1"/>
          <p:nvPr/>
        </p:nvSpPr>
        <p:spPr>
          <a:xfrm>
            <a:off x="8312089" y="1382752"/>
            <a:ext cx="46839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w Cen MT"/>
                <a:ea typeface="+mn-ea"/>
                <a:cs typeface="+mn-cs"/>
              </a:rPr>
              <a:t>4</a:t>
            </a:r>
          </a:p>
        </p:txBody>
      </p:sp>
    </p:spTree>
    <p:extLst>
      <p:ext uri="{BB962C8B-B14F-4D97-AF65-F5344CB8AC3E}">
        <p14:creationId xmlns:p14="http://schemas.microsoft.com/office/powerpoint/2010/main" val="379914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75733" y="1644308"/>
            <a:ext cx="4664482" cy="4469673"/>
          </a:xfrm>
        </p:spPr>
        <p:txBody>
          <a:bodyPr>
            <a:normAutofit/>
          </a:bodyPr>
          <a:lstStyle/>
          <a:p>
            <a:r>
              <a:rPr lang="en-US" dirty="0"/>
              <a:t>How did each objective stack up against the criteria for writing focused objectives?</a:t>
            </a:r>
          </a:p>
          <a:p>
            <a:r>
              <a:rPr lang="en-US" dirty="0"/>
              <a:t>Identify why each did or did not meet the checklist criteria.</a:t>
            </a:r>
          </a:p>
          <a:p>
            <a:endParaRPr lang="en-US" dirty="0"/>
          </a:p>
        </p:txBody>
      </p:sp>
      <p:sp>
        <p:nvSpPr>
          <p:cNvPr id="4" name="Title 3"/>
          <p:cNvSpPr>
            <a:spLocks noGrp="1"/>
          </p:cNvSpPr>
          <p:nvPr>
            <p:ph type="title"/>
          </p:nvPr>
        </p:nvSpPr>
        <p:spPr/>
        <p:txBody>
          <a:bodyPr/>
          <a:lstStyle/>
          <a:p>
            <a:r>
              <a:rPr lang="en-US" dirty="0"/>
              <a:t>Activity 5.9</a:t>
            </a:r>
            <a:br>
              <a:rPr lang="en-US" dirty="0"/>
            </a:br>
            <a:r>
              <a:rPr lang="en-US" i="1" dirty="0"/>
              <a:t>Pause and Process</a:t>
            </a:r>
            <a:endParaRPr lang="en-US" dirty="0"/>
          </a:p>
        </p:txBody>
      </p:sp>
      <p:sp>
        <p:nvSpPr>
          <p:cNvPr id="6" name="Rectangle 5"/>
          <p:cNvSpPr/>
          <p:nvPr/>
        </p:nvSpPr>
        <p:spPr>
          <a:xfrm>
            <a:off x="5610698" y="2020204"/>
            <a:ext cx="3003565" cy="3323987"/>
          </a:xfrm>
          <a:prstGeom prst="rect">
            <a:avLst/>
          </a:prstGeom>
          <a:solidFill>
            <a:schemeClr val="accent5">
              <a:lumMod val="50000"/>
            </a:schemeClr>
          </a:solidFill>
        </p:spPr>
        <p:txBody>
          <a:bodyPr wrap="square">
            <a:spAutoFit/>
          </a:bodyPr>
          <a:lstStyle/>
          <a:p>
            <a:r>
              <a:rPr lang="en-US" sz="1400" b="1" dirty="0"/>
              <a:t>Choose objectives based on student performance relative to goals.</a:t>
            </a:r>
          </a:p>
          <a:p>
            <a:pPr marL="285750" indent="-285750">
              <a:buFont typeface="Wingdings" panose="05000000000000000000" pitchFamily="2" charset="2"/>
              <a:buChar char="q"/>
            </a:pPr>
            <a:r>
              <a:rPr lang="en-US" sz="1400" b="1" dirty="0"/>
              <a:t>Select a goal from IEP or standards </a:t>
            </a:r>
          </a:p>
          <a:p>
            <a:pPr marL="285750" indent="-285750">
              <a:buFont typeface="Wingdings" panose="05000000000000000000" pitchFamily="2" charset="2"/>
              <a:buChar char="q"/>
            </a:pPr>
            <a:r>
              <a:rPr lang="en-US" sz="1400" dirty="0"/>
              <a:t>Evaluate current performance relative to the goal</a:t>
            </a:r>
          </a:p>
          <a:p>
            <a:pPr marL="285750" indent="-285750">
              <a:buFont typeface="Wingdings" panose="05000000000000000000" pitchFamily="2" charset="2"/>
              <a:buChar char="q"/>
            </a:pPr>
            <a:r>
              <a:rPr lang="en-US" sz="1400" dirty="0"/>
              <a:t>Select an objective that represents the next step toward the goal</a:t>
            </a:r>
          </a:p>
          <a:p>
            <a:r>
              <a:rPr lang="en-US" sz="1400" b="1" dirty="0"/>
              <a:t>Write focused objectives that describe the specific learning outcome. </a:t>
            </a:r>
          </a:p>
          <a:p>
            <a:pPr marL="285750" indent="-285750">
              <a:buFont typeface="Wingdings" panose="05000000000000000000" pitchFamily="2" charset="2"/>
              <a:buChar char="q"/>
            </a:pPr>
            <a:r>
              <a:rPr lang="en-US" sz="1400" dirty="0"/>
              <a:t>Limit the objective to one singular next step toward the goal</a:t>
            </a:r>
          </a:p>
          <a:p>
            <a:pPr marL="285750" indent="-285750">
              <a:buFont typeface="Wingdings" panose="05000000000000000000" pitchFamily="2" charset="2"/>
              <a:buChar char="q"/>
            </a:pPr>
            <a:r>
              <a:rPr lang="en-US" sz="1400" dirty="0"/>
              <a:t>Describe a learning outcome in behavioral terms that assesses mastery of the objective</a:t>
            </a:r>
          </a:p>
        </p:txBody>
      </p:sp>
    </p:spTree>
    <p:extLst>
      <p:ext uri="{BB962C8B-B14F-4D97-AF65-F5344CB8AC3E}">
        <p14:creationId xmlns:p14="http://schemas.microsoft.com/office/powerpoint/2010/main" val="35947125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575733" y="1709509"/>
            <a:ext cx="4164709" cy="3453042"/>
          </a:xfrm>
        </p:spPr>
        <p:txBody>
          <a:bodyPr>
            <a:normAutofit fontScale="85000" lnSpcReduction="20000"/>
          </a:bodyPr>
          <a:lstStyle/>
          <a:p>
            <a:pPr lvl="0">
              <a:lnSpc>
                <a:spcPct val="110000"/>
              </a:lnSpc>
            </a:pPr>
            <a:r>
              <a:rPr lang="en-US" sz="1800" dirty="0"/>
              <a:t>Write a short case study for a student including</a:t>
            </a:r>
          </a:p>
          <a:p>
            <a:pPr lvl="1">
              <a:lnSpc>
                <a:spcPct val="110000"/>
              </a:lnSpc>
            </a:pPr>
            <a:r>
              <a:rPr lang="en-US" sz="1600" dirty="0"/>
              <a:t>a brief background for the student</a:t>
            </a:r>
          </a:p>
          <a:p>
            <a:pPr lvl="1">
              <a:lnSpc>
                <a:spcPct val="110000"/>
              </a:lnSpc>
            </a:pPr>
            <a:r>
              <a:rPr lang="en-US" sz="1600" dirty="0"/>
              <a:t>the goal</a:t>
            </a:r>
          </a:p>
          <a:p>
            <a:pPr lvl="1">
              <a:lnSpc>
                <a:spcPct val="110000"/>
              </a:lnSpc>
            </a:pPr>
            <a:r>
              <a:rPr lang="en-US" sz="1600" dirty="0"/>
              <a:t>the source (IEP or standards)</a:t>
            </a:r>
          </a:p>
          <a:p>
            <a:pPr lvl="1">
              <a:lnSpc>
                <a:spcPct val="110000"/>
              </a:lnSpc>
            </a:pPr>
            <a:r>
              <a:rPr lang="en-US" sz="1600" dirty="0"/>
              <a:t>the next step</a:t>
            </a:r>
          </a:p>
          <a:p>
            <a:pPr lvl="0">
              <a:lnSpc>
                <a:spcPct val="110000"/>
              </a:lnSpc>
            </a:pPr>
            <a:r>
              <a:rPr lang="en-US" sz="1800" dirty="0"/>
              <a:t>Post it</a:t>
            </a:r>
          </a:p>
          <a:p>
            <a:pPr lvl="0">
              <a:lnSpc>
                <a:spcPct val="110000"/>
              </a:lnSpc>
            </a:pPr>
            <a:r>
              <a:rPr lang="en-US" sz="1800" dirty="0"/>
              <a:t>Read </a:t>
            </a:r>
            <a:r>
              <a:rPr lang="en-US" sz="1600" dirty="0"/>
              <a:t>others’ goals and next steps </a:t>
            </a:r>
          </a:p>
          <a:p>
            <a:pPr>
              <a:lnSpc>
                <a:spcPct val="110000"/>
              </a:lnSpc>
            </a:pPr>
            <a:r>
              <a:rPr lang="en-US" sz="1800" dirty="0"/>
              <a:t>Write </a:t>
            </a:r>
          </a:p>
          <a:p>
            <a:pPr lvl="1">
              <a:lnSpc>
                <a:spcPct val="110000"/>
              </a:lnSpc>
            </a:pPr>
            <a:r>
              <a:rPr lang="en-US" sz="1600" dirty="0"/>
              <a:t>a possible objective for someone else’s goal</a:t>
            </a:r>
          </a:p>
          <a:p>
            <a:pPr lvl="1">
              <a:lnSpc>
                <a:spcPct val="110000"/>
              </a:lnSpc>
            </a:pPr>
            <a:r>
              <a:rPr lang="en-US" sz="1600" dirty="0"/>
              <a:t>how well the objectives for your case study match the checklist</a:t>
            </a:r>
          </a:p>
        </p:txBody>
      </p:sp>
      <p:sp>
        <p:nvSpPr>
          <p:cNvPr id="9" name="Title 2"/>
          <p:cNvSpPr>
            <a:spLocks noGrp="1"/>
          </p:cNvSpPr>
          <p:nvPr>
            <p:ph type="title"/>
          </p:nvPr>
        </p:nvSpPr>
        <p:spPr/>
        <p:txBody>
          <a:bodyPr/>
          <a:lstStyle/>
          <a:p>
            <a:r>
              <a:rPr lang="en-US" dirty="0"/>
              <a:t>Activity 5.10</a:t>
            </a:r>
            <a:br>
              <a:rPr lang="en-US" dirty="0"/>
            </a:br>
            <a:r>
              <a:rPr lang="en-US" i="1" dirty="0"/>
              <a:t>Discussion Board</a:t>
            </a:r>
            <a:endParaRPr lang="en-US" dirty="0"/>
          </a:p>
        </p:txBody>
      </p:sp>
    </p:spTree>
    <p:extLst>
      <p:ext uri="{BB962C8B-B14F-4D97-AF65-F5344CB8AC3E}">
        <p14:creationId xmlns:p14="http://schemas.microsoft.com/office/powerpoint/2010/main" val="21541966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marL="0" indent="0">
              <a:buNone/>
            </a:pPr>
            <a:r>
              <a:rPr lang="en-US" dirty="0"/>
              <a:t>Key Points:</a:t>
            </a:r>
          </a:p>
          <a:p>
            <a:r>
              <a:rPr lang="en-US" dirty="0"/>
              <a:t>Choose objectives based on student performance relative to goals.</a:t>
            </a:r>
          </a:p>
          <a:p>
            <a:r>
              <a:rPr lang="en-US" dirty="0"/>
              <a:t>Write focused objectives that describe the specific learning outcome. </a:t>
            </a:r>
          </a:p>
          <a:p>
            <a:endParaRPr lang="en-US" dirty="0"/>
          </a:p>
        </p:txBody>
      </p:sp>
      <p:sp>
        <p:nvSpPr>
          <p:cNvPr id="5" name="Text Placeholder 4"/>
          <p:cNvSpPr>
            <a:spLocks noGrp="1"/>
          </p:cNvSpPr>
          <p:nvPr>
            <p:ph type="body" sz="quarter" idx="14"/>
          </p:nvPr>
        </p:nvSpPr>
        <p:spPr/>
        <p:txBody>
          <a:bodyPr/>
          <a:lstStyle/>
          <a:p>
            <a:r>
              <a:rPr lang="en-US" dirty="0"/>
              <a:t>Part 1 Wrap-Up</a:t>
            </a:r>
          </a:p>
        </p:txBody>
      </p:sp>
      <p:sp>
        <p:nvSpPr>
          <p:cNvPr id="2" name="Title 1" hidden="1">
            <a:extLst>
              <a:ext uri="{FF2B5EF4-FFF2-40B4-BE49-F238E27FC236}">
                <a16:creationId xmlns:a16="http://schemas.microsoft.com/office/drawing/2014/main" id="{EABFA8F1-5FA8-4236-A6AD-CB2ACB9D752A}"/>
              </a:ext>
            </a:extLst>
          </p:cNvPr>
          <p:cNvSpPr>
            <a:spLocks noGrp="1"/>
          </p:cNvSpPr>
          <p:nvPr>
            <p:ph type="title"/>
          </p:nvPr>
        </p:nvSpPr>
        <p:spPr/>
        <p:txBody>
          <a:bodyPr/>
          <a:lstStyle/>
          <a:p>
            <a:r>
              <a:rPr lang="en-US" dirty="0"/>
              <a:t>Slide 68</a:t>
            </a:r>
          </a:p>
        </p:txBody>
      </p:sp>
    </p:spTree>
    <p:extLst>
      <p:ext uri="{BB962C8B-B14F-4D97-AF65-F5344CB8AC3E}">
        <p14:creationId xmlns:p14="http://schemas.microsoft.com/office/powerpoint/2010/main" val="3623041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D399455-E521-4233-A209-7252BC36ADE8}"/>
              </a:ext>
            </a:extLst>
          </p:cNvPr>
          <p:cNvSpPr>
            <a:spLocks noGrp="1"/>
          </p:cNvSpPr>
          <p:nvPr>
            <p:ph type="body" sz="quarter" idx="13"/>
          </p:nvPr>
        </p:nvSpPr>
        <p:spPr/>
        <p:txBody>
          <a:bodyPr/>
          <a:lstStyle/>
          <a:p>
            <a:pPr marL="0" indent="0">
              <a:buNone/>
            </a:pPr>
            <a:r>
              <a:rPr lang="en-US" b="1" dirty="0"/>
              <a:t>Choose objectives based on student performance relative to goals.</a:t>
            </a:r>
          </a:p>
          <a:p>
            <a:r>
              <a:rPr lang="en-US" dirty="0"/>
              <a:t>Select a goal from IEP or standards </a:t>
            </a:r>
          </a:p>
          <a:p>
            <a:r>
              <a:rPr lang="en-US" dirty="0"/>
              <a:t>Choose an objective that is the next step toward the goal</a:t>
            </a:r>
          </a:p>
          <a:p>
            <a:pPr marL="0" indent="0">
              <a:buNone/>
            </a:pPr>
            <a:r>
              <a:rPr lang="en-US" b="1" dirty="0"/>
              <a:t>Write focused objectives that describe the specific learning outcome. </a:t>
            </a:r>
          </a:p>
          <a:p>
            <a:r>
              <a:rPr lang="en-US" b="1" dirty="0"/>
              <a:t>Limit the objective to one singular next step toward the goal</a:t>
            </a:r>
          </a:p>
          <a:p>
            <a:r>
              <a:rPr lang="en-US" b="1" dirty="0"/>
              <a:t>Describe a learning outcome in behavioral terms that assesses mastery of the objective</a:t>
            </a:r>
          </a:p>
        </p:txBody>
      </p:sp>
      <p:sp>
        <p:nvSpPr>
          <p:cNvPr id="4" name="Title 3">
            <a:extLst>
              <a:ext uri="{FF2B5EF4-FFF2-40B4-BE49-F238E27FC236}">
                <a16:creationId xmlns:a16="http://schemas.microsoft.com/office/drawing/2014/main" id="{BB2B0306-5313-48BE-9276-58989F3D28F8}"/>
              </a:ext>
            </a:extLst>
          </p:cNvPr>
          <p:cNvSpPr>
            <a:spLocks noGrp="1"/>
          </p:cNvSpPr>
          <p:nvPr>
            <p:ph type="title"/>
          </p:nvPr>
        </p:nvSpPr>
        <p:spPr/>
        <p:txBody>
          <a:bodyPr/>
          <a:lstStyle/>
          <a:p>
            <a:r>
              <a:rPr lang="en-US" dirty="0"/>
              <a:t>Checklist for Objectives</a:t>
            </a:r>
          </a:p>
        </p:txBody>
      </p:sp>
      <p:sp>
        <p:nvSpPr>
          <p:cNvPr id="2" name="TextBox 1"/>
          <p:cNvSpPr txBox="1"/>
          <p:nvPr/>
        </p:nvSpPr>
        <p:spPr>
          <a:xfrm>
            <a:off x="1787037" y="2327714"/>
            <a:ext cx="6553269" cy="1446550"/>
          </a:xfrm>
          <a:prstGeom prst="rect">
            <a:avLst/>
          </a:prstGeom>
          <a:solidFill>
            <a:schemeClr val="accent5">
              <a:lumMod val="50000"/>
            </a:schemeClr>
          </a:solidFill>
        </p:spPr>
        <p:txBody>
          <a:bodyPr wrap="none" rtlCol="0">
            <a:spAutoFit/>
          </a:bodyPr>
          <a:lstStyle/>
          <a:p>
            <a:r>
              <a:rPr lang="en-US" sz="2400" dirty="0"/>
              <a:t>The checklists are important!</a:t>
            </a:r>
          </a:p>
          <a:p>
            <a:r>
              <a:rPr lang="en-US" sz="2400" dirty="0"/>
              <a:t>They help make your self-evaluation less judgmental</a:t>
            </a:r>
          </a:p>
          <a:p>
            <a:pPr marL="628650" lvl="1" indent="-171450">
              <a:buFont typeface="Arial" panose="020B0604020202020204" pitchFamily="34" charset="0"/>
              <a:buChar char="•"/>
            </a:pPr>
            <a:r>
              <a:rPr lang="en-US" sz="2000" dirty="0"/>
              <a:t>The lesson is not “good” or “bad”</a:t>
            </a:r>
          </a:p>
          <a:p>
            <a:pPr marL="628650" lvl="1" indent="-171450">
              <a:buFont typeface="Arial" panose="020B0604020202020204" pitchFamily="34" charset="0"/>
              <a:buChar char="•"/>
            </a:pPr>
            <a:r>
              <a:rPr lang="en-US" sz="2000" dirty="0"/>
              <a:t>The lesson “</a:t>
            </a:r>
            <a:r>
              <a:rPr lang="en-US" sz="2000" dirty="0">
                <a:solidFill>
                  <a:schemeClr val="accent4">
                    <a:lumMod val="60000"/>
                    <a:lumOff val="40000"/>
                  </a:schemeClr>
                </a:solidFill>
              </a:rPr>
              <a:t>follows the checklist</a:t>
            </a:r>
            <a:r>
              <a:rPr lang="en-US" sz="2000" dirty="0"/>
              <a:t>” or not</a:t>
            </a:r>
          </a:p>
        </p:txBody>
      </p:sp>
    </p:spTree>
    <p:extLst>
      <p:ext uri="{BB962C8B-B14F-4D97-AF65-F5344CB8AC3E}">
        <p14:creationId xmlns:p14="http://schemas.microsoft.com/office/powerpoint/2010/main" val="307067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Explicit instruction within DBI</a:t>
            </a:r>
          </a:p>
        </p:txBody>
      </p:sp>
      <p:sp>
        <p:nvSpPr>
          <p:cNvPr id="7" name="Rounded Rectangle 6">
            <a:extLst>
              <a:ext uri="{C183D7F6-B498-43B3-948B-1728B52AA6E4}">
                <adec:decorative xmlns:adec="http://schemas.microsoft.com/office/drawing/2017/decorative" val="1"/>
              </a:ext>
            </a:extLst>
          </p:cNvPr>
          <p:cNvSpPr/>
          <p:nvPr/>
        </p:nvSpPr>
        <p:spPr>
          <a:xfrm>
            <a:off x="6586949" y="601241"/>
            <a:ext cx="1786276" cy="9986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C183D7F6-B498-43B3-948B-1728B52AA6E4}">
                <adec:decorative xmlns:adec="http://schemas.microsoft.com/office/drawing/2017/decorative" val="1"/>
              </a:ext>
            </a:extLst>
          </p:cNvPr>
          <p:cNvSpPr/>
          <p:nvPr/>
        </p:nvSpPr>
        <p:spPr>
          <a:xfrm>
            <a:off x="6616929" y="3978955"/>
            <a:ext cx="1686448" cy="558535"/>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Floater">
            <a:extLst>
              <a:ext uri="{C183D7F6-B498-43B3-948B-1728B52AA6E4}">
                <adec:decorative xmlns:adec="http://schemas.microsoft.com/office/drawing/2017/decorative" val="1"/>
              </a:ext>
            </a:extLst>
          </p:cNvPr>
          <p:cNvPicPr>
            <a:picLocks noChangeAspect="1"/>
          </p:cNvPicPr>
          <p:nvPr/>
        </p:nvPicPr>
        <p:blipFill rotWithShape="1">
          <a:blip r:embed="rId3"/>
          <a:srcRect l="41264" t="63483" r="11309" b="21659"/>
          <a:stretch/>
        </p:blipFill>
        <p:spPr>
          <a:xfrm>
            <a:off x="950687" y="1716336"/>
            <a:ext cx="2300514" cy="837387"/>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1624809" y="2553723"/>
            <a:ext cx="1556206" cy="40433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9193AA6-DCB6-4CBC-AF92-F24047181E3C}"/>
              </a:ext>
            </a:extLst>
          </p:cNvPr>
          <p:cNvSpPr/>
          <p:nvPr/>
        </p:nvSpPr>
        <p:spPr>
          <a:xfrm>
            <a:off x="6579329" y="619021"/>
            <a:ext cx="1698671" cy="9732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solidFill>
                  <a:sysClr val="windowText" lastClr="000000"/>
                </a:solidFill>
              </a:rPr>
              <a:t>Teacher implements program with fidelity.</a:t>
            </a:r>
          </a:p>
        </p:txBody>
      </p:sp>
      <p:sp>
        <p:nvSpPr>
          <p:cNvPr id="18" name="Oval 17">
            <a:extLst>
              <a:ext uri="{FF2B5EF4-FFF2-40B4-BE49-F238E27FC236}">
                <a16:creationId xmlns:a16="http://schemas.microsoft.com/office/drawing/2014/main" id="{910B06E9-5E9C-40E1-AE02-40DB47FE0EA9}"/>
              </a:ext>
            </a:extLst>
          </p:cNvPr>
          <p:cNvSpPr/>
          <p:nvPr/>
        </p:nvSpPr>
        <p:spPr>
          <a:xfrm>
            <a:off x="6614024" y="1680794"/>
            <a:ext cx="1685543" cy="6356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solidFill>
                  <a:sysClr val="windowText" lastClr="000000"/>
                </a:solidFill>
              </a:rPr>
              <a:t>Student shows insufficient</a:t>
            </a:r>
          </a:p>
          <a:p>
            <a:pPr algn="ctr"/>
            <a:r>
              <a:rPr lang="en-US" sz="1200" dirty="0">
                <a:solidFill>
                  <a:sysClr val="windowText" lastClr="000000"/>
                </a:solidFill>
              </a:rPr>
              <a:t>response.</a:t>
            </a:r>
          </a:p>
        </p:txBody>
      </p:sp>
      <p:sp>
        <p:nvSpPr>
          <p:cNvPr id="19" name="Rectangle: Rounded Corners 18">
            <a:extLst>
              <a:ext uri="{FF2B5EF4-FFF2-40B4-BE49-F238E27FC236}">
                <a16:creationId xmlns:a16="http://schemas.microsoft.com/office/drawing/2014/main" id="{98502251-7BA9-4B2F-BCC7-E5B01BDA6591}"/>
              </a:ext>
            </a:extLst>
          </p:cNvPr>
          <p:cNvSpPr/>
          <p:nvPr/>
        </p:nvSpPr>
        <p:spPr>
          <a:xfrm>
            <a:off x="6644505" y="3978955"/>
            <a:ext cx="1631295" cy="551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Teacher tries something simple.</a:t>
            </a:r>
          </a:p>
        </p:txBody>
      </p:sp>
      <p:sp>
        <p:nvSpPr>
          <p:cNvPr id="20" name="Oval 19">
            <a:extLst>
              <a:ext uri="{FF2B5EF4-FFF2-40B4-BE49-F238E27FC236}">
                <a16:creationId xmlns:a16="http://schemas.microsoft.com/office/drawing/2014/main" id="{BBB2FBA9-9870-4CBD-81E5-2D4E7BCD3EE2}"/>
              </a:ext>
            </a:extLst>
          </p:cNvPr>
          <p:cNvSpPr/>
          <p:nvPr/>
        </p:nvSpPr>
        <p:spPr>
          <a:xfrm>
            <a:off x="6586949" y="2762251"/>
            <a:ext cx="1716428" cy="9815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400" dirty="0">
                <a:solidFill>
                  <a:sysClr val="windowText" lastClr="000000"/>
                </a:solidFill>
              </a:rPr>
              <a:t>Data show </a:t>
            </a:r>
            <a:r>
              <a:rPr lang="en-US" sz="1400" i="1" dirty="0">
                <a:solidFill>
                  <a:sysClr val="windowText" lastClr="000000"/>
                </a:solidFill>
              </a:rPr>
              <a:t>some</a:t>
            </a:r>
            <a:r>
              <a:rPr lang="en-US" sz="1400" dirty="0">
                <a:solidFill>
                  <a:sysClr val="windowText" lastClr="000000"/>
                </a:solidFill>
              </a:rPr>
              <a:t> progress</a:t>
            </a:r>
          </a:p>
        </p:txBody>
      </p:sp>
      <p:sp>
        <p:nvSpPr>
          <p:cNvPr id="23" name="Oval 22">
            <a:extLst>
              <a:ext uri="{FF2B5EF4-FFF2-40B4-BE49-F238E27FC236}">
                <a16:creationId xmlns:a16="http://schemas.microsoft.com/office/drawing/2014/main" id="{497070FF-114F-41A6-9048-96418B8653F5}"/>
              </a:ext>
            </a:extLst>
          </p:cNvPr>
          <p:cNvSpPr/>
          <p:nvPr/>
        </p:nvSpPr>
        <p:spPr>
          <a:xfrm>
            <a:off x="6595447" y="2755888"/>
            <a:ext cx="1704120" cy="99900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400" dirty="0">
                <a:solidFill>
                  <a:sysClr val="windowText" lastClr="000000"/>
                </a:solidFill>
              </a:rPr>
              <a:t>Work samples show students are confused.</a:t>
            </a:r>
          </a:p>
        </p:txBody>
      </p:sp>
      <p:sp>
        <p:nvSpPr>
          <p:cNvPr id="24" name="Rectangle: Rounded Corners 23">
            <a:extLst>
              <a:ext uri="{FF2B5EF4-FFF2-40B4-BE49-F238E27FC236}">
                <a16:creationId xmlns:a16="http://schemas.microsoft.com/office/drawing/2014/main" id="{EDAC0FF0-7072-40AE-9830-8FD77E016B18}"/>
              </a:ext>
            </a:extLst>
          </p:cNvPr>
          <p:cNvSpPr/>
          <p:nvPr/>
        </p:nvSpPr>
        <p:spPr>
          <a:xfrm>
            <a:off x="6621645" y="3979239"/>
            <a:ext cx="1661776" cy="551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ysClr val="windowText" lastClr="000000"/>
                </a:solidFill>
              </a:rPr>
              <a:t>Teacher realizes she needs to change instruction.</a:t>
            </a:r>
          </a:p>
        </p:txBody>
      </p:sp>
      <p:sp>
        <p:nvSpPr>
          <p:cNvPr id="2" name="TextBox 1"/>
          <p:cNvSpPr txBox="1"/>
          <p:nvPr/>
        </p:nvSpPr>
        <p:spPr>
          <a:xfrm>
            <a:off x="424143" y="2709542"/>
            <a:ext cx="3561931" cy="338554"/>
          </a:xfrm>
          <a:prstGeom prst="rect">
            <a:avLst/>
          </a:prstGeom>
          <a:solidFill>
            <a:schemeClr val="accent1">
              <a:lumMod val="60000"/>
              <a:lumOff val="40000"/>
            </a:schemeClr>
          </a:solidFill>
          <a:ln w="28575">
            <a:solidFill>
              <a:schemeClr val="accent1"/>
            </a:solidFill>
          </a:ln>
        </p:spPr>
        <p:txBody>
          <a:bodyPr wrap="square" rtlCol="0">
            <a:spAutoFit/>
          </a:bodyPr>
          <a:lstStyle/>
          <a:p>
            <a:r>
              <a:rPr lang="en-US" sz="1600" dirty="0"/>
              <a:t>With a secondary prevention program</a:t>
            </a:r>
          </a:p>
        </p:txBody>
      </p:sp>
      <p:sp>
        <p:nvSpPr>
          <p:cNvPr id="16" name="TextBox 15"/>
          <p:cNvSpPr txBox="1"/>
          <p:nvPr/>
        </p:nvSpPr>
        <p:spPr>
          <a:xfrm>
            <a:off x="456717" y="5142697"/>
            <a:ext cx="3529357" cy="338554"/>
          </a:xfrm>
          <a:prstGeom prst="rect">
            <a:avLst/>
          </a:prstGeom>
          <a:solidFill>
            <a:schemeClr val="accent1">
              <a:lumMod val="60000"/>
              <a:lumOff val="40000"/>
            </a:schemeClr>
          </a:solidFill>
          <a:ln w="28575">
            <a:solidFill>
              <a:schemeClr val="accent1"/>
            </a:solidFill>
          </a:ln>
        </p:spPr>
        <p:txBody>
          <a:bodyPr wrap="square" rtlCol="0">
            <a:spAutoFit/>
          </a:bodyPr>
          <a:lstStyle/>
          <a:p>
            <a:pPr algn="ctr"/>
            <a:r>
              <a:rPr lang="en-US" sz="1600" dirty="0"/>
              <a:t>Without a program</a:t>
            </a:r>
          </a:p>
        </p:txBody>
      </p:sp>
      <p:sp>
        <p:nvSpPr>
          <p:cNvPr id="4" name="TextBox 3"/>
          <p:cNvSpPr txBox="1"/>
          <p:nvPr/>
        </p:nvSpPr>
        <p:spPr>
          <a:xfrm>
            <a:off x="424143" y="3048096"/>
            <a:ext cx="3561931" cy="2308324"/>
          </a:xfrm>
          <a:prstGeom prst="rect">
            <a:avLst/>
          </a:prstGeom>
          <a:noFill/>
        </p:spPr>
        <p:txBody>
          <a:bodyPr wrap="square" rtlCol="0">
            <a:spAutoFit/>
          </a:bodyPr>
          <a:lstStyle/>
          <a:p>
            <a:pPr marL="168275" indent="-168275">
              <a:buFont typeface="Arial" panose="020B0604020202020204" pitchFamily="34" charset="0"/>
              <a:buChar char="•"/>
            </a:pPr>
            <a:r>
              <a:rPr lang="en-US" sz="1600" dirty="0"/>
              <a:t>what to teach </a:t>
            </a:r>
          </a:p>
          <a:p>
            <a:pPr marL="625475" lvl="1" indent="-168275">
              <a:buFont typeface="Arial" panose="020B0604020202020204" pitchFamily="34" charset="0"/>
              <a:buChar char="•"/>
            </a:pPr>
            <a:r>
              <a:rPr lang="en-US" sz="1600" dirty="0">
                <a:sym typeface="Wingdings" panose="05000000000000000000" pitchFamily="2" charset="2"/>
              </a:rPr>
              <a:t>too many skills are jumbled together</a:t>
            </a:r>
          </a:p>
          <a:p>
            <a:pPr marL="625475" lvl="1" indent="-168275">
              <a:buFont typeface="Arial" panose="020B0604020202020204" pitchFamily="34" charset="0"/>
              <a:buChar char="•"/>
            </a:pPr>
            <a:r>
              <a:rPr lang="en-US" sz="1600" dirty="0"/>
              <a:t>the expectations are not clear</a:t>
            </a:r>
          </a:p>
          <a:p>
            <a:pPr marL="625475" lvl="1" indent="-168275">
              <a:buFont typeface="Arial" panose="020B0604020202020204" pitchFamily="34" charset="0"/>
              <a:buChar char="•"/>
            </a:pPr>
            <a:r>
              <a:rPr lang="en-US" sz="1600" dirty="0"/>
              <a:t>lessons are activity-driven</a:t>
            </a:r>
          </a:p>
          <a:p>
            <a:pPr marL="168275" indent="-168275">
              <a:buFont typeface="Arial" panose="020B0604020202020204" pitchFamily="34" charset="0"/>
              <a:buChar char="•"/>
            </a:pPr>
            <a:r>
              <a:rPr lang="en-US" sz="1600" dirty="0"/>
              <a:t>how to teach</a:t>
            </a:r>
            <a:endParaRPr lang="en-US" sz="1600" dirty="0">
              <a:sym typeface="Wingdings" panose="05000000000000000000" pitchFamily="2" charset="2"/>
            </a:endParaRPr>
          </a:p>
          <a:p>
            <a:pPr marL="625475" lvl="1" indent="-168275">
              <a:buFont typeface="Arial" panose="020B0604020202020204" pitchFamily="34" charset="0"/>
              <a:buChar char="•"/>
            </a:pPr>
            <a:r>
              <a:rPr lang="en-US" sz="1600" dirty="0">
                <a:sym typeface="Wingdings" panose="05000000000000000000" pitchFamily="2" charset="2"/>
              </a:rPr>
              <a:t>not specified at all</a:t>
            </a:r>
          </a:p>
          <a:p>
            <a:pPr marL="625475" lvl="1" indent="-168275">
              <a:buFont typeface="Arial" panose="020B0604020202020204" pitchFamily="34" charset="0"/>
              <a:buChar char="•"/>
            </a:pPr>
            <a:r>
              <a:rPr lang="en-US" sz="1600" dirty="0">
                <a:sym typeface="Wingdings" panose="05000000000000000000" pitchFamily="2" charset="2"/>
              </a:rPr>
              <a:t>not explicit</a:t>
            </a:r>
          </a:p>
          <a:p>
            <a:endParaRPr lang="en-US" sz="1600" dirty="0"/>
          </a:p>
        </p:txBody>
      </p:sp>
      <p:sp>
        <p:nvSpPr>
          <p:cNvPr id="21" name="TextBox 20"/>
          <p:cNvSpPr txBox="1"/>
          <p:nvPr/>
        </p:nvSpPr>
        <p:spPr>
          <a:xfrm>
            <a:off x="456717" y="5448753"/>
            <a:ext cx="3804375" cy="1323439"/>
          </a:xfrm>
          <a:prstGeom prst="rect">
            <a:avLst/>
          </a:prstGeom>
          <a:noFill/>
        </p:spPr>
        <p:txBody>
          <a:bodyPr wrap="none" rtlCol="0">
            <a:spAutoFit/>
          </a:bodyPr>
          <a:lstStyle/>
          <a:p>
            <a:pPr marL="168275" indent="-168275">
              <a:buFont typeface="Arial" panose="020B0604020202020204" pitchFamily="34" charset="0"/>
              <a:buChar char="•"/>
            </a:pPr>
            <a:r>
              <a:rPr lang="en-US" sz="1600" dirty="0"/>
              <a:t>what to teach </a:t>
            </a:r>
          </a:p>
          <a:p>
            <a:pPr marL="625475" lvl="1" indent="-168275">
              <a:buFont typeface="Arial" panose="020B0604020202020204" pitchFamily="34" charset="0"/>
              <a:buChar char="•"/>
            </a:pPr>
            <a:r>
              <a:rPr lang="en-US" sz="1600" dirty="0">
                <a:sym typeface="Wingdings" panose="05000000000000000000" pitchFamily="2" charset="2"/>
              </a:rPr>
              <a:t>you have to decide (very hard work)</a:t>
            </a:r>
            <a:endParaRPr lang="en-US" sz="1600" dirty="0"/>
          </a:p>
          <a:p>
            <a:pPr marL="168275" indent="-168275">
              <a:buFont typeface="Arial" panose="020B0604020202020204" pitchFamily="34" charset="0"/>
              <a:buChar char="•"/>
            </a:pPr>
            <a:r>
              <a:rPr lang="en-US" sz="1600" dirty="0"/>
              <a:t>how to teach</a:t>
            </a:r>
            <a:endParaRPr lang="en-US" sz="1600" dirty="0">
              <a:sym typeface="Wingdings" panose="05000000000000000000" pitchFamily="2" charset="2"/>
            </a:endParaRPr>
          </a:p>
          <a:p>
            <a:pPr marL="625475" lvl="1" indent="-168275">
              <a:buFont typeface="Arial" panose="020B0604020202020204" pitchFamily="34" charset="0"/>
              <a:buChar char="•"/>
            </a:pPr>
            <a:r>
              <a:rPr lang="en-US" sz="1600" dirty="0">
                <a:sym typeface="Wingdings" panose="05000000000000000000" pitchFamily="2" charset="2"/>
              </a:rPr>
              <a:t>you must design explicit instruction</a:t>
            </a:r>
          </a:p>
          <a:p>
            <a:endParaRPr lang="en-US" sz="1600" dirty="0"/>
          </a:p>
        </p:txBody>
      </p:sp>
    </p:spTree>
    <p:extLst>
      <p:ext uri="{BB962C8B-B14F-4D97-AF65-F5344CB8AC3E}">
        <p14:creationId xmlns:p14="http://schemas.microsoft.com/office/powerpoint/2010/main" val="312731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4" grpId="0"/>
      <p:bldP spid="2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Activity 5.11</a:t>
            </a:r>
            <a:br>
              <a:rPr lang="en-US" dirty="0"/>
            </a:br>
            <a:r>
              <a:rPr lang="en-US" dirty="0"/>
              <a:t>Quiz</a:t>
            </a:r>
          </a:p>
        </p:txBody>
      </p:sp>
      <p:sp>
        <p:nvSpPr>
          <p:cNvPr id="7" name="Text Placeholder 6"/>
          <p:cNvSpPr>
            <a:spLocks noGrp="1"/>
          </p:cNvSpPr>
          <p:nvPr>
            <p:ph type="body" sz="quarter" idx="13"/>
          </p:nvPr>
        </p:nvSpPr>
        <p:spPr/>
        <p:txBody>
          <a:bodyPr>
            <a:normAutofit/>
          </a:bodyPr>
          <a:lstStyle/>
          <a:p>
            <a:pPr marL="0" indent="0">
              <a:buNone/>
            </a:pPr>
            <a:r>
              <a:rPr lang="en-US" dirty="0"/>
              <a:t>True or False?</a:t>
            </a:r>
          </a:p>
          <a:p>
            <a:pPr marL="457200" indent="-457200">
              <a:buFont typeface="+mj-lt"/>
              <a:buAutoNum type="arabicPeriod"/>
            </a:pPr>
            <a:r>
              <a:rPr lang="en-US" dirty="0"/>
              <a:t>This is good objective for a student who understands symmetry and bilateral symmetry: </a:t>
            </a:r>
          </a:p>
          <a:p>
            <a:pPr lvl="1"/>
            <a:r>
              <a:rPr lang="en-US" dirty="0"/>
              <a:t>Objective: Student will learn and identify the ideas of symmetry, bilateral symmetry, and radial symmetry by creating artwork that uses these ideas.</a:t>
            </a:r>
          </a:p>
          <a:p>
            <a:pPr marL="457200" indent="-457200">
              <a:buFont typeface="+mj-lt"/>
              <a:buAutoNum type="arabicPeriod"/>
            </a:pPr>
            <a:r>
              <a:rPr lang="en-US" dirty="0"/>
              <a:t>This is a good objective for a student who has learned about the parts of a main idea statement:</a:t>
            </a:r>
          </a:p>
          <a:p>
            <a:pPr lvl="1"/>
            <a:r>
              <a:rPr lang="en-US" dirty="0"/>
              <a:t>Objective: Student will identify the main idea of texts.</a:t>
            </a:r>
          </a:p>
          <a:p>
            <a:pPr marL="457200" indent="-457200">
              <a:buFont typeface="+mj-lt"/>
              <a:buAutoNum type="arabicPeriod"/>
            </a:pPr>
            <a:r>
              <a:rPr lang="en-US" dirty="0"/>
              <a:t>Every lesson should have an assessment.</a:t>
            </a:r>
          </a:p>
          <a:p>
            <a:pPr marL="457200" indent="-457200">
              <a:buFont typeface="+mj-lt"/>
              <a:buAutoNum type="arabicPeriod"/>
            </a:pPr>
            <a:r>
              <a:rPr lang="en-US" dirty="0"/>
              <a:t>Teachers should teach one lesson every day.</a:t>
            </a:r>
          </a:p>
          <a:p>
            <a:pPr marL="457200" indent="-457200">
              <a:buFont typeface="+mj-lt"/>
              <a:buAutoNum type="arabicPeriod"/>
            </a:pPr>
            <a:r>
              <a:rPr lang="en-US" dirty="0"/>
              <a:t>Students who need intensive intervention but not IEPs should have objectives based strictly on grade-level.</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16775780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Activity 5.11</a:t>
            </a:r>
            <a:br>
              <a:rPr lang="en-US" dirty="0"/>
            </a:br>
            <a:r>
              <a:rPr lang="en-US" dirty="0"/>
              <a:t>Quiz</a:t>
            </a:r>
          </a:p>
        </p:txBody>
      </p:sp>
      <p:sp>
        <p:nvSpPr>
          <p:cNvPr id="3" name="Text Placeholder 2"/>
          <p:cNvSpPr>
            <a:spLocks noGrp="1"/>
          </p:cNvSpPr>
          <p:nvPr>
            <p:ph type="body" sz="quarter" idx="13"/>
          </p:nvPr>
        </p:nvSpPr>
        <p:spPr/>
        <p:txBody>
          <a:bodyPr>
            <a:normAutofit/>
          </a:bodyPr>
          <a:lstStyle/>
          <a:p>
            <a:pPr marL="0" indent="0">
              <a:buNone/>
            </a:pPr>
            <a:r>
              <a:rPr lang="en-US" b="1" dirty="0"/>
              <a:t>Context: Student learns about author’s point of view for the first time</a:t>
            </a:r>
          </a:p>
          <a:p>
            <a:pPr marL="0" indent="0">
              <a:buNone/>
            </a:pPr>
            <a:r>
              <a:rPr lang="en-US" dirty="0"/>
              <a:t>6. Which of these is the better objective in this context?</a:t>
            </a:r>
          </a:p>
          <a:p>
            <a:pPr marL="914400" lvl="1" indent="-457200">
              <a:buAutoNum type="alphaUcParenBoth"/>
            </a:pPr>
            <a:r>
              <a:rPr lang="en-US" dirty="0"/>
              <a:t>Student will underline opinionated statements in a short article.</a:t>
            </a:r>
          </a:p>
          <a:p>
            <a:pPr marL="914400" lvl="1" indent="-457200">
              <a:buAutoNum type="alphaUcParenBoth"/>
            </a:pPr>
            <a:r>
              <a:rPr lang="en-US" dirty="0"/>
              <a:t>Student will determine an author’s point of view by underlining opinionated statements within a given text</a:t>
            </a:r>
          </a:p>
          <a:p>
            <a:endParaRPr lang="en-US" dirty="0"/>
          </a:p>
          <a:p>
            <a:pPr marL="0" indent="0">
              <a:buNone/>
            </a:pPr>
            <a:r>
              <a:rPr lang="en-US" dirty="0"/>
              <a:t>7. Which checklist criteria do these objectives not meet?</a:t>
            </a:r>
          </a:p>
          <a:p>
            <a:pPr marL="914400" lvl="1" indent="-457200">
              <a:buAutoNum type="alphaUcParenBoth"/>
            </a:pPr>
            <a:r>
              <a:rPr lang="en-US" dirty="0"/>
              <a:t>Student will compare the authors’ points of view in texts students already read.</a:t>
            </a:r>
          </a:p>
          <a:p>
            <a:pPr marL="914400" lvl="1" indent="-457200">
              <a:buAutoNum type="alphaUcParenBoth"/>
            </a:pPr>
            <a:r>
              <a:rPr lang="en-US" dirty="0"/>
              <a:t>Student will identify opinionated statements.</a:t>
            </a:r>
          </a:p>
          <a:p>
            <a:pPr marL="914400" lvl="1" indent="-457200">
              <a:buAutoNum type="alphaUcParenBoth"/>
            </a:pPr>
            <a:r>
              <a:rPr lang="en-US" dirty="0"/>
              <a:t>Student will write a short essay describing the author’s point of view and giving their opinion about the author</a:t>
            </a:r>
          </a:p>
          <a:p>
            <a:pPr marL="457200" indent="-457200">
              <a:buAutoNum type="alphaUcParenBoth"/>
            </a:pPr>
            <a:endParaRPr lang="en-US" dirty="0"/>
          </a:p>
          <a:p>
            <a:pPr marL="0" indent="0">
              <a:buNone/>
            </a:pPr>
            <a:endParaRPr lang="en-US" dirty="0"/>
          </a:p>
        </p:txBody>
      </p:sp>
    </p:spTree>
    <p:extLst>
      <p:ext uri="{BB962C8B-B14F-4D97-AF65-F5344CB8AC3E}">
        <p14:creationId xmlns:p14="http://schemas.microsoft.com/office/powerpoint/2010/main" val="26666570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83B0B1-7174-4544-A7F9-6485D926D5AC}"/>
              </a:ext>
            </a:extLst>
          </p:cNvPr>
          <p:cNvSpPr>
            <a:spLocks noGrp="1"/>
          </p:cNvSpPr>
          <p:nvPr>
            <p:ph sz="quarter" idx="13"/>
          </p:nvPr>
        </p:nvSpPr>
        <p:spPr/>
        <p:txBody>
          <a:bodyPr>
            <a:normAutofit fontScale="25000" lnSpcReduction="20000"/>
          </a:bodyPr>
          <a:lstStyle/>
          <a:p>
            <a:r>
              <a:rPr lang="en-US" sz="12800" b="0" dirty="0"/>
              <a:t>Explicit Instruction</a:t>
            </a:r>
          </a:p>
          <a:p>
            <a:r>
              <a:rPr lang="en-US" sz="9600" b="0" dirty="0"/>
              <a:t>Modeling and practicing to help students reach academic goals</a:t>
            </a:r>
          </a:p>
          <a:p>
            <a:endParaRPr lang="en-US" sz="9600" b="0" dirty="0"/>
          </a:p>
        </p:txBody>
      </p:sp>
      <p:sp>
        <p:nvSpPr>
          <p:cNvPr id="5" name="Content Placeholder 4">
            <a:extLst>
              <a:ext uri="{FF2B5EF4-FFF2-40B4-BE49-F238E27FC236}">
                <a16:creationId xmlns:a16="http://schemas.microsoft.com/office/drawing/2014/main" id="{F4D0A5EC-EF8C-4C51-A530-5BFF0E23EBB2}"/>
              </a:ext>
            </a:extLst>
          </p:cNvPr>
          <p:cNvSpPr>
            <a:spLocks noGrp="1"/>
          </p:cNvSpPr>
          <p:nvPr>
            <p:ph sz="quarter" idx="14"/>
          </p:nvPr>
        </p:nvSpPr>
        <p:spPr>
          <a:xfrm>
            <a:off x="1266486" y="3914856"/>
            <a:ext cx="7423343" cy="914017"/>
          </a:xfrm>
        </p:spPr>
        <p:txBody>
          <a:bodyPr>
            <a:normAutofit fontScale="92500" lnSpcReduction="10000"/>
          </a:bodyPr>
          <a:lstStyle/>
          <a:p>
            <a:r>
              <a:rPr lang="en-US" sz="3200" b="1" dirty="0"/>
              <a:t>Part 2: What are the characteristics of highly effective models?</a:t>
            </a:r>
          </a:p>
        </p:txBody>
      </p:sp>
      <p:sp>
        <p:nvSpPr>
          <p:cNvPr id="2" name="Title 1" hidden="1">
            <a:extLst>
              <a:ext uri="{FF2B5EF4-FFF2-40B4-BE49-F238E27FC236}">
                <a16:creationId xmlns:a16="http://schemas.microsoft.com/office/drawing/2014/main" id="{F54F7F31-1AAB-4245-B235-8D04F23B9431}"/>
              </a:ext>
            </a:extLst>
          </p:cNvPr>
          <p:cNvSpPr>
            <a:spLocks noGrp="1"/>
          </p:cNvSpPr>
          <p:nvPr>
            <p:ph type="title"/>
          </p:nvPr>
        </p:nvSpPr>
        <p:spPr/>
        <p:txBody>
          <a:bodyPr/>
          <a:lstStyle/>
          <a:p>
            <a:r>
              <a:rPr lang="en-US" dirty="0"/>
              <a:t>Slide 72</a:t>
            </a:r>
          </a:p>
        </p:txBody>
      </p:sp>
    </p:spTree>
    <p:extLst>
      <p:ext uri="{BB962C8B-B14F-4D97-AF65-F5344CB8AC3E}">
        <p14:creationId xmlns:p14="http://schemas.microsoft.com/office/powerpoint/2010/main" val="19423268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1B2191-B9FF-4CF5-83D8-D805CFCB18F0}"/>
              </a:ext>
            </a:extLst>
          </p:cNvPr>
          <p:cNvSpPr>
            <a:spLocks noGrp="1"/>
          </p:cNvSpPr>
          <p:nvPr>
            <p:ph type="body" sz="quarter" idx="13"/>
          </p:nvPr>
        </p:nvSpPr>
        <p:spPr>
          <a:xfrm>
            <a:off x="4922873" y="2672895"/>
            <a:ext cx="3838539" cy="1512209"/>
          </a:xfrm>
        </p:spPr>
        <p:txBody>
          <a:bodyPr/>
          <a:lstStyle/>
          <a:p>
            <a:pPr marL="0" indent="0">
              <a:buNone/>
            </a:pPr>
            <a:r>
              <a:rPr lang="en-US" dirty="0"/>
              <a:t>You’ll learn</a:t>
            </a:r>
          </a:p>
          <a:p>
            <a:r>
              <a:rPr lang="en-US" dirty="0"/>
              <a:t>the characteristics of a clear explanation.</a:t>
            </a:r>
          </a:p>
          <a:p>
            <a:r>
              <a:rPr lang="en-US" dirty="0"/>
              <a:t>how to design planned examples.</a:t>
            </a:r>
          </a:p>
          <a:p>
            <a:r>
              <a:rPr lang="en-US" dirty="0"/>
              <a:t>to evaluate the effectiveness of instructional models. </a:t>
            </a:r>
          </a:p>
        </p:txBody>
      </p:sp>
      <p:sp>
        <p:nvSpPr>
          <p:cNvPr id="5" name="Content Placeholder 4">
            <a:extLst>
              <a:ext uri="{FF2B5EF4-FFF2-40B4-BE49-F238E27FC236}">
                <a16:creationId xmlns:a16="http://schemas.microsoft.com/office/drawing/2014/main" id="{3F54B757-87A9-4107-B5F2-CB7B85DD6540}"/>
              </a:ext>
            </a:extLst>
          </p:cNvPr>
          <p:cNvSpPr>
            <a:spLocks noGrp="1"/>
          </p:cNvSpPr>
          <p:nvPr>
            <p:ph sz="quarter" idx="14"/>
          </p:nvPr>
        </p:nvSpPr>
        <p:spPr/>
        <p:txBody>
          <a:bodyPr/>
          <a:lstStyle/>
          <a:p>
            <a:r>
              <a:rPr lang="en-US" dirty="0"/>
              <a:t>Module objectives</a:t>
            </a:r>
          </a:p>
        </p:txBody>
      </p:sp>
      <p:sp>
        <p:nvSpPr>
          <p:cNvPr id="2" name="Title 1" hidden="1">
            <a:extLst>
              <a:ext uri="{FF2B5EF4-FFF2-40B4-BE49-F238E27FC236}">
                <a16:creationId xmlns:a16="http://schemas.microsoft.com/office/drawing/2014/main" id="{DD0CAA96-7E69-4620-9562-E23408F00CFF}"/>
              </a:ext>
            </a:extLst>
          </p:cNvPr>
          <p:cNvSpPr>
            <a:spLocks noGrp="1"/>
          </p:cNvSpPr>
          <p:nvPr>
            <p:ph type="title"/>
          </p:nvPr>
        </p:nvSpPr>
        <p:spPr/>
        <p:txBody>
          <a:bodyPr/>
          <a:lstStyle/>
          <a:p>
            <a:r>
              <a:rPr lang="en-US" dirty="0"/>
              <a:t>Slide 73</a:t>
            </a:r>
          </a:p>
        </p:txBody>
      </p:sp>
    </p:spTree>
    <p:extLst>
      <p:ext uri="{BB962C8B-B14F-4D97-AF65-F5344CB8AC3E}">
        <p14:creationId xmlns:p14="http://schemas.microsoft.com/office/powerpoint/2010/main" val="1074362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p:cNvSpPr>
            <a:spLocks noGrp="1"/>
          </p:cNvSpPr>
          <p:nvPr>
            <p:ph type="body" sz="quarter" idx="14"/>
          </p:nvPr>
        </p:nvSpPr>
        <p:spPr/>
        <p:txBody>
          <a:bodyPr/>
          <a:lstStyle/>
          <a:p>
            <a:r>
              <a:rPr lang="en-US" dirty="0"/>
              <a:t>Even with a secondary prevention program, you still need to consider modeling</a:t>
            </a:r>
          </a:p>
          <a:p>
            <a:r>
              <a:rPr lang="en-US" dirty="0"/>
              <a:t>They may not explicitly suggest modeling</a:t>
            </a:r>
          </a:p>
          <a:p>
            <a:pPr lvl="1"/>
            <a:r>
              <a:rPr lang="en-US" dirty="0"/>
              <a:t>You’ll need to build it in</a:t>
            </a:r>
          </a:p>
          <a:p>
            <a:r>
              <a:rPr lang="en-US" dirty="0"/>
              <a:t>They may not provide a clear explanation of the content</a:t>
            </a:r>
          </a:p>
          <a:p>
            <a:pPr lvl="1"/>
            <a:r>
              <a:rPr lang="en-US" dirty="0"/>
              <a:t>You’ll need to design one</a:t>
            </a:r>
          </a:p>
          <a:p>
            <a:r>
              <a:rPr lang="en-US" dirty="0"/>
              <a:t>They may not include enough models</a:t>
            </a:r>
          </a:p>
          <a:p>
            <a:pPr lvl="1"/>
            <a:r>
              <a:rPr lang="en-US" dirty="0"/>
              <a:t>You’ll need to create some more</a:t>
            </a:r>
          </a:p>
          <a:p>
            <a:endParaRPr lang="en-US" dirty="0"/>
          </a:p>
          <a:p>
            <a:endParaRPr lang="en-US" dirty="0"/>
          </a:p>
        </p:txBody>
      </p:sp>
      <p:sp>
        <p:nvSpPr>
          <p:cNvPr id="3" name="Title 2"/>
          <p:cNvSpPr>
            <a:spLocks noGrp="1"/>
          </p:cNvSpPr>
          <p:nvPr>
            <p:ph type="title"/>
          </p:nvPr>
        </p:nvSpPr>
        <p:spPr/>
        <p:txBody>
          <a:bodyPr/>
          <a:lstStyle/>
          <a:p>
            <a:r>
              <a:rPr lang="en-US"/>
              <a:t>Modeling as an adaptation</a:t>
            </a:r>
            <a:endParaRPr lang="en-US" dirty="0"/>
          </a:p>
        </p:txBody>
      </p:sp>
      <p:sp>
        <p:nvSpPr>
          <p:cNvPr id="7" name="Rounded Rectangle 6">
            <a:extLst>
              <a:ext uri="{C183D7F6-B498-43B3-948B-1728B52AA6E4}">
                <adec:decorative xmlns:adec="http://schemas.microsoft.com/office/drawing/2017/decorative" val="1"/>
              </a:ext>
            </a:extLst>
          </p:cNvPr>
          <p:cNvSpPr/>
          <p:nvPr/>
        </p:nvSpPr>
        <p:spPr>
          <a:xfrm>
            <a:off x="6586949" y="601241"/>
            <a:ext cx="1786276" cy="998651"/>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C183D7F6-B498-43B3-948B-1728B52AA6E4}">
                <adec:decorative xmlns:adec="http://schemas.microsoft.com/office/drawing/2017/decorative" val="1"/>
              </a:ext>
            </a:extLst>
          </p:cNvPr>
          <p:cNvSpPr/>
          <p:nvPr/>
        </p:nvSpPr>
        <p:spPr>
          <a:xfrm>
            <a:off x="6616929" y="3978955"/>
            <a:ext cx="1686448" cy="558535"/>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C183D7F6-B498-43B3-948B-1728B52AA6E4}">
                <adec:decorative xmlns:adec="http://schemas.microsoft.com/office/drawing/2017/decorative" val="1"/>
              </a:ext>
            </a:extLst>
          </p:cNvPr>
          <p:cNvSpPr/>
          <p:nvPr/>
        </p:nvSpPr>
        <p:spPr>
          <a:xfrm>
            <a:off x="5883007" y="1599892"/>
            <a:ext cx="3106757" cy="2185390"/>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C183D7F6-B498-43B3-948B-1728B52AA6E4}">
                <adec:decorative xmlns:adec="http://schemas.microsoft.com/office/drawing/2017/decorative" val="1"/>
              </a:ext>
            </a:extLst>
          </p:cNvPr>
          <p:cNvSpPr/>
          <p:nvPr/>
        </p:nvSpPr>
        <p:spPr>
          <a:xfrm>
            <a:off x="5624050" y="4753180"/>
            <a:ext cx="3274648" cy="1548451"/>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C183D7F6-B498-43B3-948B-1728B52AA6E4}">
                <adec:decorative xmlns:adec="http://schemas.microsoft.com/office/drawing/2017/decorative" val="1"/>
              </a:ext>
            </a:extLst>
          </p:cNvPr>
          <p:cNvSpPr/>
          <p:nvPr/>
        </p:nvSpPr>
        <p:spPr>
          <a:xfrm>
            <a:off x="5715115" y="3785283"/>
            <a:ext cx="901813" cy="967898"/>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C183D7F6-B498-43B3-948B-1728B52AA6E4}">
                <adec:decorative xmlns:adec="http://schemas.microsoft.com/office/drawing/2017/decorative" val="1"/>
              </a:ext>
            </a:extLst>
          </p:cNvPr>
          <p:cNvSpPr/>
          <p:nvPr/>
        </p:nvSpPr>
        <p:spPr>
          <a:xfrm>
            <a:off x="6616928" y="3785282"/>
            <a:ext cx="366075" cy="144774"/>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510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ncil"/>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681412" y="1507075"/>
            <a:ext cx="3144044" cy="2358034"/>
          </a:xfrm>
          <a:prstGeom prst="rect">
            <a:avLst/>
          </a:prstGeom>
          <a:ln w="57150">
            <a:solidFill>
              <a:schemeClr val="bg2">
                <a:lumMod val="50000"/>
              </a:schemeClr>
            </a:solidFill>
          </a:ln>
        </p:spPr>
      </p:pic>
      <p:pic>
        <p:nvPicPr>
          <p:cNvPr id="7" name="Picture 6" descr="Pencil"/>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5645085" y="2686337"/>
            <a:ext cx="3574732" cy="2755489"/>
          </a:xfrm>
          <a:prstGeom prst="rect">
            <a:avLst/>
          </a:prstGeom>
          <a:ln w="57150">
            <a:solidFill>
              <a:schemeClr val="bg2">
                <a:lumMod val="50000"/>
              </a:schemeClr>
            </a:solidFill>
          </a:ln>
        </p:spPr>
      </p:pic>
      <p:pic>
        <p:nvPicPr>
          <p:cNvPr id="10" name="Picture 9" descr="Penci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15356" y="1724218"/>
            <a:ext cx="2147536" cy="1610652"/>
          </a:xfrm>
          <a:prstGeom prst="rect">
            <a:avLst/>
          </a:prstGeom>
          <a:ln w="57150">
            <a:solidFill>
              <a:schemeClr val="bg2">
                <a:lumMod val="50000"/>
              </a:schemeClr>
            </a:solidFill>
          </a:ln>
        </p:spPr>
      </p:pic>
      <p:sp>
        <p:nvSpPr>
          <p:cNvPr id="11"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Consider this alternative to modeling</a:t>
            </a:r>
          </a:p>
        </p:txBody>
      </p:sp>
      <p:sp>
        <p:nvSpPr>
          <p:cNvPr id="12" name="TextBox 11"/>
          <p:cNvSpPr txBox="1"/>
          <p:nvPr/>
        </p:nvSpPr>
        <p:spPr>
          <a:xfrm>
            <a:off x="538491" y="1620065"/>
            <a:ext cx="1558349" cy="1200329"/>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srgbClr val="000000"/>
                </a:solidFill>
                <a:latin typeface="Arial" panose="020B0604020202020204" pitchFamily="34" charset="0"/>
                <a:cs typeface="Arial" panose="020B0604020202020204" pitchFamily="34" charset="0"/>
              </a:rPr>
              <a:t>What does </a:t>
            </a:r>
            <a:r>
              <a:rPr kumimoji="0" lang="en-US" sz="2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glap</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2400" i="1" noProof="0" dirty="0">
                <a:solidFill>
                  <a:srgbClr val="000000"/>
                </a:solidFill>
                <a:latin typeface="Arial" panose="020B0604020202020204" pitchFamily="34" charset="0"/>
                <a:cs typeface="Arial" panose="020B0604020202020204" pitchFamily="34" charset="0"/>
              </a:rPr>
              <a:t>mean?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4" name="Picture 13" descr="Penci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166081" y="1724821"/>
            <a:ext cx="2152361" cy="1614272"/>
          </a:xfrm>
          <a:prstGeom prst="rect">
            <a:avLst/>
          </a:prstGeom>
          <a:ln w="57150">
            <a:solidFill>
              <a:schemeClr val="bg2">
                <a:lumMod val="50000"/>
              </a:schemeClr>
            </a:solidFill>
          </a:ln>
        </p:spPr>
      </p:pic>
      <p:pic>
        <p:nvPicPr>
          <p:cNvPr id="15" name="Picture 14" descr="Pencil"/>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3928156" y="3555521"/>
            <a:ext cx="2833657" cy="2125243"/>
          </a:xfrm>
          <a:prstGeom prst="rect">
            <a:avLst/>
          </a:prstGeom>
          <a:ln w="57150">
            <a:solidFill>
              <a:schemeClr val="bg2">
                <a:lumMod val="50000"/>
              </a:schemeClr>
            </a:solidFill>
          </a:ln>
        </p:spPr>
      </p:pic>
      <p:pic>
        <p:nvPicPr>
          <p:cNvPr id="17" name="Picture 16" descr="Pencil"/>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445882" y="1805097"/>
            <a:ext cx="3007331" cy="2255498"/>
          </a:xfrm>
          <a:prstGeom prst="rect">
            <a:avLst/>
          </a:prstGeom>
          <a:ln w="57150">
            <a:solidFill>
              <a:schemeClr val="bg2">
                <a:lumMod val="50000"/>
              </a:schemeClr>
            </a:solidFill>
          </a:ln>
        </p:spPr>
      </p:pic>
      <p:pic>
        <p:nvPicPr>
          <p:cNvPr id="3" name="Picture 2" descr="Pencil"/>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4693502" y="2023159"/>
            <a:ext cx="3842020" cy="2881515"/>
          </a:xfrm>
          <a:prstGeom prst="rect">
            <a:avLst/>
          </a:prstGeom>
        </p:spPr>
      </p:pic>
      <p:pic>
        <p:nvPicPr>
          <p:cNvPr id="4" name="Picture 3" descr="Pencil"/>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789348" y="1603072"/>
            <a:ext cx="3194728" cy="2396046"/>
          </a:xfrm>
          <a:prstGeom prst="rect">
            <a:avLst/>
          </a:prstGeom>
        </p:spPr>
      </p:pic>
      <p:pic>
        <p:nvPicPr>
          <p:cNvPr id="5" name="Picture 4" descr="Pencil"/>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530919" y="3425546"/>
            <a:ext cx="3129562" cy="2347172"/>
          </a:xfrm>
          <a:prstGeom prst="rect">
            <a:avLst/>
          </a:prstGeom>
        </p:spPr>
      </p:pic>
      <p:pic>
        <p:nvPicPr>
          <p:cNvPr id="8" name="Picture 7" descr="Pencil"/>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3371863" y="2462897"/>
            <a:ext cx="3234522" cy="2425892"/>
          </a:xfrm>
          <a:prstGeom prst="rect">
            <a:avLst/>
          </a:prstGeom>
          <a:ln w="57150">
            <a:solidFill>
              <a:schemeClr val="bg2">
                <a:lumMod val="50000"/>
              </a:schemeClr>
            </a:solidFill>
          </a:ln>
        </p:spPr>
      </p:pic>
      <p:pic>
        <p:nvPicPr>
          <p:cNvPr id="18" name="Picture 17" descr="Pencil"/>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4988705" y="1833495"/>
            <a:ext cx="3234522" cy="2425892"/>
          </a:xfrm>
          <a:prstGeom prst="rect">
            <a:avLst/>
          </a:prstGeom>
          <a:ln w="57150">
            <a:solidFill>
              <a:schemeClr val="bg2">
                <a:lumMod val="50000"/>
              </a:schemeClr>
            </a:solidFill>
          </a:ln>
        </p:spPr>
      </p:pic>
      <p:pic>
        <p:nvPicPr>
          <p:cNvPr id="19" name="Picture 18" descr="Pencil"/>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3699672" y="3531339"/>
            <a:ext cx="1901277" cy="1425958"/>
          </a:xfrm>
          <a:prstGeom prst="rect">
            <a:avLst/>
          </a:prstGeom>
        </p:spPr>
      </p:pic>
      <p:pic>
        <p:nvPicPr>
          <p:cNvPr id="20" name="Picture 19" descr="Pencil"/>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2460589" y="3531340"/>
            <a:ext cx="1901276" cy="1425957"/>
          </a:xfrm>
          <a:prstGeom prst="rect">
            <a:avLst/>
          </a:prstGeom>
        </p:spPr>
      </p:pic>
      <p:pic>
        <p:nvPicPr>
          <p:cNvPr id="22" name="Picture 21" descr="Penci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4142370" y="3598537"/>
            <a:ext cx="2483916" cy="1862937"/>
          </a:xfrm>
          <a:prstGeom prst="rect">
            <a:avLst/>
          </a:prstGeom>
        </p:spPr>
      </p:pic>
    </p:spTree>
    <p:extLst>
      <p:ext uri="{BB962C8B-B14F-4D97-AF65-F5344CB8AC3E}">
        <p14:creationId xmlns:p14="http://schemas.microsoft.com/office/powerpoint/2010/main" val="387159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19"/>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0"/>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a:t>Activity 5.12</a:t>
            </a:r>
            <a:br>
              <a:rPr lang="en-US" dirty="0"/>
            </a:br>
            <a:r>
              <a:rPr lang="en-US" i="1" dirty="0"/>
              <a:t>Stop &amp; Jot</a:t>
            </a:r>
            <a:endParaRPr lang="en-US" dirty="0"/>
          </a:p>
        </p:txBody>
      </p:sp>
      <p:sp>
        <p:nvSpPr>
          <p:cNvPr id="4" name="TextBox 3"/>
          <p:cNvSpPr txBox="1"/>
          <p:nvPr/>
        </p:nvSpPr>
        <p:spPr>
          <a:xfrm>
            <a:off x="3048000" y="2694122"/>
            <a:ext cx="2779913" cy="1200329"/>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00"/>
                </a:solidFill>
                <a:latin typeface="Arial" panose="020B0604020202020204" pitchFamily="34" charset="0"/>
                <a:cs typeface="Arial" panose="020B0604020202020204" pitchFamily="34" charset="0"/>
              </a:rPr>
              <a:t>What does </a:t>
            </a:r>
            <a:r>
              <a:rPr kumimoji="0" lang="en-US" sz="36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glap</a:t>
            </a:r>
            <a:r>
              <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3600" i="1" noProof="0" dirty="0">
                <a:solidFill>
                  <a:srgbClr val="000000"/>
                </a:solidFill>
                <a:latin typeface="Arial" panose="020B0604020202020204" pitchFamily="34" charset="0"/>
                <a:cs typeface="Arial" panose="020B0604020202020204" pitchFamily="34" charset="0"/>
              </a:rPr>
              <a:t>mean?</a:t>
            </a:r>
            <a:endParaRPr kumimoji="0" lang="en-US" sz="3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31865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Same color?</a:t>
            </a:r>
          </a:p>
          <a:p>
            <a:r>
              <a:rPr lang="en-US" dirty="0"/>
              <a:t>Same image?</a:t>
            </a:r>
          </a:p>
          <a:p>
            <a:r>
              <a:rPr lang="en-US" dirty="0"/>
              <a:t>Same objects?</a:t>
            </a:r>
          </a:p>
          <a:p>
            <a:r>
              <a:rPr lang="en-US" dirty="0"/>
              <a:t>Same picture size?</a:t>
            </a:r>
          </a:p>
          <a:p>
            <a:r>
              <a:rPr lang="en-US" dirty="0"/>
              <a:t>Same picture shape?</a:t>
            </a:r>
          </a:p>
          <a:p>
            <a:r>
              <a:rPr lang="en-US" dirty="0"/>
              <a:t>Same location on page?</a:t>
            </a:r>
          </a:p>
          <a:p>
            <a:r>
              <a:rPr lang="en-US" dirty="0"/>
              <a:t>Same way of showing pictures?</a:t>
            </a:r>
          </a:p>
          <a:p>
            <a:r>
              <a:rPr lang="en-US" dirty="0"/>
              <a:t>Same number of pictures at one time?</a:t>
            </a:r>
          </a:p>
        </p:txBody>
      </p:sp>
      <p:sp>
        <p:nvSpPr>
          <p:cNvPr id="3" name="Title 2"/>
          <p:cNvSpPr>
            <a:spLocks noGrp="1"/>
          </p:cNvSpPr>
          <p:nvPr>
            <p:ph type="title"/>
          </p:nvPr>
        </p:nvSpPr>
        <p:spPr/>
        <p:txBody>
          <a:bodyPr>
            <a:normAutofit fontScale="90000"/>
          </a:bodyPr>
          <a:lstStyle/>
          <a:p>
            <a:r>
              <a:rPr lang="en-US" dirty="0"/>
              <a:t>Activity 5.12</a:t>
            </a:r>
            <a:br>
              <a:rPr lang="en-US" dirty="0"/>
            </a:br>
            <a:r>
              <a:rPr lang="en-US" i="1" dirty="0"/>
              <a:t>Stop &amp; Jot</a:t>
            </a:r>
            <a:endParaRPr lang="en-US" dirty="0"/>
          </a:p>
        </p:txBody>
      </p:sp>
      <p:sp>
        <p:nvSpPr>
          <p:cNvPr id="4" name="TextBox 3"/>
          <p:cNvSpPr txBox="1"/>
          <p:nvPr/>
        </p:nvSpPr>
        <p:spPr>
          <a:xfrm>
            <a:off x="5878287" y="315617"/>
            <a:ext cx="2880944" cy="1200329"/>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00"/>
                </a:solidFill>
                <a:latin typeface="Arial" panose="020B0604020202020204" pitchFamily="34" charset="0"/>
                <a:cs typeface="Arial" panose="020B0604020202020204" pitchFamily="34" charset="0"/>
              </a:rPr>
              <a:t>What does </a:t>
            </a:r>
            <a:r>
              <a:rPr kumimoji="0" lang="en-US" sz="36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glap</a:t>
            </a:r>
            <a:r>
              <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3600" i="1" noProof="0" dirty="0">
                <a:solidFill>
                  <a:srgbClr val="000000"/>
                </a:solidFill>
                <a:latin typeface="Arial" panose="020B0604020202020204" pitchFamily="34" charset="0"/>
                <a:cs typeface="Arial" panose="020B0604020202020204" pitchFamily="34" charset="0"/>
              </a:rPr>
              <a:t>mean?</a:t>
            </a:r>
            <a:endParaRPr kumimoji="0" lang="en-US" sz="3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1774210" y="5021079"/>
            <a:ext cx="6429828" cy="646331"/>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noProof="0" dirty="0">
                <a:solidFill>
                  <a:srgbClr val="000000"/>
                </a:solidFill>
                <a:latin typeface="Arial" panose="020B0604020202020204" pitchFamily="34" charset="0"/>
                <a:cs typeface="Arial" panose="020B0604020202020204" pitchFamily="34" charset="0"/>
              </a:rPr>
              <a:t>Objects form non-parallel lines</a:t>
            </a:r>
            <a:endParaRPr kumimoji="0" lang="en-US" sz="3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C183D7F6-B498-43B3-948B-1728B52AA6E4}">
                <adec:decorative xmlns:adec="http://schemas.microsoft.com/office/drawing/2017/decorative" val="1"/>
              </a:ext>
            </a:extLst>
          </p:cNvPr>
          <p:cNvSpPr/>
          <p:nvPr/>
        </p:nvSpPr>
        <p:spPr>
          <a:xfrm>
            <a:off x="1650838" y="4865272"/>
            <a:ext cx="6676571" cy="957943"/>
          </a:xfrm>
          <a:prstGeom prst="rect">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23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My objective was that you would be able to define </a:t>
            </a:r>
            <a:r>
              <a:rPr lang="en-US" i="1" dirty="0" err="1"/>
              <a:t>glap</a:t>
            </a:r>
            <a:r>
              <a:rPr lang="en-US" dirty="0"/>
              <a:t>.</a:t>
            </a:r>
          </a:p>
          <a:p>
            <a:pPr lvl="1"/>
            <a:r>
              <a:rPr lang="en-US" dirty="0"/>
              <a:t>Did you master the objective?</a:t>
            </a:r>
          </a:p>
          <a:p>
            <a:pPr lvl="1"/>
            <a:r>
              <a:rPr lang="en-US" dirty="0"/>
              <a:t>As a learner, what was your cognitive and affective (emotional) experience?</a:t>
            </a:r>
          </a:p>
        </p:txBody>
      </p:sp>
      <p:sp>
        <p:nvSpPr>
          <p:cNvPr id="3" name="Title 2"/>
          <p:cNvSpPr>
            <a:spLocks noGrp="1"/>
          </p:cNvSpPr>
          <p:nvPr>
            <p:ph type="title"/>
          </p:nvPr>
        </p:nvSpPr>
        <p:spPr/>
        <p:txBody>
          <a:bodyPr>
            <a:normAutofit fontScale="90000"/>
          </a:bodyPr>
          <a:lstStyle/>
          <a:p>
            <a:r>
              <a:rPr lang="en-US" dirty="0"/>
              <a:t>Activity 5.12</a:t>
            </a:r>
            <a:br>
              <a:rPr lang="en-US" dirty="0"/>
            </a:br>
            <a:r>
              <a:rPr lang="en-US" i="1" dirty="0"/>
              <a:t>Stop &amp; Jot</a:t>
            </a:r>
            <a:endParaRPr lang="en-US" dirty="0"/>
          </a:p>
        </p:txBody>
      </p:sp>
      <p:sp>
        <p:nvSpPr>
          <p:cNvPr id="4" name="TextBox 3"/>
          <p:cNvSpPr txBox="1"/>
          <p:nvPr/>
        </p:nvSpPr>
        <p:spPr>
          <a:xfrm>
            <a:off x="6487885" y="164507"/>
            <a:ext cx="2460031" cy="1077218"/>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dirty="0">
                <a:solidFill>
                  <a:srgbClr val="000000"/>
                </a:solidFill>
                <a:latin typeface="Arial" panose="020B0604020202020204" pitchFamily="34" charset="0"/>
                <a:cs typeface="Arial" panose="020B0604020202020204" pitchFamily="34" charset="0"/>
              </a:rPr>
              <a:t>What does </a:t>
            </a:r>
            <a:r>
              <a:rPr kumimoji="0" 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glap</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3200" i="1" noProof="0" dirty="0">
                <a:solidFill>
                  <a:srgbClr val="000000"/>
                </a:solidFill>
                <a:latin typeface="Arial" panose="020B0604020202020204" pitchFamily="34" charset="0"/>
                <a:cs typeface="Arial" panose="020B0604020202020204" pitchFamily="34" charset="0"/>
              </a:rPr>
              <a:t>mean?</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7052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lnSpcReduction="10000"/>
          </a:bodyPr>
          <a:lstStyle/>
          <a:p>
            <a:r>
              <a:rPr lang="en-US" dirty="0"/>
              <a:t>Did you master the objective?</a:t>
            </a:r>
          </a:p>
          <a:p>
            <a:pPr lvl="1"/>
            <a:r>
              <a:rPr lang="en-US" dirty="0"/>
              <a:t>If you did, why? </a:t>
            </a:r>
          </a:p>
          <a:p>
            <a:pPr lvl="2"/>
            <a:r>
              <a:rPr lang="en-US" dirty="0">
                <a:solidFill>
                  <a:schemeClr val="accent3">
                    <a:lumMod val="60000"/>
                    <a:lumOff val="40000"/>
                  </a:schemeClr>
                </a:solidFill>
              </a:rPr>
              <a:t>You could hold lots of examples in your working memory</a:t>
            </a:r>
          </a:p>
          <a:p>
            <a:pPr lvl="2"/>
            <a:r>
              <a:rPr lang="en-US" dirty="0">
                <a:solidFill>
                  <a:schemeClr val="accent3">
                    <a:lumMod val="60000"/>
                    <a:lumOff val="40000"/>
                  </a:schemeClr>
                </a:solidFill>
              </a:rPr>
              <a:t>You could quickly form and test hypotheses</a:t>
            </a:r>
          </a:p>
          <a:p>
            <a:pPr lvl="2"/>
            <a:r>
              <a:rPr lang="en-US" dirty="0">
                <a:solidFill>
                  <a:schemeClr val="accent3">
                    <a:lumMod val="60000"/>
                    <a:lumOff val="40000"/>
                  </a:schemeClr>
                </a:solidFill>
              </a:rPr>
              <a:t>I gave enough examples that the pattern may have become apparent</a:t>
            </a:r>
          </a:p>
          <a:p>
            <a:r>
              <a:rPr lang="en-US" dirty="0"/>
              <a:t>As a learner, what was your cognitive and affective (emotional) experience?</a:t>
            </a:r>
          </a:p>
          <a:p>
            <a:pPr lvl="1"/>
            <a:r>
              <a:rPr lang="en-US" dirty="0"/>
              <a:t>If It was cognitively overwhelming, why?</a:t>
            </a:r>
          </a:p>
          <a:p>
            <a:pPr lvl="2"/>
            <a:r>
              <a:rPr lang="en-US" dirty="0">
                <a:solidFill>
                  <a:schemeClr val="accent3">
                    <a:lumMod val="60000"/>
                    <a:lumOff val="40000"/>
                  </a:schemeClr>
                </a:solidFill>
              </a:rPr>
              <a:t>I presented information too quickly for you to process</a:t>
            </a:r>
          </a:p>
          <a:p>
            <a:pPr lvl="2"/>
            <a:r>
              <a:rPr lang="en-US" dirty="0">
                <a:solidFill>
                  <a:schemeClr val="accent3">
                    <a:lumMod val="60000"/>
                    <a:lumOff val="40000"/>
                  </a:schemeClr>
                </a:solidFill>
              </a:rPr>
              <a:t>I did not allow you to see the entire set to relieve your working memory demands</a:t>
            </a:r>
          </a:p>
          <a:p>
            <a:pPr lvl="1"/>
            <a:r>
              <a:rPr lang="en-US" dirty="0"/>
              <a:t>It was frustrating and caused disengagement, why?</a:t>
            </a:r>
          </a:p>
          <a:p>
            <a:pPr lvl="2"/>
            <a:r>
              <a:rPr lang="en-US" dirty="0">
                <a:solidFill>
                  <a:schemeClr val="accent3">
                    <a:lumMod val="60000"/>
                    <a:lumOff val="40000"/>
                  </a:schemeClr>
                </a:solidFill>
              </a:rPr>
              <a:t>You felt like the task was too difficult</a:t>
            </a:r>
          </a:p>
          <a:p>
            <a:pPr lvl="2"/>
            <a:r>
              <a:rPr lang="en-US" dirty="0">
                <a:solidFill>
                  <a:schemeClr val="accent3">
                    <a:lumMod val="60000"/>
                    <a:lumOff val="40000"/>
                  </a:schemeClr>
                </a:solidFill>
              </a:rPr>
              <a:t>You felt like the task was not beneficial</a:t>
            </a:r>
          </a:p>
          <a:p>
            <a:pPr lvl="1"/>
            <a:r>
              <a:rPr lang="en-US" dirty="0"/>
              <a:t>If it was interesting and kept you focused, why?</a:t>
            </a:r>
          </a:p>
          <a:p>
            <a:pPr lvl="2"/>
            <a:r>
              <a:rPr lang="en-US" dirty="0">
                <a:solidFill>
                  <a:schemeClr val="accent3">
                    <a:lumMod val="60000"/>
                    <a:lumOff val="40000"/>
                  </a:schemeClr>
                </a:solidFill>
              </a:rPr>
              <a:t>You liked the mental gymnastics</a:t>
            </a:r>
          </a:p>
        </p:txBody>
      </p:sp>
      <p:sp>
        <p:nvSpPr>
          <p:cNvPr id="3" name="Title 2"/>
          <p:cNvSpPr>
            <a:spLocks noGrp="1"/>
          </p:cNvSpPr>
          <p:nvPr>
            <p:ph type="title"/>
          </p:nvPr>
        </p:nvSpPr>
        <p:spPr/>
        <p:txBody>
          <a:bodyPr>
            <a:normAutofit fontScale="90000"/>
          </a:bodyPr>
          <a:lstStyle/>
          <a:p>
            <a:r>
              <a:rPr lang="en-US" dirty="0"/>
              <a:t>Activity 5.12</a:t>
            </a:r>
            <a:br>
              <a:rPr lang="en-US" dirty="0"/>
            </a:br>
            <a:r>
              <a:rPr lang="en-US" i="1" dirty="0"/>
              <a:t>Review</a:t>
            </a:r>
            <a:endParaRPr lang="en-US" dirty="0"/>
          </a:p>
        </p:txBody>
      </p:sp>
      <p:sp>
        <p:nvSpPr>
          <p:cNvPr id="4" name="TextBox 3"/>
          <p:cNvSpPr txBox="1"/>
          <p:nvPr/>
        </p:nvSpPr>
        <p:spPr>
          <a:xfrm>
            <a:off x="6487885" y="164507"/>
            <a:ext cx="2460031" cy="1077218"/>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dirty="0">
                <a:solidFill>
                  <a:srgbClr val="000000"/>
                </a:solidFill>
                <a:latin typeface="Arial" panose="020B0604020202020204" pitchFamily="34" charset="0"/>
                <a:cs typeface="Arial" panose="020B0604020202020204" pitchFamily="34" charset="0"/>
              </a:rPr>
              <a:t>What does </a:t>
            </a:r>
            <a:r>
              <a:rPr kumimoji="0" lang="en-US" sz="32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glap</a:t>
            </a:r>
            <a:r>
              <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3200" i="1" noProof="0" dirty="0">
                <a:solidFill>
                  <a:srgbClr val="000000"/>
                </a:solidFill>
                <a:latin typeface="Arial" panose="020B0604020202020204" pitchFamily="34" charset="0"/>
                <a:cs typeface="Arial" panose="020B0604020202020204" pitchFamily="34" charset="0"/>
              </a:rPr>
              <a:t>mean?</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08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8E12D5-CF65-490C-B7C8-1F019501717B}"/>
              </a:ext>
            </a:extLst>
          </p:cNvPr>
          <p:cNvSpPr txBox="1"/>
          <p:nvPr/>
        </p:nvSpPr>
        <p:spPr>
          <a:xfrm>
            <a:off x="2653450" y="3836913"/>
            <a:ext cx="1828800" cy="822960"/>
          </a:xfrm>
          <a:prstGeom prst="rect">
            <a:avLst/>
          </a:prstGeom>
          <a:solidFill>
            <a:schemeClr val="accent3">
              <a:lumMod val="60000"/>
              <a:lumOff val="40000"/>
            </a:schemeClr>
          </a:solidFill>
          <a:ln>
            <a:noFill/>
          </a:ln>
        </p:spPr>
        <p:txBody>
          <a:bodyPr wrap="square" rtlCol="0" anchor="ctr" anchorCtr="0">
            <a:noAutofit/>
          </a:bodyPr>
          <a:lstStyle/>
          <a:p>
            <a:pPr algn="ctr"/>
            <a:r>
              <a:rPr lang="en-US" dirty="0">
                <a:solidFill>
                  <a:schemeClr val="bg1"/>
                </a:solidFill>
                <a:latin typeface="Arial" panose="020B0604020202020204" pitchFamily="34" charset="0"/>
                <a:cs typeface="Arial" panose="020B0604020202020204" pitchFamily="34" charset="0"/>
              </a:rPr>
              <a:t>Planned</a:t>
            </a:r>
          </a:p>
          <a:p>
            <a:pPr algn="ctr"/>
            <a:r>
              <a:rPr lang="en-US" sz="1600" dirty="0">
                <a:solidFill>
                  <a:schemeClr val="bg1"/>
                </a:solidFill>
                <a:latin typeface="Arial" panose="020B0604020202020204" pitchFamily="34" charset="0"/>
                <a:cs typeface="Arial" panose="020B0604020202020204" pitchFamily="34" charset="0"/>
              </a:rPr>
              <a:t>Examples</a:t>
            </a:r>
          </a:p>
        </p:txBody>
      </p:sp>
      <p:sp>
        <p:nvSpPr>
          <p:cNvPr id="7" name="TextBox 6">
            <a:extLst>
              <a:ext uri="{FF2B5EF4-FFF2-40B4-BE49-F238E27FC236}">
                <a16:creationId xmlns:a16="http://schemas.microsoft.com/office/drawing/2014/main" id="{91192012-ADC6-4EDE-A7A4-32CC4803B89D}"/>
              </a:ext>
            </a:extLst>
          </p:cNvPr>
          <p:cNvSpPr txBox="1"/>
          <p:nvPr/>
        </p:nvSpPr>
        <p:spPr>
          <a:xfrm>
            <a:off x="2653450" y="3022562"/>
            <a:ext cx="1828800" cy="822960"/>
          </a:xfrm>
          <a:prstGeom prst="rect">
            <a:avLst/>
          </a:prstGeom>
          <a:solidFill>
            <a:schemeClr val="accent3">
              <a:lumMod val="60000"/>
              <a:lumOff val="40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Clear Explanation</a:t>
            </a:r>
          </a:p>
        </p:txBody>
      </p:sp>
      <p:sp>
        <p:nvSpPr>
          <p:cNvPr id="8" name="TextBox 7">
            <a:extLst>
              <a:ext uri="{FF2B5EF4-FFF2-40B4-BE49-F238E27FC236}">
                <a16:creationId xmlns:a16="http://schemas.microsoft.com/office/drawing/2014/main" id="{D11DF419-9515-4A38-8230-C19D86BF839B}"/>
              </a:ext>
            </a:extLst>
          </p:cNvPr>
          <p:cNvSpPr txBox="1"/>
          <p:nvPr/>
        </p:nvSpPr>
        <p:spPr>
          <a:xfrm>
            <a:off x="4619410" y="3836913"/>
            <a:ext cx="1828800" cy="822960"/>
          </a:xfrm>
          <a:prstGeom prst="rect">
            <a:avLst/>
          </a:prstGeom>
          <a:solidFill>
            <a:schemeClr val="accent1">
              <a:lumMod val="75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Independent Practice</a:t>
            </a:r>
          </a:p>
        </p:txBody>
      </p:sp>
      <p:sp>
        <p:nvSpPr>
          <p:cNvPr id="9" name="TextBox 8">
            <a:extLst>
              <a:ext uri="{FF2B5EF4-FFF2-40B4-BE49-F238E27FC236}">
                <a16:creationId xmlns:a16="http://schemas.microsoft.com/office/drawing/2014/main" id="{A3704B53-E0A2-4994-8EA7-D60845A6080D}"/>
              </a:ext>
            </a:extLst>
          </p:cNvPr>
          <p:cNvSpPr txBox="1"/>
          <p:nvPr/>
        </p:nvSpPr>
        <p:spPr>
          <a:xfrm>
            <a:off x="4619410" y="3022562"/>
            <a:ext cx="1828800" cy="822960"/>
          </a:xfrm>
          <a:prstGeom prst="rect">
            <a:avLst/>
          </a:prstGeom>
          <a:solidFill>
            <a:schemeClr val="accent1">
              <a:lumMod val="75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Guided </a:t>
            </a:r>
          </a:p>
          <a:p>
            <a:pPr algn="ctr"/>
            <a:r>
              <a:rPr lang="en-US" dirty="0">
                <a:solidFill>
                  <a:schemeClr val="bg1"/>
                </a:solidFill>
                <a:latin typeface="Arial" panose="020B0604020202020204" pitchFamily="34" charset="0"/>
                <a:cs typeface="Arial" panose="020B0604020202020204" pitchFamily="34" charset="0"/>
              </a:rPr>
              <a:t>Practice</a:t>
            </a:r>
          </a:p>
        </p:txBody>
      </p:sp>
      <p:sp>
        <p:nvSpPr>
          <p:cNvPr id="10" name="TextBox 9">
            <a:extLst>
              <a:ext uri="{FF2B5EF4-FFF2-40B4-BE49-F238E27FC236}">
                <a16:creationId xmlns:a16="http://schemas.microsoft.com/office/drawing/2014/main" id="{63B392C8-B7E7-43D1-B93A-6EC323EED7C2}"/>
              </a:ext>
            </a:extLst>
          </p:cNvPr>
          <p:cNvSpPr txBox="1"/>
          <p:nvPr/>
        </p:nvSpPr>
        <p:spPr>
          <a:xfrm>
            <a:off x="2653450" y="2567249"/>
            <a:ext cx="1828800" cy="457200"/>
          </a:xfrm>
          <a:prstGeom prst="rect">
            <a:avLst/>
          </a:prstGeom>
          <a:solidFill>
            <a:schemeClr val="accent3">
              <a:lumMod val="75000"/>
            </a:schemeClr>
          </a:solidFill>
          <a:ln>
            <a:noFill/>
          </a:ln>
        </p:spPr>
        <p:txBody>
          <a:bodyPr wrap="square" rtlCol="0" anchor="ctr">
            <a:noAutofit/>
          </a:bodyPr>
          <a:lstStyle/>
          <a:p>
            <a:pPr algn="ctr"/>
            <a:r>
              <a:rPr lang="en-US" sz="2000" b="1" dirty="0">
                <a:latin typeface="Arial" panose="020B0604020202020204" pitchFamily="34" charset="0"/>
                <a:cs typeface="Arial" panose="020B0604020202020204" pitchFamily="34" charset="0"/>
              </a:rPr>
              <a:t>Modeling</a:t>
            </a:r>
          </a:p>
        </p:txBody>
      </p:sp>
      <p:sp>
        <p:nvSpPr>
          <p:cNvPr id="11" name="TextBox 10">
            <a:extLst>
              <a:ext uri="{FF2B5EF4-FFF2-40B4-BE49-F238E27FC236}">
                <a16:creationId xmlns:a16="http://schemas.microsoft.com/office/drawing/2014/main" id="{4994798E-2BC9-4AFF-8AE9-5768DC2D7CD0}"/>
              </a:ext>
            </a:extLst>
          </p:cNvPr>
          <p:cNvSpPr txBox="1"/>
          <p:nvPr/>
        </p:nvSpPr>
        <p:spPr>
          <a:xfrm>
            <a:off x="4619410" y="2567249"/>
            <a:ext cx="1828800" cy="457200"/>
          </a:xfrm>
          <a:prstGeom prst="rect">
            <a:avLst/>
          </a:prstGeom>
          <a:solidFill>
            <a:schemeClr val="accent1">
              <a:lumMod val="50000"/>
            </a:schemeClr>
          </a:solidFill>
          <a:ln>
            <a:noFill/>
          </a:ln>
        </p:spPr>
        <p:txBody>
          <a:bodyPr wrap="square" rtlCol="0" anchor="ctr">
            <a:noAutofit/>
          </a:bodyPr>
          <a:lstStyle/>
          <a:p>
            <a:pPr algn="ctr"/>
            <a:r>
              <a:rPr lang="en-US" sz="2000" b="1" dirty="0">
                <a:latin typeface="Arial" panose="020B0604020202020204" pitchFamily="34" charset="0"/>
                <a:cs typeface="Arial" panose="020B0604020202020204" pitchFamily="34" charset="0"/>
              </a:rPr>
              <a:t>Practice</a:t>
            </a:r>
          </a:p>
        </p:txBody>
      </p:sp>
      <p:sp>
        <p:nvSpPr>
          <p:cNvPr id="12" name="TextBox 11">
            <a:extLst>
              <a:ext uri="{FF2B5EF4-FFF2-40B4-BE49-F238E27FC236}">
                <a16:creationId xmlns:a16="http://schemas.microsoft.com/office/drawing/2014/main" id="{97DF8AF5-A465-4A2B-8D16-6C7E2445967A}"/>
              </a:ext>
            </a:extLst>
          </p:cNvPr>
          <p:cNvSpPr txBox="1"/>
          <p:nvPr/>
        </p:nvSpPr>
        <p:spPr>
          <a:xfrm>
            <a:off x="2987558" y="1995464"/>
            <a:ext cx="654346" cy="400110"/>
          </a:xfrm>
          <a:prstGeom prst="rect">
            <a:avLst/>
          </a:prstGeom>
          <a:noFill/>
        </p:spPr>
        <p:txBody>
          <a:bodyPr wrap="none" rtlCol="0">
            <a:spAutoFit/>
          </a:bodyPr>
          <a:lstStyle/>
          <a:p>
            <a:r>
              <a:rPr lang="en-US" sz="2000" dirty="0">
                <a:solidFill>
                  <a:srgbClr val="FFC000"/>
                </a:solidFill>
                <a:latin typeface="Arial" panose="020B0604020202020204" pitchFamily="34" charset="0"/>
                <a:cs typeface="Arial" panose="020B0604020202020204" pitchFamily="34" charset="0"/>
              </a:rPr>
              <a:t>I Do</a:t>
            </a:r>
          </a:p>
        </p:txBody>
      </p:sp>
      <p:sp>
        <p:nvSpPr>
          <p:cNvPr id="13" name="TextBox 12">
            <a:extLst>
              <a:ext uri="{FF2B5EF4-FFF2-40B4-BE49-F238E27FC236}">
                <a16:creationId xmlns:a16="http://schemas.microsoft.com/office/drawing/2014/main" id="{622F9CFA-90C5-4B57-BE4A-4D6973B3D583}"/>
              </a:ext>
            </a:extLst>
          </p:cNvPr>
          <p:cNvSpPr txBox="1"/>
          <p:nvPr/>
        </p:nvSpPr>
        <p:spPr>
          <a:xfrm>
            <a:off x="6582955" y="3186628"/>
            <a:ext cx="1828800" cy="400110"/>
          </a:xfrm>
          <a:prstGeom prst="rect">
            <a:avLst/>
          </a:prstGeom>
          <a:noFill/>
        </p:spPr>
        <p:txBody>
          <a:bodyPr wrap="square" rtlCol="0">
            <a:spAutoFit/>
          </a:bodyPr>
          <a:lstStyle/>
          <a:p>
            <a:r>
              <a:rPr lang="en-US" sz="2000" dirty="0">
                <a:solidFill>
                  <a:srgbClr val="FFC000"/>
                </a:solidFill>
                <a:latin typeface="Arial" panose="020B0604020202020204" pitchFamily="34" charset="0"/>
                <a:cs typeface="Arial" panose="020B0604020202020204" pitchFamily="34" charset="0"/>
              </a:rPr>
              <a:t>We Do</a:t>
            </a:r>
          </a:p>
        </p:txBody>
      </p:sp>
      <p:sp>
        <p:nvSpPr>
          <p:cNvPr id="14" name="TextBox 13">
            <a:extLst>
              <a:ext uri="{FF2B5EF4-FFF2-40B4-BE49-F238E27FC236}">
                <a16:creationId xmlns:a16="http://schemas.microsoft.com/office/drawing/2014/main" id="{DDDCB5B6-0831-4A44-A235-5BEE5D53CAEC}"/>
              </a:ext>
            </a:extLst>
          </p:cNvPr>
          <p:cNvSpPr txBox="1"/>
          <p:nvPr/>
        </p:nvSpPr>
        <p:spPr>
          <a:xfrm>
            <a:off x="6582955" y="4019037"/>
            <a:ext cx="1595817" cy="400110"/>
          </a:xfrm>
          <a:prstGeom prst="rect">
            <a:avLst/>
          </a:prstGeom>
          <a:noFill/>
        </p:spPr>
        <p:txBody>
          <a:bodyPr wrap="square" rtlCol="0">
            <a:spAutoFit/>
          </a:bodyPr>
          <a:lstStyle/>
          <a:p>
            <a:r>
              <a:rPr lang="en-US" sz="2000" dirty="0">
                <a:solidFill>
                  <a:srgbClr val="FFC000"/>
                </a:solidFill>
                <a:latin typeface="Arial" panose="020B0604020202020204" pitchFamily="34" charset="0"/>
                <a:cs typeface="Arial" panose="020B0604020202020204" pitchFamily="34" charset="0"/>
              </a:rPr>
              <a:t>You Do</a:t>
            </a:r>
          </a:p>
        </p:txBody>
      </p:sp>
      <p:sp>
        <p:nvSpPr>
          <p:cNvPr id="15" name="Rectangle 14">
            <a:extLst>
              <a:ext uri="{FF2B5EF4-FFF2-40B4-BE49-F238E27FC236}">
                <a16:creationId xmlns:a16="http://schemas.microsoft.com/office/drawing/2014/main" id="{19F342B3-BC0B-4EB7-9DFC-D489C7AA661F}"/>
              </a:ext>
            </a:extLst>
          </p:cNvPr>
          <p:cNvSpPr/>
          <p:nvPr/>
        </p:nvSpPr>
        <p:spPr>
          <a:xfrm>
            <a:off x="2653450" y="4788378"/>
            <a:ext cx="3793596" cy="437680"/>
          </a:xfrm>
          <a:prstGeom prst="rect">
            <a:avLst/>
          </a:prstGeom>
          <a:solidFill>
            <a:schemeClr val="bg2">
              <a:lumMod val="90000"/>
              <a:lumOff val="10000"/>
            </a:schemeClr>
          </a:solidFill>
        </p:spPr>
        <p:txBody>
          <a:bodyPr wrap="square">
            <a:noAutofit/>
          </a:bodyPr>
          <a:lstStyle/>
          <a:p>
            <a:pPr algn="ctr"/>
            <a:r>
              <a:rPr lang="en-US" sz="2000" b="1" dirty="0">
                <a:latin typeface="Arial" panose="020B0604020202020204" pitchFamily="34" charset="0"/>
                <a:cs typeface="Arial" panose="020B0604020202020204" pitchFamily="34" charset="0"/>
              </a:rPr>
              <a:t>Supporting Practices</a:t>
            </a:r>
            <a:endParaRPr lang="en-US" sz="20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3584FD9-79DB-44C5-A83C-8EE565F63BD3}"/>
              </a:ext>
            </a:extLst>
          </p:cNvPr>
          <p:cNvSpPr/>
          <p:nvPr/>
        </p:nvSpPr>
        <p:spPr>
          <a:xfrm>
            <a:off x="2653450" y="5236892"/>
            <a:ext cx="3793596" cy="895796"/>
          </a:xfrm>
          <a:prstGeom prst="rect">
            <a:avLst/>
          </a:prstGeom>
          <a:solidFill>
            <a:schemeClr val="bg2">
              <a:lumMod val="50000"/>
              <a:lumOff val="50000"/>
            </a:schemeClr>
          </a:solidFill>
        </p:spPr>
        <p:txBody>
          <a:bodyPr wrap="square" lIns="45720" rIns="45720" anchor="ctr">
            <a:noAutofit/>
          </a:bodyPr>
          <a:lstStyle/>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Using effective methods to elicit frequent responses</a:t>
            </a:r>
          </a:p>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Providing immediate specific feedback</a:t>
            </a:r>
          </a:p>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Maintaining a brisk pace</a:t>
            </a:r>
          </a:p>
        </p:txBody>
      </p:sp>
      <p:sp>
        <p:nvSpPr>
          <p:cNvPr id="2" name="Rectangle 1">
            <a:extLst>
              <a:ext uri="{FF2B5EF4-FFF2-40B4-BE49-F238E27FC236}">
                <a16:creationId xmlns:a16="http://schemas.microsoft.com/office/drawing/2014/main" id="{FC73F42A-4600-4E38-B639-8F1391F81E6C}"/>
              </a:ext>
            </a:extLst>
          </p:cNvPr>
          <p:cNvSpPr/>
          <p:nvPr/>
        </p:nvSpPr>
        <p:spPr>
          <a:xfrm>
            <a:off x="2653450" y="827226"/>
            <a:ext cx="3794760" cy="45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Clear Objective</a:t>
            </a:r>
          </a:p>
        </p:txBody>
      </p:sp>
      <p:sp>
        <p:nvSpPr>
          <p:cNvPr id="17" name="Rectangle 16">
            <a:extLst>
              <a:ext uri="{FF2B5EF4-FFF2-40B4-BE49-F238E27FC236}">
                <a16:creationId xmlns:a16="http://schemas.microsoft.com/office/drawing/2014/main" id="{EBEB1102-E2A7-4EB7-B609-87C84F48E467}"/>
              </a:ext>
            </a:extLst>
          </p:cNvPr>
          <p:cNvSpPr/>
          <p:nvPr/>
        </p:nvSpPr>
        <p:spPr>
          <a:xfrm>
            <a:off x="2653450" y="1285077"/>
            <a:ext cx="3794760" cy="51822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7013" indent="-227013">
              <a:buFont typeface="Arial" panose="020B0604020202020204" pitchFamily="34" charset="0"/>
              <a:buChar char="•"/>
            </a:pPr>
            <a:r>
              <a:rPr lang="en-US" sz="1400" dirty="0">
                <a:latin typeface="Arial" panose="020B0604020202020204" pitchFamily="34" charset="0"/>
                <a:cs typeface="Arial" panose="020B0604020202020204" pitchFamily="34" charset="0"/>
              </a:rPr>
              <a:t>Important focus</a:t>
            </a:r>
          </a:p>
          <a:p>
            <a:pPr marL="227013" indent="-227013">
              <a:buFont typeface="Arial" panose="020B0604020202020204" pitchFamily="34" charset="0"/>
              <a:buChar char="•"/>
            </a:pPr>
            <a:r>
              <a:rPr lang="en-US" sz="1400" dirty="0">
                <a:latin typeface="Arial" panose="020B0604020202020204" pitchFamily="34" charset="0"/>
                <a:cs typeface="Arial" panose="020B0604020202020204" pitchFamily="34" charset="0"/>
              </a:rPr>
              <a:t>Specific learning outcome</a:t>
            </a:r>
          </a:p>
        </p:txBody>
      </p:sp>
      <p:sp>
        <p:nvSpPr>
          <p:cNvPr id="18" name="Rectangle 17">
            <a:extLst>
              <a:ext uri="{FF2B5EF4-FFF2-40B4-BE49-F238E27FC236}">
                <a16:creationId xmlns:a16="http://schemas.microsoft.com/office/drawing/2014/main" id="{19F342B3-BC0B-4EB7-9DFC-D489C7AA661F}"/>
              </a:ext>
            </a:extLst>
          </p:cNvPr>
          <p:cNvSpPr/>
          <p:nvPr/>
        </p:nvSpPr>
        <p:spPr>
          <a:xfrm>
            <a:off x="2653450" y="4799212"/>
            <a:ext cx="3793596" cy="437680"/>
          </a:xfrm>
          <a:prstGeom prst="rect">
            <a:avLst/>
          </a:prstGeom>
          <a:solidFill>
            <a:schemeClr val="bg2">
              <a:lumMod val="90000"/>
              <a:lumOff val="10000"/>
            </a:schemeClr>
          </a:solidFill>
        </p:spPr>
        <p:txBody>
          <a:bodyPr wrap="square">
            <a:noAutofit/>
          </a:bodyPr>
          <a:lstStyle/>
          <a:p>
            <a:pPr algn="ctr"/>
            <a:r>
              <a:rPr lang="en-US" sz="2000" b="1" dirty="0">
                <a:latin typeface="Arial" panose="020B0604020202020204" pitchFamily="34" charset="0"/>
                <a:cs typeface="Arial" panose="020B0604020202020204" pitchFamily="34" charset="0"/>
              </a:rPr>
              <a:t>Supporting Practices</a:t>
            </a:r>
            <a:endParaRPr lang="en-US" sz="2000" dirty="0">
              <a:latin typeface="Arial" panose="020B0604020202020204" pitchFamily="34" charset="0"/>
              <a:cs typeface="Arial" panose="020B0604020202020204" pitchFamily="34" charset="0"/>
            </a:endParaRPr>
          </a:p>
        </p:txBody>
      </p:sp>
      <p:sp>
        <p:nvSpPr>
          <p:cNvPr id="3" name="Title 2" hidden="1">
            <a:extLst>
              <a:ext uri="{FF2B5EF4-FFF2-40B4-BE49-F238E27FC236}">
                <a16:creationId xmlns:a16="http://schemas.microsoft.com/office/drawing/2014/main" id="{56FD59E9-0DF9-4D59-B148-F661FEE9505D}"/>
              </a:ext>
            </a:extLst>
          </p:cNvPr>
          <p:cNvSpPr>
            <a:spLocks noGrp="1"/>
          </p:cNvSpPr>
          <p:nvPr>
            <p:ph type="title"/>
          </p:nvPr>
        </p:nvSpPr>
        <p:spPr/>
        <p:txBody>
          <a:bodyPr/>
          <a:lstStyle/>
          <a:p>
            <a:r>
              <a:rPr lang="en-US" dirty="0"/>
              <a:t>Slide 8</a:t>
            </a:r>
          </a:p>
        </p:txBody>
      </p:sp>
    </p:spTree>
    <p:extLst>
      <p:ext uri="{BB962C8B-B14F-4D97-AF65-F5344CB8AC3E}">
        <p14:creationId xmlns:p14="http://schemas.microsoft.com/office/powerpoint/2010/main" val="183059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0" presetClass="exit" presetSubtype="0" fill="hold" grpId="1" nodeType="withEffect">
                                  <p:stCondLst>
                                    <p:cond delay="0"/>
                                  </p:stCondLst>
                                  <p:childTnLst>
                                    <p:animEffect transition="out" filter="fade">
                                      <p:cBhvr>
                                        <p:cTn id="48" dur="1000"/>
                                        <p:tgtEl>
                                          <p:spTgt spid="12"/>
                                        </p:tgtEl>
                                      </p:cBhvr>
                                    </p:animEffect>
                                    <p:set>
                                      <p:cBhvr>
                                        <p:cTn id="49" dur="1" fill="hold">
                                          <p:stCondLst>
                                            <p:cond delay="9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3"/>
                                        </p:tgtEl>
                                      </p:cBhvr>
                                    </p:animEffect>
                                    <p:set>
                                      <p:cBhvr>
                                        <p:cTn id="52" dur="1" fill="hold">
                                          <p:stCondLst>
                                            <p:cond delay="9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14"/>
                                        </p:tgtEl>
                                      </p:cBhvr>
                                    </p:animEffect>
                                    <p:set>
                                      <p:cBhvr>
                                        <p:cTn id="55" dur="1" fill="hold">
                                          <p:stCondLst>
                                            <p:cond delay="999"/>
                                          </p:stCondLst>
                                        </p:cTn>
                                        <p:tgtEl>
                                          <p:spTgt spid="1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2" grpId="1"/>
      <p:bldP spid="13" grpId="0"/>
      <p:bldP spid="13" grpId="1"/>
      <p:bldP spid="14" grpId="0"/>
      <p:bldP spid="14" grpId="1"/>
      <p:bldP spid="15" grpId="0" animBg="1"/>
      <p:bldP spid="16"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The sorting method is an inductive learning method</a:t>
            </a:r>
          </a:p>
          <a:p>
            <a:r>
              <a:rPr lang="en-US" dirty="0"/>
              <a:t>The appeal of this kind of inductive learning</a:t>
            </a:r>
          </a:p>
          <a:p>
            <a:pPr lvl="1"/>
            <a:r>
              <a:rPr lang="en-US" dirty="0"/>
              <a:t>The puzzle requires analytical (higher-order) thinking</a:t>
            </a:r>
          </a:p>
          <a:p>
            <a:pPr lvl="1"/>
            <a:r>
              <a:rPr lang="en-US" dirty="0"/>
              <a:t>Students might build very strong cognitive representations of vocabulary because they link the definition to their prior knowledge</a:t>
            </a:r>
          </a:p>
          <a:p>
            <a:r>
              <a:rPr lang="en-US" dirty="0"/>
              <a:t>The value of modeling</a:t>
            </a:r>
          </a:p>
          <a:p>
            <a:pPr lvl="1"/>
            <a:r>
              <a:rPr lang="en-US" dirty="0"/>
              <a:t>An explicit model reduces the cognitive load and increases efficiency for meeting my objective</a:t>
            </a:r>
          </a:p>
          <a:p>
            <a:pPr lvl="1"/>
            <a:r>
              <a:rPr lang="en-US" dirty="0"/>
              <a:t>Deep representations can be developed with modeling</a:t>
            </a:r>
          </a:p>
          <a:p>
            <a:pPr lvl="2"/>
            <a:endParaRPr lang="en-US" dirty="0"/>
          </a:p>
        </p:txBody>
      </p:sp>
      <p:sp>
        <p:nvSpPr>
          <p:cNvPr id="3" name="Title 2"/>
          <p:cNvSpPr>
            <a:spLocks noGrp="1"/>
          </p:cNvSpPr>
          <p:nvPr>
            <p:ph type="title"/>
          </p:nvPr>
        </p:nvSpPr>
        <p:spPr/>
        <p:txBody>
          <a:bodyPr>
            <a:normAutofit fontScale="90000"/>
          </a:bodyPr>
          <a:lstStyle/>
          <a:p>
            <a:r>
              <a:rPr lang="en-US" dirty="0"/>
              <a:t>What’s the appeal of the sorting method?</a:t>
            </a:r>
            <a:br>
              <a:rPr lang="en-US" dirty="0"/>
            </a:br>
            <a:r>
              <a:rPr lang="en-US" dirty="0"/>
              <a:t>How could modeling have helped?</a:t>
            </a:r>
          </a:p>
        </p:txBody>
      </p:sp>
    </p:spTree>
    <p:extLst>
      <p:ext uri="{BB962C8B-B14F-4D97-AF65-F5344CB8AC3E}">
        <p14:creationId xmlns:p14="http://schemas.microsoft.com/office/powerpoint/2010/main" val="4869042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943A6-0689-4865-920D-1088FFFCCE11}"/>
              </a:ext>
            </a:extLst>
          </p:cNvPr>
          <p:cNvSpPr>
            <a:spLocks noGrp="1"/>
          </p:cNvSpPr>
          <p:nvPr>
            <p:ph type="title"/>
          </p:nvPr>
        </p:nvSpPr>
        <p:spPr/>
        <p:txBody>
          <a:bodyPr>
            <a:normAutofit/>
          </a:bodyPr>
          <a:lstStyle/>
          <a:p>
            <a:r>
              <a:rPr lang="en-US" dirty="0"/>
              <a:t>The explicit instruction framework</a:t>
            </a:r>
          </a:p>
        </p:txBody>
      </p:sp>
      <p:sp>
        <p:nvSpPr>
          <p:cNvPr id="13" name="TextBox 12">
            <a:extLst>
              <a:ext uri="{FF2B5EF4-FFF2-40B4-BE49-F238E27FC236}">
                <a16:creationId xmlns:a16="http://schemas.microsoft.com/office/drawing/2014/main" id="{DF8E12D5-CF65-490C-B7C8-1F019501717B}"/>
              </a:ext>
            </a:extLst>
          </p:cNvPr>
          <p:cNvSpPr txBox="1"/>
          <p:nvPr/>
        </p:nvSpPr>
        <p:spPr>
          <a:xfrm>
            <a:off x="2761734" y="3006734"/>
            <a:ext cx="1828800" cy="822960"/>
          </a:xfrm>
          <a:prstGeom prst="rect">
            <a:avLst/>
          </a:prstGeom>
          <a:solidFill>
            <a:schemeClr val="accent3">
              <a:lumMod val="60000"/>
              <a:lumOff val="40000"/>
            </a:schemeClr>
          </a:solidFill>
          <a:ln>
            <a:noFill/>
          </a:ln>
        </p:spPr>
        <p:txBody>
          <a:bodyPr wrap="square" rtlCol="0" anchor="ctr" anchorCtr="0">
            <a:noAutofit/>
          </a:bodyPr>
          <a:lstStyle/>
          <a:p>
            <a:pPr algn="ctr"/>
            <a:r>
              <a:rPr lang="en-US">
                <a:solidFill>
                  <a:schemeClr val="bg1"/>
                </a:solidFill>
                <a:latin typeface="Arial" panose="020B0604020202020204" pitchFamily="34" charset="0"/>
                <a:cs typeface="Arial" panose="020B0604020202020204" pitchFamily="34" charset="0"/>
              </a:rPr>
              <a:t>Planned Examples</a:t>
            </a:r>
            <a:endParaRPr lang="en-US" sz="16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1192012-ADC6-4EDE-A7A4-32CC4803B89D}"/>
              </a:ext>
            </a:extLst>
          </p:cNvPr>
          <p:cNvSpPr txBox="1"/>
          <p:nvPr/>
        </p:nvSpPr>
        <p:spPr>
          <a:xfrm>
            <a:off x="2761734" y="2192383"/>
            <a:ext cx="1828800" cy="822960"/>
          </a:xfrm>
          <a:prstGeom prst="rect">
            <a:avLst/>
          </a:prstGeom>
          <a:solidFill>
            <a:schemeClr val="accent3">
              <a:lumMod val="60000"/>
              <a:lumOff val="40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Clear Explanation</a:t>
            </a:r>
          </a:p>
        </p:txBody>
      </p:sp>
      <p:sp>
        <p:nvSpPr>
          <p:cNvPr id="15" name="TextBox 14">
            <a:extLst>
              <a:ext uri="{FF2B5EF4-FFF2-40B4-BE49-F238E27FC236}">
                <a16:creationId xmlns:a16="http://schemas.microsoft.com/office/drawing/2014/main" id="{D11DF419-9515-4A38-8230-C19D86BF839B}"/>
              </a:ext>
            </a:extLst>
          </p:cNvPr>
          <p:cNvSpPr txBox="1"/>
          <p:nvPr/>
        </p:nvSpPr>
        <p:spPr>
          <a:xfrm>
            <a:off x="4727694" y="3006734"/>
            <a:ext cx="1828800" cy="822960"/>
          </a:xfrm>
          <a:prstGeom prst="rect">
            <a:avLst/>
          </a:prstGeom>
          <a:solidFill>
            <a:schemeClr val="accent1">
              <a:lumMod val="75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Independent Practice</a:t>
            </a:r>
          </a:p>
        </p:txBody>
      </p:sp>
      <p:sp>
        <p:nvSpPr>
          <p:cNvPr id="16" name="TextBox 15">
            <a:extLst>
              <a:ext uri="{FF2B5EF4-FFF2-40B4-BE49-F238E27FC236}">
                <a16:creationId xmlns:a16="http://schemas.microsoft.com/office/drawing/2014/main" id="{A3704B53-E0A2-4994-8EA7-D60845A6080D}"/>
              </a:ext>
            </a:extLst>
          </p:cNvPr>
          <p:cNvSpPr txBox="1"/>
          <p:nvPr/>
        </p:nvSpPr>
        <p:spPr>
          <a:xfrm>
            <a:off x="4727694" y="2192383"/>
            <a:ext cx="1828800" cy="822960"/>
          </a:xfrm>
          <a:prstGeom prst="rect">
            <a:avLst/>
          </a:prstGeom>
          <a:solidFill>
            <a:schemeClr val="accent1">
              <a:lumMod val="75000"/>
            </a:schemeClr>
          </a:solidFill>
          <a:ln>
            <a:noFill/>
          </a:ln>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Guided </a:t>
            </a:r>
          </a:p>
          <a:p>
            <a:pPr algn="ctr"/>
            <a:r>
              <a:rPr lang="en-US" dirty="0">
                <a:solidFill>
                  <a:schemeClr val="bg1"/>
                </a:solidFill>
                <a:latin typeface="Arial" panose="020B0604020202020204" pitchFamily="34" charset="0"/>
                <a:cs typeface="Arial" panose="020B0604020202020204" pitchFamily="34" charset="0"/>
              </a:rPr>
              <a:t>Practice</a:t>
            </a:r>
          </a:p>
        </p:txBody>
      </p:sp>
      <p:sp>
        <p:nvSpPr>
          <p:cNvPr id="17" name="TextBox 16">
            <a:extLst>
              <a:ext uri="{FF2B5EF4-FFF2-40B4-BE49-F238E27FC236}">
                <a16:creationId xmlns:a16="http://schemas.microsoft.com/office/drawing/2014/main" id="{63B392C8-B7E7-43D1-B93A-6EC323EED7C2}"/>
              </a:ext>
            </a:extLst>
          </p:cNvPr>
          <p:cNvSpPr txBox="1"/>
          <p:nvPr/>
        </p:nvSpPr>
        <p:spPr>
          <a:xfrm>
            <a:off x="2761734" y="1737070"/>
            <a:ext cx="1828800" cy="457200"/>
          </a:xfrm>
          <a:prstGeom prst="rect">
            <a:avLst/>
          </a:prstGeom>
          <a:solidFill>
            <a:schemeClr val="accent3">
              <a:lumMod val="75000"/>
            </a:schemeClr>
          </a:solidFill>
          <a:ln>
            <a:noFill/>
          </a:ln>
        </p:spPr>
        <p:txBody>
          <a:bodyPr wrap="square" rtlCol="0" anchor="ctr">
            <a:noAutofit/>
          </a:bodyPr>
          <a:lstStyle/>
          <a:p>
            <a:pPr algn="ctr"/>
            <a:r>
              <a:rPr lang="en-US" sz="2000" b="1" dirty="0">
                <a:latin typeface="Arial" panose="020B0604020202020204" pitchFamily="34" charset="0"/>
                <a:cs typeface="Arial" panose="020B0604020202020204" pitchFamily="34" charset="0"/>
              </a:rPr>
              <a:t>Modeling</a:t>
            </a:r>
          </a:p>
        </p:txBody>
      </p:sp>
      <p:sp>
        <p:nvSpPr>
          <p:cNvPr id="18" name="TextBox 17">
            <a:extLst>
              <a:ext uri="{FF2B5EF4-FFF2-40B4-BE49-F238E27FC236}">
                <a16:creationId xmlns:a16="http://schemas.microsoft.com/office/drawing/2014/main" id="{4994798E-2BC9-4AFF-8AE9-5768DC2D7CD0}"/>
              </a:ext>
            </a:extLst>
          </p:cNvPr>
          <p:cNvSpPr txBox="1"/>
          <p:nvPr/>
        </p:nvSpPr>
        <p:spPr>
          <a:xfrm>
            <a:off x="4727694" y="1737070"/>
            <a:ext cx="1828800" cy="457200"/>
          </a:xfrm>
          <a:prstGeom prst="rect">
            <a:avLst/>
          </a:prstGeom>
          <a:solidFill>
            <a:schemeClr val="accent1">
              <a:lumMod val="50000"/>
            </a:schemeClr>
          </a:solidFill>
          <a:ln>
            <a:noFill/>
          </a:ln>
        </p:spPr>
        <p:txBody>
          <a:bodyPr wrap="square" rtlCol="0" anchor="ctr">
            <a:noAutofit/>
          </a:bodyPr>
          <a:lstStyle/>
          <a:p>
            <a:pPr algn="ctr"/>
            <a:r>
              <a:rPr lang="en-US" sz="2000" b="1" dirty="0">
                <a:latin typeface="Arial" panose="020B0604020202020204" pitchFamily="34" charset="0"/>
                <a:cs typeface="Arial" panose="020B0604020202020204" pitchFamily="34" charset="0"/>
              </a:rPr>
              <a:t>Practice</a:t>
            </a:r>
          </a:p>
        </p:txBody>
      </p:sp>
      <p:sp>
        <p:nvSpPr>
          <p:cNvPr id="31" name="Rectangle 30">
            <a:extLst>
              <a:ext uri="{FF2B5EF4-FFF2-40B4-BE49-F238E27FC236}">
                <a16:creationId xmlns:a16="http://schemas.microsoft.com/office/drawing/2014/main" id="{19F342B3-BC0B-4EB7-9DFC-D489C7AA661F}"/>
              </a:ext>
            </a:extLst>
          </p:cNvPr>
          <p:cNvSpPr/>
          <p:nvPr/>
        </p:nvSpPr>
        <p:spPr>
          <a:xfrm>
            <a:off x="2761734" y="3958199"/>
            <a:ext cx="3793596" cy="437680"/>
          </a:xfrm>
          <a:prstGeom prst="rect">
            <a:avLst/>
          </a:prstGeom>
          <a:solidFill>
            <a:schemeClr val="bg2">
              <a:lumMod val="90000"/>
              <a:lumOff val="10000"/>
            </a:schemeClr>
          </a:solidFill>
        </p:spPr>
        <p:txBody>
          <a:bodyPr wrap="square">
            <a:noAutofit/>
          </a:bodyPr>
          <a:lstStyle/>
          <a:p>
            <a:pPr algn="ctr"/>
            <a:r>
              <a:rPr lang="en-US" sz="2000" b="1" dirty="0">
                <a:latin typeface="Arial" panose="020B0604020202020204" pitchFamily="34" charset="0"/>
                <a:cs typeface="Arial" panose="020B0604020202020204" pitchFamily="34" charset="0"/>
              </a:rPr>
              <a:t>Supporting Practices</a:t>
            </a:r>
            <a:endParaRPr lang="en-US" sz="20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A3584FD9-79DB-44C5-A83C-8EE565F63BD3}"/>
              </a:ext>
            </a:extLst>
          </p:cNvPr>
          <p:cNvSpPr/>
          <p:nvPr/>
        </p:nvSpPr>
        <p:spPr>
          <a:xfrm>
            <a:off x="2761734" y="4393265"/>
            <a:ext cx="3793596" cy="895796"/>
          </a:xfrm>
          <a:prstGeom prst="rect">
            <a:avLst/>
          </a:prstGeom>
          <a:solidFill>
            <a:schemeClr val="bg2">
              <a:lumMod val="50000"/>
              <a:lumOff val="50000"/>
            </a:schemeClr>
          </a:solidFill>
        </p:spPr>
        <p:txBody>
          <a:bodyPr wrap="square" lIns="45720" rIns="45720" anchor="ctr">
            <a:noAutofit/>
          </a:bodyPr>
          <a:lstStyle/>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Using effective methods to elicit frequent responses</a:t>
            </a:r>
          </a:p>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Providing immediate specific feedback</a:t>
            </a:r>
          </a:p>
          <a:p>
            <a:pPr marL="115888" indent="-115888">
              <a:spcBef>
                <a:spcPts val="600"/>
              </a:spcBef>
              <a:buFont typeface="Arial" panose="020B0604020202020204" pitchFamily="34" charset="0"/>
              <a:buChar char="•"/>
              <a:tabLst>
                <a:tab pos="53975" algn="l"/>
              </a:tabLst>
            </a:pPr>
            <a:r>
              <a:rPr lang="en-US" sz="1200" dirty="0">
                <a:solidFill>
                  <a:schemeClr val="bg1"/>
                </a:solidFill>
                <a:latin typeface="Arial" panose="020B0604020202020204" pitchFamily="34" charset="0"/>
                <a:cs typeface="Arial" panose="020B0604020202020204" pitchFamily="34" charset="0"/>
              </a:rPr>
              <a:t>Maintaining a brisk pace</a:t>
            </a:r>
          </a:p>
        </p:txBody>
      </p:sp>
    </p:spTree>
    <p:extLst>
      <p:ext uri="{BB962C8B-B14F-4D97-AF65-F5344CB8AC3E}">
        <p14:creationId xmlns:p14="http://schemas.microsoft.com/office/powerpoint/2010/main" val="286543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31" grpId="0" animBg="1"/>
      <p:bldP spid="3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90038E-A902-4E46-9C17-0265EE4423FB}"/>
              </a:ext>
            </a:extLst>
          </p:cNvPr>
          <p:cNvSpPr>
            <a:spLocks noGrp="1"/>
          </p:cNvSpPr>
          <p:nvPr>
            <p:ph type="title"/>
          </p:nvPr>
        </p:nvSpPr>
        <p:spPr/>
        <p:txBody>
          <a:bodyPr/>
          <a:lstStyle/>
          <a:p>
            <a:r>
              <a:rPr lang="en-US" dirty="0"/>
              <a:t>Activity 5.13</a:t>
            </a:r>
            <a:br>
              <a:rPr lang="en-US" dirty="0"/>
            </a:br>
            <a:r>
              <a:rPr lang="en-US" dirty="0"/>
              <a:t>Read &amp; Reflect: Martin (2016)</a:t>
            </a:r>
          </a:p>
        </p:txBody>
      </p:sp>
      <p:sp>
        <p:nvSpPr>
          <p:cNvPr id="9" name="Text Placeholder 8">
            <a:extLst>
              <a:ext uri="{FF2B5EF4-FFF2-40B4-BE49-F238E27FC236}">
                <a16:creationId xmlns:a16="http://schemas.microsoft.com/office/drawing/2014/main" id="{9CD35167-BE69-4164-856C-8D5375BBEF94}"/>
              </a:ext>
            </a:extLst>
          </p:cNvPr>
          <p:cNvSpPr>
            <a:spLocks noGrp="1"/>
          </p:cNvSpPr>
          <p:nvPr>
            <p:ph type="body" sz="quarter" idx="13"/>
          </p:nvPr>
        </p:nvSpPr>
        <p:spPr/>
        <p:txBody>
          <a:bodyPr/>
          <a:lstStyle/>
          <a:p>
            <a:r>
              <a:rPr lang="en-US" dirty="0"/>
              <a:t>Read pp. 12-14</a:t>
            </a:r>
          </a:p>
          <a:p>
            <a:r>
              <a:rPr lang="en-US" dirty="0"/>
              <a:t>How do Martin’s instructional elements map onto the explicit instruction framework we have described?</a:t>
            </a:r>
          </a:p>
          <a:p>
            <a:endParaRPr lang="en-US" dirty="0"/>
          </a:p>
        </p:txBody>
      </p:sp>
      <p:sp>
        <p:nvSpPr>
          <p:cNvPr id="10" name="Text Placeholder 9" descr="Using Load Reduction Instruction to boost motivation and engagement screenshot">
            <a:extLst>
              <a:ext uri="{FF2B5EF4-FFF2-40B4-BE49-F238E27FC236}">
                <a16:creationId xmlns:a16="http://schemas.microsoft.com/office/drawing/2014/main" id="{A970421D-ED5E-4E9A-848F-E54551A2482D}"/>
              </a:ext>
            </a:extLst>
          </p:cNvPr>
          <p:cNvSpPr>
            <a:spLocks noGrp="1"/>
          </p:cNvSpPr>
          <p:nvPr>
            <p:ph type="body" sz="quarter" idx="14"/>
          </p:nvPr>
        </p:nvSpPr>
        <p:spPr/>
        <p:txBody>
          <a:bodyPr>
            <a:normAutofit/>
          </a:bodyPr>
          <a:lstStyle/>
          <a:p>
            <a:r>
              <a:rPr lang="en-US" sz="1800" dirty="0"/>
              <a:t>Martin, A. J. (2016). Using Load Reduction Instruction to boost motivation and engagement. Leicester, United Kingdom: British Psychological Society.</a:t>
            </a:r>
          </a:p>
        </p:txBody>
      </p:sp>
      <p:pic>
        <p:nvPicPr>
          <p:cNvPr id="12" name="Picture Placeholder 11" descr="Using Load Reduction Instruction to boost motivation and engagement screenshot">
            <a:extLst>
              <a:ext uri="{FF2B5EF4-FFF2-40B4-BE49-F238E27FC236}">
                <a16:creationId xmlns:a16="http://schemas.microsoft.com/office/drawing/2014/main" id="{7D144B7A-297D-4E9F-8CA0-6AF0059CC813}"/>
              </a:ext>
            </a:extLst>
          </p:cNvPr>
          <p:cNvPicPr>
            <a:picLocks noGrp="1" noChangeAspect="1"/>
          </p:cNvPicPr>
          <p:nvPr>
            <p:ph type="pic" sz="quarter" idx="15"/>
          </p:nvPr>
        </p:nvPicPr>
        <p:blipFill>
          <a:blip r:embed="rId2"/>
          <a:srcRect t="1484" b="1484"/>
          <a:stretch>
            <a:fillRect/>
          </a:stretch>
        </p:blipFill>
        <p:spPr>
          <a:prstGeom prst="rect">
            <a:avLst/>
          </a:prstGeom>
        </p:spPr>
      </p:pic>
    </p:spTree>
    <p:extLst>
      <p:ext uri="{BB962C8B-B14F-4D97-AF65-F5344CB8AC3E}">
        <p14:creationId xmlns:p14="http://schemas.microsoft.com/office/powerpoint/2010/main" val="12953779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 sum, what is the value of modeling</a:t>
            </a:r>
          </a:p>
        </p:txBody>
      </p:sp>
      <p:sp>
        <p:nvSpPr>
          <p:cNvPr id="2" name="Text Placeholder 1"/>
          <p:cNvSpPr>
            <a:spLocks noGrp="1"/>
          </p:cNvSpPr>
          <p:nvPr>
            <p:ph type="body" sz="quarter" idx="13"/>
          </p:nvPr>
        </p:nvSpPr>
        <p:spPr/>
        <p:txBody>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Based on our activities so far:</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It reduces the cognitive load for new concepts</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It can make it easier for students to meet objectives efficiently</a:t>
            </a:r>
          </a:p>
          <a:p>
            <a:pPr>
              <a:buFont typeface="Arial" panose="020B0604020202020204" pitchFamily="34" charset="0"/>
              <a:buChar char="•"/>
            </a:pPr>
            <a:r>
              <a:rPr lang="en-US" dirty="0">
                <a:latin typeface="Arial" panose="020B0604020202020204" pitchFamily="34" charset="0"/>
                <a:cs typeface="Arial" panose="020B0604020202020204" pitchFamily="34" charset="0"/>
              </a:rPr>
              <a:t>In addition</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It is part of learning theories that shows that</a:t>
            </a:r>
          </a:p>
          <a:p>
            <a:pPr lvl="2">
              <a:buFont typeface="Arial" panose="020B0604020202020204" pitchFamily="34" charset="0"/>
              <a:buChar char="•"/>
            </a:pPr>
            <a:r>
              <a:rPr lang="en-US" dirty="0">
                <a:latin typeface="Arial" panose="020B0604020202020204" pitchFamily="34" charset="0"/>
                <a:cs typeface="Arial" panose="020B0604020202020204" pitchFamily="34" charset="0"/>
              </a:rPr>
              <a:t>learning from experts promotes skill development (e.g., Bruner)</a:t>
            </a:r>
          </a:p>
          <a:p>
            <a:pPr lvl="2">
              <a:buFont typeface="Arial" panose="020B0604020202020204" pitchFamily="34" charset="0"/>
              <a:buChar char="•"/>
            </a:pPr>
            <a:r>
              <a:rPr lang="en-US" dirty="0" err="1">
                <a:latin typeface="Arial" panose="020B0604020202020204" pitchFamily="34" charset="0"/>
                <a:cs typeface="Arial" panose="020B0604020202020204" pitchFamily="34" charset="0"/>
              </a:rPr>
              <a:t>scaffolded</a:t>
            </a:r>
            <a:r>
              <a:rPr lang="en-US" dirty="0">
                <a:latin typeface="Arial" panose="020B0604020202020204" pitchFamily="34" charset="0"/>
                <a:cs typeface="Arial" panose="020B0604020202020204" pitchFamily="34" charset="0"/>
              </a:rPr>
              <a:t> learning supports success (e.g., Bandura)</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It establishes a foundation that promotes generalization</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It promotes engagement by </a:t>
            </a:r>
          </a:p>
          <a:p>
            <a:pPr lvl="2">
              <a:buFont typeface="Arial" panose="020B0604020202020204" pitchFamily="34" charset="0"/>
              <a:buChar char="•"/>
            </a:pPr>
            <a:r>
              <a:rPr lang="en-US" dirty="0">
                <a:latin typeface="Arial" panose="020B0604020202020204" pitchFamily="34" charset="0"/>
                <a:cs typeface="Arial" panose="020B0604020202020204" pitchFamily="34" charset="0"/>
              </a:rPr>
              <a:t>reducing the cognitive load</a:t>
            </a:r>
          </a:p>
          <a:p>
            <a:pPr lvl="2">
              <a:buFont typeface="Arial" panose="020B0604020202020204" pitchFamily="34" charset="0"/>
              <a:buChar char="•"/>
            </a:pPr>
            <a:r>
              <a:rPr lang="en-US" dirty="0">
                <a:latin typeface="Arial" panose="020B0604020202020204" pitchFamily="34" charset="0"/>
                <a:cs typeface="Arial" panose="020B0604020202020204" pitchFamily="34" charset="0"/>
              </a:rPr>
              <a:t>assuring constant success during learning</a:t>
            </a:r>
          </a:p>
          <a:p>
            <a:pPr lvl="2">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7382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dirty="0"/>
              <a:t>Give clear explanations </a:t>
            </a:r>
            <a:endParaRPr lang="en-US" sz="1800" dirty="0"/>
          </a:p>
          <a:p>
            <a:pPr lvl="1"/>
            <a:r>
              <a:rPr lang="en-US" dirty="0"/>
              <a:t>Match the explanation the learning outcome</a:t>
            </a:r>
          </a:p>
          <a:p>
            <a:pPr lvl="1"/>
            <a:r>
              <a:rPr lang="en-US" dirty="0"/>
              <a:t>Design the explanation so that it is correct, clear, and concise</a:t>
            </a:r>
            <a:endParaRPr lang="en-US" sz="2600" dirty="0"/>
          </a:p>
          <a:p>
            <a:pPr lvl="1"/>
            <a:r>
              <a:rPr lang="en-US" dirty="0"/>
              <a:t>Use the explanation consistently</a:t>
            </a:r>
          </a:p>
          <a:p>
            <a:r>
              <a:rPr lang="en-US" dirty="0"/>
              <a:t>Model multiple planned examples</a:t>
            </a:r>
          </a:p>
          <a:p>
            <a:pPr lvl="1"/>
            <a:r>
              <a:rPr lang="en-US" dirty="0"/>
              <a:t>Show all the steps or provide unique examples</a:t>
            </a:r>
          </a:p>
          <a:p>
            <a:pPr lvl="1"/>
            <a:r>
              <a:rPr lang="en-US" dirty="0"/>
              <a:t>Verbalize your thinking</a:t>
            </a:r>
          </a:p>
          <a:p>
            <a:pPr lvl="1"/>
            <a:r>
              <a:rPr lang="en-US" dirty="0"/>
              <a:t>Have students observe</a:t>
            </a:r>
          </a:p>
          <a:p>
            <a:r>
              <a:rPr lang="en-US" dirty="0"/>
              <a:t>Use supporting practices</a:t>
            </a:r>
          </a:p>
        </p:txBody>
      </p:sp>
      <p:sp>
        <p:nvSpPr>
          <p:cNvPr id="3" name="Title 2"/>
          <p:cNvSpPr>
            <a:spLocks noGrp="1"/>
          </p:cNvSpPr>
          <p:nvPr>
            <p:ph type="title"/>
          </p:nvPr>
        </p:nvSpPr>
        <p:spPr/>
        <p:txBody>
          <a:bodyPr/>
          <a:lstStyle/>
          <a:p>
            <a:r>
              <a:rPr lang="en-US" dirty="0"/>
              <a:t>Checklist: Modeling</a:t>
            </a:r>
          </a:p>
        </p:txBody>
      </p:sp>
    </p:spTree>
    <p:extLst>
      <p:ext uri="{BB962C8B-B14F-4D97-AF65-F5344CB8AC3E}">
        <p14:creationId xmlns:p14="http://schemas.microsoft.com/office/powerpoint/2010/main" val="25944808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Activities</a:t>
            </a:r>
          </a:p>
        </p:txBody>
      </p:sp>
      <p:sp>
        <p:nvSpPr>
          <p:cNvPr id="4" name="Rectangle 3">
            <a:extLst>
              <a:ext uri="{C183D7F6-B498-43B3-948B-1728B52AA6E4}">
                <adec:decorative xmlns:adec="http://schemas.microsoft.com/office/drawing/2017/decorative" val="1"/>
              </a:ext>
            </a:extLst>
          </p:cNvPr>
          <p:cNvSpPr/>
          <p:nvPr/>
        </p:nvSpPr>
        <p:spPr>
          <a:xfrm rot="5400000">
            <a:off x="-3312622" y="3312622"/>
            <a:ext cx="6858000" cy="232756"/>
          </a:xfrm>
          <a:prstGeom prst="rect">
            <a:avLst/>
          </a:prstGeom>
          <a:gradFill flip="none" rotWithShape="1">
            <a:gsLst>
              <a:gs pos="100000">
                <a:srgbClr val="7B2512"/>
              </a:gs>
              <a:gs pos="0">
                <a:srgbClr val="C85337"/>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NCI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9124" y="6259841"/>
            <a:ext cx="1995813" cy="407568"/>
          </a:xfrm>
          <a:prstGeom prst="rect">
            <a:avLst/>
          </a:prstGeom>
        </p:spPr>
      </p:pic>
      <p:pic>
        <p:nvPicPr>
          <p:cNvPr id="6" name="Picture 5" descr="uconn neag school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811" y="6389732"/>
            <a:ext cx="1592675" cy="171549"/>
          </a:xfrm>
          <a:prstGeom prst="rect">
            <a:avLst/>
          </a:prstGeom>
          <a:gradFill flip="none" rotWithShape="1">
            <a:gsLst>
              <a:gs pos="0">
                <a:schemeClr val="bg1">
                  <a:lumMod val="75000"/>
                  <a:lumOff val="25000"/>
                </a:schemeClr>
              </a:gs>
              <a:gs pos="100000">
                <a:schemeClr val="bg1">
                  <a:lumMod val="95000"/>
                  <a:lumOff val="5000"/>
                </a:schemeClr>
              </a:gs>
            </a:gsLst>
            <a:lin ang="5400000" scaled="1"/>
            <a:tileRect/>
          </a:gradFill>
        </p:spPr>
      </p:pic>
      <p:grpSp>
        <p:nvGrpSpPr>
          <p:cNvPr id="8" name="Group 7" descr="Knowledge-building activities "/>
          <p:cNvGrpSpPr/>
          <p:nvPr userDrawn="1"/>
        </p:nvGrpSpPr>
        <p:grpSpPr>
          <a:xfrm>
            <a:off x="803178" y="2106505"/>
            <a:ext cx="3643335" cy="699267"/>
            <a:chOff x="819426" y="2577502"/>
            <a:chExt cx="3643335" cy="699267"/>
          </a:xfrm>
        </p:grpSpPr>
        <p:sp>
          <p:nvSpPr>
            <p:cNvPr id="13" name="TextBox 12"/>
            <p:cNvSpPr txBox="1"/>
            <p:nvPr userDrawn="1"/>
          </p:nvSpPr>
          <p:spPr>
            <a:xfrm>
              <a:off x="1866425" y="2746109"/>
              <a:ext cx="2596336" cy="307777"/>
            </a:xfrm>
            <a:prstGeom prst="rect">
              <a:avLst/>
            </a:prstGeom>
            <a:noFill/>
          </p:spPr>
          <p:txBody>
            <a:bodyPr wrap="square" rtlCol="0">
              <a:spAutoFit/>
            </a:bodyPr>
            <a:lstStyle/>
            <a:p>
              <a:pPr algn="l"/>
              <a:r>
                <a:rPr lang="en-US" sz="1400" dirty="0">
                  <a:latin typeface="Arial" charset="0"/>
                  <a:ea typeface="Arial" charset="0"/>
                  <a:cs typeface="Arial" charset="0"/>
                </a:rPr>
                <a:t>Knowledge-building activities</a:t>
              </a:r>
              <a:endParaRPr lang="en-US" sz="1400" baseline="0" dirty="0">
                <a:latin typeface="Arial" charset="0"/>
                <a:ea typeface="Arial" charset="0"/>
                <a:cs typeface="Arial" charset="0"/>
              </a:endParaRPr>
            </a:p>
          </p:txBody>
        </p:sp>
        <p:sp>
          <p:nvSpPr>
            <p:cNvPr id="14" name="Rectangle 13"/>
            <p:cNvSpPr/>
            <p:nvPr userDrawn="1"/>
          </p:nvSpPr>
          <p:spPr>
            <a:xfrm rot="5400000" flipV="1">
              <a:off x="1355152" y="2904277"/>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 name="Picture 14" descr="pencil symbol"/>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9426" y="2577502"/>
              <a:ext cx="403855" cy="699267"/>
            </a:xfrm>
            <a:prstGeom prst="rect">
              <a:avLst/>
            </a:prstGeom>
          </p:spPr>
        </p:pic>
      </p:grpSp>
      <p:grpSp>
        <p:nvGrpSpPr>
          <p:cNvPr id="9" name="Group 8" descr="Construct a model based on the checklist&#10;"/>
          <p:cNvGrpSpPr/>
          <p:nvPr userDrawn="1"/>
        </p:nvGrpSpPr>
        <p:grpSpPr>
          <a:xfrm>
            <a:off x="5559009" y="3026018"/>
            <a:ext cx="3382768" cy="613511"/>
            <a:chOff x="5565660" y="3305226"/>
            <a:chExt cx="3382768" cy="613511"/>
          </a:xfrm>
        </p:grpSpPr>
        <p:sp>
          <p:nvSpPr>
            <p:cNvPr id="10" name="TextBox 9"/>
            <p:cNvSpPr txBox="1"/>
            <p:nvPr userDrawn="1"/>
          </p:nvSpPr>
          <p:spPr>
            <a:xfrm>
              <a:off x="6745125" y="3350372"/>
              <a:ext cx="2203303" cy="523220"/>
            </a:xfrm>
            <a:prstGeom prst="rect">
              <a:avLst/>
            </a:prstGeom>
            <a:noFill/>
          </p:spPr>
          <p:txBody>
            <a:bodyPr wrap="square" rtlCol="0">
              <a:spAutoFit/>
            </a:bodyPr>
            <a:lstStyle/>
            <a:p>
              <a:pPr algn="l"/>
              <a:r>
                <a:rPr lang="en-US" sz="1400" dirty="0">
                  <a:latin typeface="Arial" charset="0"/>
                  <a:ea typeface="Arial" charset="0"/>
                  <a:cs typeface="Arial" charset="0"/>
                </a:rPr>
                <a:t>Construct a model based on the checklist</a:t>
              </a:r>
            </a:p>
          </p:txBody>
        </p:sp>
        <p:sp>
          <p:nvSpPr>
            <p:cNvPr id="11" name="Rectangle 10"/>
            <p:cNvSpPr/>
            <p:nvPr userDrawn="1"/>
          </p:nvSpPr>
          <p:spPr>
            <a:xfrm rot="5400000" flipV="1">
              <a:off x="6233851" y="3589123"/>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2" name="Picture 11" descr="notebook symbol"/>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65660" y="3305226"/>
              <a:ext cx="520906" cy="613511"/>
            </a:xfrm>
            <a:prstGeom prst="rect">
              <a:avLst/>
            </a:prstGeom>
          </p:spPr>
        </p:pic>
      </p:grpSp>
      <p:grpSp>
        <p:nvGrpSpPr>
          <p:cNvPr id="18" name="Group 17" descr="Discussions on checklists and helping others&#10;"/>
          <p:cNvGrpSpPr/>
          <p:nvPr/>
        </p:nvGrpSpPr>
        <p:grpSpPr>
          <a:xfrm>
            <a:off x="691264" y="3092989"/>
            <a:ext cx="3572993" cy="523220"/>
            <a:chOff x="705119" y="3941277"/>
            <a:chExt cx="3572993" cy="523220"/>
          </a:xfrm>
        </p:grpSpPr>
        <p:sp>
          <p:nvSpPr>
            <p:cNvPr id="19" name="TextBox 18" descr="Discussions on checklists and helping others&#10;"/>
            <p:cNvSpPr txBox="1"/>
            <p:nvPr userDrawn="1"/>
          </p:nvSpPr>
          <p:spPr>
            <a:xfrm>
              <a:off x="1866426" y="3941277"/>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Discussions on checklists and helping others</a:t>
              </a:r>
            </a:p>
          </p:txBody>
        </p:sp>
        <p:sp>
          <p:nvSpPr>
            <p:cNvPr id="20" name="Rectangle 19"/>
            <p:cNvSpPr/>
            <p:nvPr userDrawn="1"/>
          </p:nvSpPr>
          <p:spPr>
            <a:xfrm rot="5400000" flipV="1">
              <a:off x="1355152" y="4180028"/>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1" name="Picture 20" descr="word bubble symbol"/>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5119" y="3981322"/>
              <a:ext cx="632468" cy="443131"/>
            </a:xfrm>
            <a:prstGeom prst="rect">
              <a:avLst/>
            </a:prstGeom>
          </p:spPr>
        </p:pic>
      </p:grpSp>
      <p:grpSp>
        <p:nvGrpSpPr>
          <p:cNvPr id="27" name="Group 26" descr="Brief examples&#10;Knowledge-building activities&#10;"/>
          <p:cNvGrpSpPr/>
          <p:nvPr/>
        </p:nvGrpSpPr>
        <p:grpSpPr>
          <a:xfrm>
            <a:off x="667708" y="1210771"/>
            <a:ext cx="3781199" cy="523220"/>
            <a:chOff x="681563" y="1389775"/>
            <a:chExt cx="3781199" cy="523220"/>
          </a:xfrm>
        </p:grpSpPr>
        <p:sp>
          <p:nvSpPr>
            <p:cNvPr id="28" name="TextBox 27" descr="Brief examples&#10;Knowledge-building activities&#10;"/>
            <p:cNvSpPr txBox="1"/>
            <p:nvPr userDrawn="1"/>
          </p:nvSpPr>
          <p:spPr>
            <a:xfrm>
              <a:off x="1866425" y="1389775"/>
              <a:ext cx="2596337" cy="523220"/>
            </a:xfrm>
            <a:prstGeom prst="rect">
              <a:avLst/>
            </a:prstGeom>
            <a:noFill/>
          </p:spPr>
          <p:txBody>
            <a:bodyPr wrap="square" rtlCol="0">
              <a:spAutoFit/>
            </a:bodyPr>
            <a:lstStyle/>
            <a:p>
              <a:pPr algn="l"/>
              <a:r>
                <a:rPr lang="en-US" sz="1400" dirty="0">
                  <a:latin typeface="Arial" charset="0"/>
                  <a:ea typeface="Arial" charset="0"/>
                  <a:cs typeface="Arial" charset="0"/>
                </a:rPr>
                <a:t>Brief</a:t>
              </a:r>
              <a:r>
                <a:rPr lang="en-US" sz="1400" baseline="0" dirty="0">
                  <a:latin typeface="Arial" charset="0"/>
                  <a:ea typeface="Arial" charset="0"/>
                  <a:cs typeface="Arial" charset="0"/>
                </a:rPr>
                <a:t> examples</a:t>
              </a:r>
            </a:p>
            <a:p>
              <a:pPr algn="l"/>
              <a:r>
                <a:rPr lang="en-US" sz="1400" baseline="0" dirty="0">
                  <a:latin typeface="Arial" charset="0"/>
                  <a:ea typeface="Arial" charset="0"/>
                  <a:cs typeface="Arial" charset="0"/>
                </a:rPr>
                <a:t>Knowledge-building</a:t>
              </a:r>
              <a:r>
                <a:rPr lang="en-US" sz="1400" dirty="0">
                  <a:latin typeface="Arial" charset="0"/>
                  <a:ea typeface="Arial" charset="0"/>
                  <a:cs typeface="Arial" charset="0"/>
                </a:rPr>
                <a:t> activities</a:t>
              </a:r>
              <a:endParaRPr lang="en-US" sz="1400" baseline="0" dirty="0">
                <a:latin typeface="Arial" charset="0"/>
                <a:ea typeface="Arial" charset="0"/>
                <a:cs typeface="Arial" charset="0"/>
              </a:endParaRPr>
            </a:p>
          </p:txBody>
        </p:sp>
        <p:sp>
          <p:nvSpPr>
            <p:cNvPr id="29" name="Rectangle 28"/>
            <p:cNvSpPr/>
            <p:nvPr userDrawn="1"/>
          </p:nvSpPr>
          <p:spPr>
            <a:xfrm rot="5400000" flipV="1">
              <a:off x="1355152" y="162852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0" name="Picture 29" descr="video camera symbol"/>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1563" y="1436781"/>
              <a:ext cx="679580" cy="429209"/>
            </a:xfrm>
            <a:prstGeom prst="rect">
              <a:avLst/>
            </a:prstGeom>
          </p:spPr>
        </p:pic>
      </p:grpSp>
      <p:grpSp>
        <p:nvGrpSpPr>
          <p:cNvPr id="34" name="Group 33">
            <a:extLst>
              <a:ext uri="{C183D7F6-B498-43B3-948B-1728B52AA6E4}">
                <adec:decorative xmlns:adec="http://schemas.microsoft.com/office/drawing/2017/decorative" val="1"/>
              </a:ext>
            </a:extLst>
          </p:cNvPr>
          <p:cNvGrpSpPr/>
          <p:nvPr/>
        </p:nvGrpSpPr>
        <p:grpSpPr>
          <a:xfrm>
            <a:off x="749080" y="3918937"/>
            <a:ext cx="8393876" cy="697243"/>
            <a:chOff x="749080" y="4636965"/>
            <a:chExt cx="8393876" cy="697243"/>
          </a:xfrm>
        </p:grpSpPr>
        <p:grpSp>
          <p:nvGrpSpPr>
            <p:cNvPr id="35" name="Group 34"/>
            <p:cNvGrpSpPr/>
            <p:nvPr userDrawn="1"/>
          </p:nvGrpSpPr>
          <p:grpSpPr>
            <a:xfrm>
              <a:off x="5653876" y="4636965"/>
              <a:ext cx="3489080" cy="697243"/>
              <a:chOff x="5667731" y="5067130"/>
              <a:chExt cx="3489080" cy="697243"/>
            </a:xfrm>
          </p:grpSpPr>
          <p:sp>
            <p:nvSpPr>
              <p:cNvPr id="40" name="TextBox 39"/>
              <p:cNvSpPr txBox="1"/>
              <p:nvPr userDrawn="1"/>
            </p:nvSpPr>
            <p:spPr>
              <a:xfrm>
                <a:off x="6745125" y="5154141"/>
                <a:ext cx="2411686" cy="307777"/>
              </a:xfrm>
              <a:prstGeom prst="rect">
                <a:avLst/>
              </a:prstGeom>
              <a:noFill/>
            </p:spPr>
            <p:txBody>
              <a:bodyPr wrap="square" rtlCol="0">
                <a:spAutoFit/>
              </a:bodyPr>
              <a:lstStyle/>
              <a:p>
                <a:pPr algn="l"/>
                <a:r>
                  <a:rPr lang="en-US" sz="1400" dirty="0">
                    <a:latin typeface="Arial" charset="0"/>
                    <a:ea typeface="Arial" charset="0"/>
                    <a:cs typeface="Arial" charset="0"/>
                  </a:rPr>
                  <a:t>Try out your lesson </a:t>
                </a:r>
              </a:p>
            </p:txBody>
          </p:sp>
          <p:sp>
            <p:nvSpPr>
              <p:cNvPr id="41" name="Rectangle 40"/>
              <p:cNvSpPr/>
              <p:nvPr userDrawn="1"/>
            </p:nvSpPr>
            <p:spPr>
              <a:xfrm rot="5400000" flipV="1">
                <a:off x="6233851" y="5392892"/>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2" name="Picture 41" descr="lightening bolt symbol"/>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67731" y="5067130"/>
                <a:ext cx="286368" cy="697243"/>
              </a:xfrm>
              <a:prstGeom prst="rect">
                <a:avLst/>
              </a:prstGeom>
            </p:spPr>
          </p:pic>
        </p:grpSp>
        <p:grpSp>
          <p:nvGrpSpPr>
            <p:cNvPr id="36" name="Group 35"/>
            <p:cNvGrpSpPr/>
            <p:nvPr userDrawn="1"/>
          </p:nvGrpSpPr>
          <p:grpSpPr>
            <a:xfrm>
              <a:off x="749080" y="4663050"/>
              <a:ext cx="4497660" cy="645073"/>
              <a:chOff x="762935" y="5121429"/>
              <a:chExt cx="4497660" cy="645073"/>
            </a:xfrm>
          </p:grpSpPr>
          <p:sp>
            <p:nvSpPr>
              <p:cNvPr id="37" name="TextBox 36"/>
              <p:cNvSpPr txBox="1"/>
              <p:nvPr userDrawn="1"/>
            </p:nvSpPr>
            <p:spPr>
              <a:xfrm>
                <a:off x="1866426" y="5182355"/>
                <a:ext cx="3394169" cy="523220"/>
              </a:xfrm>
              <a:prstGeom prst="rect">
                <a:avLst/>
              </a:prstGeom>
              <a:noFill/>
            </p:spPr>
            <p:txBody>
              <a:bodyPr wrap="square" rtlCol="0" anchor="ctr">
                <a:spAutoFit/>
              </a:bodyPr>
              <a:lstStyle/>
              <a:p>
                <a:r>
                  <a:rPr lang="en-US" sz="1400" dirty="0">
                    <a:latin typeface="Arial" charset="0"/>
                    <a:ea typeface="Arial" charset="0"/>
                    <a:cs typeface="Arial" charset="0"/>
                  </a:rPr>
                  <a:t>Martin (2016) </a:t>
                </a:r>
              </a:p>
              <a:p>
                <a:r>
                  <a:rPr lang="en-US" sz="1400" baseline="0" dirty="0">
                    <a:latin typeface="Arial" charset="0"/>
                    <a:ea typeface="Arial" charset="0"/>
                    <a:cs typeface="Arial" charset="0"/>
                  </a:rPr>
                  <a:t>The</a:t>
                </a:r>
                <a:r>
                  <a:rPr lang="en-US" sz="1400" dirty="0">
                    <a:latin typeface="Arial" charset="0"/>
                    <a:ea typeface="Arial" charset="0"/>
                    <a:cs typeface="Arial" charset="0"/>
                  </a:rPr>
                  <a:t> author’s descriptions of modeling</a:t>
                </a:r>
                <a:endParaRPr lang="en-US" sz="1400" baseline="0" dirty="0">
                  <a:latin typeface="Arial" charset="0"/>
                  <a:ea typeface="Arial" charset="0"/>
                  <a:cs typeface="Arial" charset="0"/>
                </a:endParaRPr>
              </a:p>
            </p:txBody>
          </p:sp>
          <p:sp>
            <p:nvSpPr>
              <p:cNvPr id="38" name="Rectangle 37"/>
              <p:cNvSpPr/>
              <p:nvPr userDrawn="1"/>
            </p:nvSpPr>
            <p:spPr>
              <a:xfrm rot="5400000" flipV="1">
                <a:off x="1355152" y="542110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9" name="Picture 38" descr="paper symbol"/>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62935" y="5121429"/>
                <a:ext cx="516836" cy="645073"/>
              </a:xfrm>
              <a:prstGeom prst="rect">
                <a:avLst/>
              </a:prstGeom>
            </p:spPr>
          </p:pic>
        </p:grpSp>
      </p:grpSp>
      <p:grpSp>
        <p:nvGrpSpPr>
          <p:cNvPr id="43" name="Group 42">
            <a:extLst>
              <a:ext uri="{C183D7F6-B498-43B3-948B-1728B52AA6E4}">
                <adec:decorative xmlns:adec="http://schemas.microsoft.com/office/drawing/2017/decorative" val="1"/>
              </a:ext>
            </a:extLst>
          </p:cNvPr>
          <p:cNvGrpSpPr/>
          <p:nvPr/>
        </p:nvGrpSpPr>
        <p:grpSpPr>
          <a:xfrm>
            <a:off x="763263" y="5916208"/>
            <a:ext cx="4483477" cy="645073"/>
            <a:chOff x="763263" y="5916208"/>
            <a:chExt cx="4483477" cy="645073"/>
          </a:xfrm>
        </p:grpSpPr>
        <p:pic>
          <p:nvPicPr>
            <p:cNvPr id="44" name="Picture 43" descr="checklist"/>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3263" y="5916208"/>
              <a:ext cx="479197" cy="645073"/>
            </a:xfrm>
            <a:prstGeom prst="rect">
              <a:avLst/>
            </a:prstGeom>
          </p:spPr>
        </p:pic>
        <p:grpSp>
          <p:nvGrpSpPr>
            <p:cNvPr id="45" name="Group 44"/>
            <p:cNvGrpSpPr/>
            <p:nvPr userDrawn="1"/>
          </p:nvGrpSpPr>
          <p:grpSpPr>
            <a:xfrm>
              <a:off x="1561621" y="5979805"/>
              <a:ext cx="3685119" cy="523220"/>
              <a:chOff x="1561621" y="5979805"/>
              <a:chExt cx="3685119" cy="523220"/>
            </a:xfrm>
          </p:grpSpPr>
          <p:sp>
            <p:nvSpPr>
              <p:cNvPr id="46" name="TextBox 45"/>
              <p:cNvSpPr txBox="1"/>
              <p:nvPr userDrawn="1"/>
            </p:nvSpPr>
            <p:spPr>
              <a:xfrm>
                <a:off x="1852571" y="5979805"/>
                <a:ext cx="3394169" cy="523220"/>
              </a:xfrm>
              <a:prstGeom prst="rect">
                <a:avLst/>
              </a:prstGeom>
              <a:noFill/>
            </p:spPr>
            <p:txBody>
              <a:bodyPr wrap="square" rtlCol="0" anchor="ctr">
                <a:spAutoFit/>
              </a:bodyPr>
              <a:lstStyle/>
              <a:p>
                <a:pPr algn="l"/>
                <a:r>
                  <a:rPr lang="en-US" sz="1400" baseline="0" dirty="0">
                    <a:latin typeface="Arial" charset="0"/>
                    <a:ea typeface="Arial" charset="0"/>
                    <a:cs typeface="Arial" charset="0"/>
                  </a:rPr>
                  <a:t>“Let me start it” activity to</a:t>
                </a:r>
                <a:r>
                  <a:rPr lang="en-US" sz="1400" dirty="0">
                    <a:latin typeface="Arial" charset="0"/>
                    <a:ea typeface="Arial" charset="0"/>
                    <a:cs typeface="Arial" charset="0"/>
                  </a:rPr>
                  <a:t> fix a real lesson</a:t>
                </a:r>
                <a:endParaRPr lang="en-US" sz="1400" baseline="0" dirty="0">
                  <a:latin typeface="Arial" charset="0"/>
                  <a:ea typeface="Arial" charset="0"/>
                  <a:cs typeface="Arial" charset="0"/>
                </a:endParaRPr>
              </a:p>
            </p:txBody>
          </p:sp>
          <p:sp>
            <p:nvSpPr>
              <p:cNvPr id="47" name="Rectangle 46"/>
              <p:cNvSpPr/>
              <p:nvPr userDrawn="1"/>
            </p:nvSpPr>
            <p:spPr>
              <a:xfrm rot="5400000" flipV="1">
                <a:off x="1341297" y="6218556"/>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grpSp>
        <p:nvGrpSpPr>
          <p:cNvPr id="50" name="Group 49">
            <a:extLst>
              <a:ext uri="{C183D7F6-B498-43B3-948B-1728B52AA6E4}">
                <adec:decorative xmlns:adec="http://schemas.microsoft.com/office/drawing/2017/decorative" val="1"/>
              </a:ext>
            </a:extLst>
          </p:cNvPr>
          <p:cNvGrpSpPr/>
          <p:nvPr/>
        </p:nvGrpSpPr>
        <p:grpSpPr>
          <a:xfrm>
            <a:off x="663072" y="5005919"/>
            <a:ext cx="4583668" cy="523220"/>
            <a:chOff x="663072" y="5005919"/>
            <a:chExt cx="4583668" cy="523220"/>
          </a:xfrm>
        </p:grpSpPr>
        <p:sp>
          <p:nvSpPr>
            <p:cNvPr id="51" name="TextBox 50"/>
            <p:cNvSpPr txBox="1"/>
            <p:nvPr userDrawn="1"/>
          </p:nvSpPr>
          <p:spPr>
            <a:xfrm>
              <a:off x="1852571" y="5005919"/>
              <a:ext cx="3394169" cy="523220"/>
            </a:xfrm>
            <a:prstGeom prst="rect">
              <a:avLst/>
            </a:prstGeom>
            <a:noFill/>
          </p:spPr>
          <p:txBody>
            <a:bodyPr wrap="square" rtlCol="0" anchor="ctr">
              <a:spAutoFit/>
            </a:bodyPr>
            <a:lstStyle/>
            <a:p>
              <a:pPr algn="l"/>
              <a:r>
                <a:rPr lang="en-US" sz="1400" dirty="0">
                  <a:latin typeface="Arial" charset="0"/>
                  <a:ea typeface="Arial" charset="0"/>
                  <a:cs typeface="Arial" charset="0"/>
                </a:rPr>
                <a:t>Lead</a:t>
              </a:r>
              <a:r>
                <a:rPr lang="en-US" sz="1400" baseline="0" dirty="0">
                  <a:latin typeface="Arial" charset="0"/>
                  <a:ea typeface="Arial" charset="0"/>
                  <a:cs typeface="Arial" charset="0"/>
                </a:rPr>
                <a:t> teacher demonstration to</a:t>
              </a:r>
              <a:r>
                <a:rPr lang="en-US" sz="1400" dirty="0">
                  <a:latin typeface="Arial" charset="0"/>
                  <a:ea typeface="Arial" charset="0"/>
                  <a:cs typeface="Arial" charset="0"/>
                </a:rPr>
                <a:t> compare ways to model</a:t>
              </a:r>
              <a:endParaRPr lang="en-US" sz="1400" baseline="0" dirty="0">
                <a:latin typeface="Arial" charset="0"/>
                <a:ea typeface="Arial" charset="0"/>
                <a:cs typeface="Arial" charset="0"/>
              </a:endParaRPr>
            </a:p>
          </p:txBody>
        </p:sp>
        <p:sp>
          <p:nvSpPr>
            <p:cNvPr id="52" name="Rectangle 51"/>
            <p:cNvSpPr/>
            <p:nvPr userDrawn="1"/>
          </p:nvSpPr>
          <p:spPr>
            <a:xfrm rot="5400000" flipV="1">
              <a:off x="1341297" y="5244670"/>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3" name="Picture 52" descr="video camera symbol"/>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63072" y="5052268"/>
              <a:ext cx="679580" cy="426403"/>
            </a:xfrm>
            <a:prstGeom prst="rect">
              <a:avLst/>
            </a:prstGeom>
          </p:spPr>
        </p:pic>
      </p:grpSp>
      <p:sp>
        <p:nvSpPr>
          <p:cNvPr id="57" name="TextBox 56"/>
          <p:cNvSpPr txBox="1"/>
          <p:nvPr/>
        </p:nvSpPr>
        <p:spPr>
          <a:xfrm>
            <a:off x="6726322" y="2179017"/>
            <a:ext cx="2411686" cy="523220"/>
          </a:xfrm>
          <a:prstGeom prst="rect">
            <a:avLst/>
          </a:prstGeom>
          <a:noFill/>
        </p:spPr>
        <p:txBody>
          <a:bodyPr wrap="square" rtlCol="0">
            <a:spAutoFit/>
          </a:bodyPr>
          <a:lstStyle/>
          <a:p>
            <a:pPr algn="l"/>
            <a:r>
              <a:rPr lang="en-US" sz="1400" dirty="0">
                <a:latin typeface="Arial" charset="0"/>
                <a:ea typeface="Arial" charset="0"/>
                <a:cs typeface="Arial" charset="0"/>
              </a:rPr>
              <a:t>Knowledge-building</a:t>
            </a:r>
            <a:r>
              <a:rPr lang="en-US" sz="1400" baseline="0" dirty="0">
                <a:latin typeface="Arial" charset="0"/>
                <a:ea typeface="Arial" charset="0"/>
                <a:cs typeface="Arial" charset="0"/>
              </a:rPr>
              <a:t> c</a:t>
            </a:r>
            <a:r>
              <a:rPr lang="en-US" sz="1400" dirty="0">
                <a:latin typeface="Arial" charset="0"/>
                <a:ea typeface="Arial" charset="0"/>
                <a:cs typeface="Arial" charset="0"/>
              </a:rPr>
              <a:t>urriculum</a:t>
            </a:r>
            <a:r>
              <a:rPr lang="en-US" sz="1400" baseline="0" dirty="0">
                <a:latin typeface="Arial" charset="0"/>
                <a:ea typeface="Arial" charset="0"/>
                <a:cs typeface="Arial" charset="0"/>
              </a:rPr>
              <a:t> example</a:t>
            </a:r>
            <a:endParaRPr lang="en-US" sz="1400" dirty="0">
              <a:latin typeface="Arial" charset="0"/>
              <a:ea typeface="Arial" charset="0"/>
              <a:cs typeface="Arial" charset="0"/>
            </a:endParaRPr>
          </a:p>
        </p:txBody>
      </p:sp>
      <p:sp>
        <p:nvSpPr>
          <p:cNvPr id="58" name="Rectangle 57">
            <a:extLst>
              <a:ext uri="{C183D7F6-B498-43B3-948B-1728B52AA6E4}">
                <adec:decorative xmlns:adec="http://schemas.microsoft.com/office/drawing/2017/decorative" val="1"/>
              </a:ext>
            </a:extLst>
          </p:cNvPr>
          <p:cNvSpPr/>
          <p:nvPr/>
        </p:nvSpPr>
        <p:spPr>
          <a:xfrm rot="5400000" flipV="1">
            <a:off x="6219996" y="2423037"/>
            <a:ext cx="486367" cy="45719"/>
          </a:xfrm>
          <a:prstGeom prst="rect">
            <a:avLst/>
          </a:prstGeom>
          <a:solidFill>
            <a:srgbClr val="C853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9" name="Picture 58" descr="folder ico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59009" y="2229232"/>
            <a:ext cx="560776" cy="433327"/>
          </a:xfrm>
          <a:prstGeom prst="rect">
            <a:avLst/>
          </a:prstGeom>
        </p:spPr>
      </p:pic>
    </p:spTree>
    <p:extLst>
      <p:ext uri="{BB962C8B-B14F-4D97-AF65-F5344CB8AC3E}">
        <p14:creationId xmlns:p14="http://schemas.microsoft.com/office/powerpoint/2010/main" val="29811567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quarter" idx="14"/>
          </p:nvPr>
        </p:nvSpPr>
        <p:spPr/>
        <p:txBody>
          <a:bodyPr/>
          <a:lstStyle/>
          <a:p>
            <a:r>
              <a:rPr lang="en-US" dirty="0"/>
              <a:t>Part 2 Goal</a:t>
            </a:r>
          </a:p>
        </p:txBody>
      </p:sp>
      <p:sp>
        <p:nvSpPr>
          <p:cNvPr id="11" name="Content Placeholder 10"/>
          <p:cNvSpPr>
            <a:spLocks noGrp="1"/>
          </p:cNvSpPr>
          <p:nvPr>
            <p:ph idx="1"/>
          </p:nvPr>
        </p:nvSpPr>
        <p:spPr/>
        <p:txBody>
          <a:bodyPr>
            <a:normAutofit/>
          </a:bodyPr>
          <a:lstStyle/>
          <a:p>
            <a:r>
              <a:rPr lang="en-US" dirty="0"/>
              <a:t>Plan to do your lesson</a:t>
            </a:r>
          </a:p>
          <a:p>
            <a:pPr lvl="1"/>
            <a:r>
              <a:rPr lang="en-US" dirty="0"/>
              <a:t>Review your clear explanation and write it out to review as you teach</a:t>
            </a:r>
          </a:p>
          <a:p>
            <a:pPr lvl="1"/>
            <a:r>
              <a:rPr lang="en-US" dirty="0"/>
              <a:t>Adjust your plan so it is les than 10 minutes</a:t>
            </a:r>
          </a:p>
          <a:p>
            <a:r>
              <a:rPr lang="en-US" dirty="0"/>
              <a:t>Do the lesson</a:t>
            </a:r>
          </a:p>
          <a:p>
            <a:pPr lvl="1"/>
            <a:r>
              <a:rPr lang="en-US" dirty="0"/>
              <a:t>Work from your written plan</a:t>
            </a:r>
          </a:p>
          <a:p>
            <a:pPr lvl="1"/>
            <a:r>
              <a:rPr lang="en-US" dirty="0"/>
              <a:t>Focus on the clear explanation and the teacher-led model</a:t>
            </a:r>
          </a:p>
          <a:p>
            <a:pPr lvl="1"/>
            <a:endParaRPr lang="en-US" dirty="0"/>
          </a:p>
          <a:p>
            <a:endParaRPr lang="en-US" dirty="0"/>
          </a:p>
        </p:txBody>
      </p:sp>
      <p:sp>
        <p:nvSpPr>
          <p:cNvPr id="5" name="Content Placeholder 4"/>
          <p:cNvSpPr>
            <a:spLocks noGrp="1"/>
          </p:cNvSpPr>
          <p:nvPr>
            <p:ph idx="13"/>
          </p:nvPr>
        </p:nvSpPr>
        <p:spPr/>
        <p:txBody>
          <a:bodyPr/>
          <a:lstStyle/>
          <a:p>
            <a:r>
              <a:rPr lang="en-US" dirty="0"/>
              <a:t>Create a brief lesson with</a:t>
            </a:r>
          </a:p>
          <a:p>
            <a:pPr lvl="1"/>
            <a:r>
              <a:rPr lang="en-US" dirty="0"/>
              <a:t>a clear objective with a specific learning outcome</a:t>
            </a:r>
          </a:p>
          <a:p>
            <a:pPr lvl="1"/>
            <a:r>
              <a:rPr lang="en-US" dirty="0"/>
              <a:t>a clear explanation of the procedure or information</a:t>
            </a:r>
          </a:p>
          <a:p>
            <a:pPr lvl="1"/>
            <a:r>
              <a:rPr lang="en-US" dirty="0"/>
              <a:t>a description of the models used</a:t>
            </a:r>
          </a:p>
          <a:p>
            <a:r>
              <a:rPr lang="en-US" dirty="0"/>
              <a:t>After teaching the lesson, write a reflection comparing your lesson to the checklist</a:t>
            </a:r>
          </a:p>
          <a:p>
            <a:endParaRPr lang="en-US" dirty="0"/>
          </a:p>
        </p:txBody>
      </p:sp>
      <p:sp>
        <p:nvSpPr>
          <p:cNvPr id="7" name="Text Placeholder 6"/>
          <p:cNvSpPr>
            <a:spLocks noGrp="1"/>
          </p:cNvSpPr>
          <p:nvPr>
            <p:ph type="body" sz="quarter" idx="16"/>
          </p:nvPr>
        </p:nvSpPr>
        <p:spPr/>
        <p:txBody>
          <a:bodyPr/>
          <a:lstStyle/>
          <a:p>
            <a:r>
              <a:rPr lang="en-US" sz="2400" dirty="0"/>
              <a:t>Prepare a good model</a:t>
            </a:r>
          </a:p>
        </p:txBody>
      </p:sp>
      <p:sp>
        <p:nvSpPr>
          <p:cNvPr id="13" name="Text Placeholder 12"/>
          <p:cNvSpPr>
            <a:spLocks noGrp="1"/>
          </p:cNvSpPr>
          <p:nvPr>
            <p:ph type="body" sz="quarter" idx="17"/>
          </p:nvPr>
        </p:nvSpPr>
        <p:spPr/>
        <p:txBody>
          <a:bodyPr/>
          <a:lstStyle/>
          <a:p>
            <a:r>
              <a:rPr lang="en-US" sz="2400" dirty="0"/>
              <a:t>Try out your model</a:t>
            </a:r>
          </a:p>
        </p:txBody>
      </p:sp>
      <p:sp>
        <p:nvSpPr>
          <p:cNvPr id="2" name="Title 1" hidden="1">
            <a:extLst>
              <a:ext uri="{FF2B5EF4-FFF2-40B4-BE49-F238E27FC236}">
                <a16:creationId xmlns:a16="http://schemas.microsoft.com/office/drawing/2014/main" id="{226503C3-1926-4CF0-8CD5-7BC7E4F95BFF}"/>
              </a:ext>
            </a:extLst>
          </p:cNvPr>
          <p:cNvSpPr>
            <a:spLocks noGrp="1"/>
          </p:cNvSpPr>
          <p:nvPr>
            <p:ph type="title"/>
          </p:nvPr>
        </p:nvSpPr>
        <p:spPr/>
        <p:txBody>
          <a:bodyPr/>
          <a:lstStyle/>
          <a:p>
            <a:r>
              <a:rPr lang="en-US" dirty="0"/>
              <a:t>Slide 86</a:t>
            </a:r>
          </a:p>
        </p:txBody>
      </p:sp>
    </p:spTree>
    <p:extLst>
      <p:ext uri="{BB962C8B-B14F-4D97-AF65-F5344CB8AC3E}">
        <p14:creationId xmlns:p14="http://schemas.microsoft.com/office/powerpoint/2010/main" val="7785394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b="1" dirty="0"/>
              <a:t>Give clear explanations </a:t>
            </a:r>
            <a:endParaRPr lang="en-US" sz="1800" b="1" dirty="0"/>
          </a:p>
          <a:p>
            <a:pPr lvl="1"/>
            <a:r>
              <a:rPr lang="en-US" b="1" dirty="0">
                <a:solidFill>
                  <a:schemeClr val="accent5">
                    <a:lumMod val="75000"/>
                  </a:schemeClr>
                </a:solidFill>
              </a:rPr>
              <a:t>Match the explanation to the learning outcome</a:t>
            </a:r>
          </a:p>
          <a:p>
            <a:pPr lvl="1"/>
            <a:r>
              <a:rPr lang="en-US" dirty="0"/>
              <a:t>Design the explanation so that it is correct, clear, and concise</a:t>
            </a:r>
            <a:endParaRPr lang="en-US" sz="2600" dirty="0"/>
          </a:p>
          <a:p>
            <a:pPr lvl="1"/>
            <a:r>
              <a:rPr lang="en-US" dirty="0"/>
              <a:t>Use the explanation consistently</a:t>
            </a:r>
          </a:p>
          <a:p>
            <a:r>
              <a:rPr lang="en-US" dirty="0"/>
              <a:t>Model multiple planned examples</a:t>
            </a:r>
          </a:p>
          <a:p>
            <a:pPr lvl="1"/>
            <a:r>
              <a:rPr lang="en-US" dirty="0"/>
              <a:t>Show all the steps or provide unique examples</a:t>
            </a:r>
          </a:p>
          <a:p>
            <a:pPr lvl="1"/>
            <a:r>
              <a:rPr lang="en-US" dirty="0"/>
              <a:t>Verbalize your thinking</a:t>
            </a:r>
          </a:p>
          <a:p>
            <a:pPr lvl="1"/>
            <a:r>
              <a:rPr lang="en-US" dirty="0"/>
              <a:t>Have students observe</a:t>
            </a:r>
          </a:p>
          <a:p>
            <a:r>
              <a:rPr lang="en-US" dirty="0"/>
              <a:t>Use supporting practices</a:t>
            </a:r>
          </a:p>
        </p:txBody>
      </p:sp>
      <p:sp>
        <p:nvSpPr>
          <p:cNvPr id="3" name="Title 2"/>
          <p:cNvSpPr>
            <a:spLocks noGrp="1"/>
          </p:cNvSpPr>
          <p:nvPr>
            <p:ph type="title"/>
          </p:nvPr>
        </p:nvSpPr>
        <p:spPr/>
        <p:txBody>
          <a:bodyPr>
            <a:normAutofit fontScale="90000"/>
          </a:bodyPr>
          <a:lstStyle/>
          <a:p>
            <a:r>
              <a:rPr lang="en-US" dirty="0"/>
              <a:t>Checklist: Modeling</a:t>
            </a:r>
            <a:br>
              <a:rPr lang="en-US" dirty="0"/>
            </a:br>
            <a:r>
              <a:rPr lang="en-US" dirty="0">
                <a:solidFill>
                  <a:schemeClr val="accent5">
                    <a:lumMod val="75000"/>
                  </a:schemeClr>
                </a:solidFill>
              </a:rPr>
              <a:t>Give clear explanations</a:t>
            </a:r>
          </a:p>
        </p:txBody>
      </p:sp>
    </p:spTree>
    <p:extLst>
      <p:ext uri="{BB962C8B-B14F-4D97-AF65-F5344CB8AC3E}">
        <p14:creationId xmlns:p14="http://schemas.microsoft.com/office/powerpoint/2010/main" val="38019057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5CD7ED-1115-435F-8113-26496FE68C82}"/>
              </a:ext>
            </a:extLst>
          </p:cNvPr>
          <p:cNvSpPr>
            <a:spLocks noGrp="1"/>
          </p:cNvSpPr>
          <p:nvPr>
            <p:ph type="body" sz="quarter" idx="13"/>
          </p:nvPr>
        </p:nvSpPr>
        <p:spPr/>
        <p:txBody>
          <a:bodyPr/>
          <a:lstStyle/>
          <a:p>
            <a:pPr marL="0" indent="0">
              <a:buNone/>
            </a:pPr>
            <a:r>
              <a:rPr lang="en-US" dirty="0"/>
              <a:t>There are two broad categories of knowledge:</a:t>
            </a:r>
          </a:p>
          <a:p>
            <a:pPr marL="0" indent="0">
              <a:buNone/>
            </a:pPr>
            <a:endParaRPr lang="en-US" dirty="0"/>
          </a:p>
          <a:p>
            <a:r>
              <a:rPr lang="en-US" dirty="0"/>
              <a:t>Procedural knowledge (for multi-step processes)</a:t>
            </a:r>
          </a:p>
          <a:p>
            <a:pPr lvl="1"/>
            <a:r>
              <a:rPr lang="en-US" dirty="0"/>
              <a:t>Academic skills: subtracting with regrouping, identifying the main idea</a:t>
            </a:r>
          </a:p>
          <a:p>
            <a:pPr lvl="1"/>
            <a:r>
              <a:rPr lang="en-US" dirty="0"/>
              <a:t>Classroom procedures: how to write the heading on paper</a:t>
            </a:r>
          </a:p>
          <a:p>
            <a:pPr lvl="1"/>
            <a:r>
              <a:rPr lang="en-US" dirty="0"/>
              <a:t>Tasks: could be any skill or procedure</a:t>
            </a:r>
          </a:p>
          <a:p>
            <a:endParaRPr lang="en-US" dirty="0"/>
          </a:p>
          <a:p>
            <a:r>
              <a:rPr lang="en-US" dirty="0"/>
              <a:t>Declarative knowledge (kernels of knowledge)</a:t>
            </a:r>
          </a:p>
          <a:p>
            <a:pPr lvl="1"/>
            <a:r>
              <a:rPr lang="en-US" dirty="0"/>
              <a:t>Facts: Names of state capitals, roles of parts of a plant</a:t>
            </a:r>
          </a:p>
          <a:p>
            <a:pPr lvl="1"/>
            <a:r>
              <a:rPr lang="en-US" dirty="0"/>
              <a:t>Definitions: Meanings for vocabulary</a:t>
            </a:r>
          </a:p>
        </p:txBody>
      </p:sp>
      <p:sp>
        <p:nvSpPr>
          <p:cNvPr id="4" name="Title 3">
            <a:extLst>
              <a:ext uri="{FF2B5EF4-FFF2-40B4-BE49-F238E27FC236}">
                <a16:creationId xmlns:a16="http://schemas.microsoft.com/office/drawing/2014/main" id="{34178F2A-AA27-49A6-A7CD-01E075C3C0EF}"/>
              </a:ext>
            </a:extLst>
          </p:cNvPr>
          <p:cNvSpPr>
            <a:spLocks noGrp="1"/>
          </p:cNvSpPr>
          <p:nvPr>
            <p:ph type="title"/>
          </p:nvPr>
        </p:nvSpPr>
        <p:spPr/>
        <p:txBody>
          <a:bodyPr>
            <a:normAutofit fontScale="90000"/>
          </a:bodyPr>
          <a:lstStyle/>
          <a:p>
            <a:r>
              <a:rPr lang="en-US" dirty="0"/>
              <a:t>The explanation depends on the type of knowledge students are acquiring</a:t>
            </a:r>
          </a:p>
        </p:txBody>
      </p:sp>
      <p:sp>
        <p:nvSpPr>
          <p:cNvPr id="6" name="TextBox 5">
            <a:extLst>
              <a:ext uri="{FF2B5EF4-FFF2-40B4-BE49-F238E27FC236}">
                <a16:creationId xmlns:a16="http://schemas.microsoft.com/office/drawing/2014/main" id="{2FA2F35D-A534-422D-B7A0-E8A7FA99F68F}"/>
              </a:ext>
            </a:extLst>
          </p:cNvPr>
          <p:cNvSpPr txBox="1"/>
          <p:nvPr/>
        </p:nvSpPr>
        <p:spPr>
          <a:xfrm>
            <a:off x="469623" y="5497551"/>
            <a:ext cx="8204753" cy="646331"/>
          </a:xfrm>
          <a:prstGeom prst="rect">
            <a:avLst/>
          </a:prstGeom>
          <a:solidFill>
            <a:schemeClr val="accent2">
              <a:lumMod val="75000"/>
            </a:schemeClr>
          </a:solidFill>
        </p:spPr>
        <p:txBody>
          <a:bodyPr wrap="square" rtlCol="0">
            <a:spAutoFit/>
          </a:bodyPr>
          <a:lstStyle/>
          <a:p>
            <a:r>
              <a:rPr lang="en-US" dirty="0"/>
              <a:t>Note that many skills have aspects of both. This is a “coarse” heuristic (a non-theoretical but conceptually useful model) because it breaks objectives into these categories</a:t>
            </a:r>
          </a:p>
        </p:txBody>
      </p:sp>
    </p:spTree>
    <p:extLst>
      <p:ext uri="{BB962C8B-B14F-4D97-AF65-F5344CB8AC3E}">
        <p14:creationId xmlns:p14="http://schemas.microsoft.com/office/powerpoint/2010/main" val="215347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850088-E42A-4DD2-A409-3C5D4FCADB1F}"/>
              </a:ext>
            </a:extLst>
          </p:cNvPr>
          <p:cNvSpPr>
            <a:spLocks noGrp="1"/>
          </p:cNvSpPr>
          <p:nvPr>
            <p:ph type="title"/>
          </p:nvPr>
        </p:nvSpPr>
        <p:spPr/>
        <p:txBody>
          <a:bodyPr>
            <a:normAutofit fontScale="90000"/>
          </a:bodyPr>
          <a:lstStyle/>
          <a:p>
            <a:r>
              <a:rPr lang="en-US" dirty="0"/>
              <a:t>Modeling for different types of knowledge</a:t>
            </a:r>
          </a:p>
        </p:txBody>
      </p:sp>
      <p:graphicFrame>
        <p:nvGraphicFramePr>
          <p:cNvPr id="5" name="Table 4">
            <a:extLst>
              <a:ext uri="{FF2B5EF4-FFF2-40B4-BE49-F238E27FC236}">
                <a16:creationId xmlns:a16="http://schemas.microsoft.com/office/drawing/2014/main" id="{D85851B2-FF2C-4FE4-A6FC-9D9C085C250A}"/>
              </a:ext>
            </a:extLst>
          </p:cNvPr>
          <p:cNvGraphicFramePr>
            <a:graphicFrameLocks noGrp="1"/>
          </p:cNvGraphicFramePr>
          <p:nvPr>
            <p:extLst/>
          </p:nvPr>
        </p:nvGraphicFramePr>
        <p:xfrm>
          <a:off x="680224" y="1157905"/>
          <a:ext cx="7249103" cy="4907280"/>
        </p:xfrm>
        <a:graphic>
          <a:graphicData uri="http://schemas.openxmlformats.org/drawingml/2006/table">
            <a:tbl>
              <a:tblPr firstRow="1" bandRow="1">
                <a:tableStyleId>{5C22544A-7EE6-4342-B048-85BDC9FD1C3A}</a:tableStyleId>
              </a:tblPr>
              <a:tblGrid>
                <a:gridCol w="1395530">
                  <a:extLst>
                    <a:ext uri="{9D8B030D-6E8A-4147-A177-3AD203B41FA5}">
                      <a16:colId xmlns:a16="http://schemas.microsoft.com/office/drawing/2014/main" val="567841382"/>
                    </a:ext>
                  </a:extLst>
                </a:gridCol>
                <a:gridCol w="2775547">
                  <a:extLst>
                    <a:ext uri="{9D8B030D-6E8A-4147-A177-3AD203B41FA5}">
                      <a16:colId xmlns:a16="http://schemas.microsoft.com/office/drawing/2014/main" val="3376671959"/>
                    </a:ext>
                  </a:extLst>
                </a:gridCol>
                <a:gridCol w="3078026">
                  <a:extLst>
                    <a:ext uri="{9D8B030D-6E8A-4147-A177-3AD203B41FA5}">
                      <a16:colId xmlns:a16="http://schemas.microsoft.com/office/drawing/2014/main" val="3247289526"/>
                    </a:ext>
                  </a:extLst>
                </a:gridCol>
              </a:tblGrid>
              <a:tr h="357812">
                <a:tc>
                  <a:txBody>
                    <a:bodyPr/>
                    <a:lstStyle/>
                    <a:p>
                      <a:endParaRPr lang="en-US" sz="1600" dirty="0"/>
                    </a:p>
                  </a:txBody>
                  <a:tcPr>
                    <a:solidFill>
                      <a:schemeClr val="accent2">
                        <a:lumMod val="50000"/>
                      </a:schemeClr>
                    </a:solidFill>
                  </a:tcPr>
                </a:tc>
                <a:tc>
                  <a:txBody>
                    <a:bodyPr/>
                    <a:lstStyle/>
                    <a:p>
                      <a:r>
                        <a:rPr lang="en-US" sz="1800" dirty="0"/>
                        <a:t>Procedural Knowledge</a:t>
                      </a:r>
                    </a:p>
                  </a:txBody>
                  <a:tcPr>
                    <a:solidFill>
                      <a:schemeClr val="accent2">
                        <a:lumMod val="50000"/>
                      </a:schemeClr>
                    </a:solidFill>
                  </a:tcPr>
                </a:tc>
                <a:tc>
                  <a:txBody>
                    <a:bodyPr/>
                    <a:lstStyle/>
                    <a:p>
                      <a:r>
                        <a:rPr lang="en-US" sz="1800" dirty="0"/>
                        <a:t>Declarative Knowledge</a:t>
                      </a:r>
                    </a:p>
                  </a:txBody>
                  <a:tcPr>
                    <a:solidFill>
                      <a:schemeClr val="accent2">
                        <a:lumMod val="50000"/>
                      </a:schemeClr>
                    </a:solidFill>
                  </a:tcPr>
                </a:tc>
                <a:extLst>
                  <a:ext uri="{0D108BD9-81ED-4DB2-BD59-A6C34878D82A}">
                    <a16:rowId xmlns:a16="http://schemas.microsoft.com/office/drawing/2014/main" val="56913235"/>
                  </a:ext>
                </a:extLst>
              </a:tr>
              <a:tr h="457200">
                <a:tc>
                  <a:txBody>
                    <a:bodyPr/>
                    <a:lstStyle/>
                    <a:p>
                      <a:r>
                        <a:rPr lang="en-US" sz="1400" dirty="0"/>
                        <a:t>Are there multiple steps?</a:t>
                      </a:r>
                    </a:p>
                  </a:txBody>
                  <a:tcPr anchor="ctr"/>
                </a:tc>
                <a:tc>
                  <a:txBody>
                    <a:bodyPr/>
                    <a:lstStyle/>
                    <a:p>
                      <a:r>
                        <a:rPr lang="en-US" sz="1400" dirty="0"/>
                        <a:t>Yes</a:t>
                      </a:r>
                    </a:p>
                  </a:txBody>
                  <a:tcPr anchor="ctr"/>
                </a:tc>
                <a:tc>
                  <a:txBody>
                    <a:bodyPr/>
                    <a:lstStyle/>
                    <a:p>
                      <a:r>
                        <a:rPr lang="en-US" sz="1400" dirty="0"/>
                        <a:t>No</a:t>
                      </a:r>
                    </a:p>
                  </a:txBody>
                  <a:tcPr anchor="ctr"/>
                </a:tc>
                <a:extLst>
                  <a:ext uri="{0D108BD9-81ED-4DB2-BD59-A6C34878D82A}">
                    <a16:rowId xmlns:a16="http://schemas.microsoft.com/office/drawing/2014/main" val="1668833688"/>
                  </a:ext>
                </a:extLst>
              </a:tr>
              <a:tr h="457200">
                <a:tc>
                  <a:txBody>
                    <a:bodyPr/>
                    <a:lstStyle/>
                    <a:p>
                      <a:r>
                        <a:rPr lang="en-US" sz="1400" dirty="0"/>
                        <a:t>How long does the model take?</a:t>
                      </a:r>
                    </a:p>
                  </a:txBody>
                  <a:tcPr anchor="ctr"/>
                </a:tc>
                <a:tc>
                  <a:txBody>
                    <a:bodyPr/>
                    <a:lstStyle/>
                    <a:p>
                      <a:r>
                        <a:rPr lang="en-US" sz="1400" dirty="0"/>
                        <a:t>sometimes a few seconds </a:t>
                      </a:r>
                    </a:p>
                    <a:p>
                      <a:r>
                        <a:rPr lang="en-US" sz="1400" dirty="0"/>
                        <a:t>often multiple minutes</a:t>
                      </a:r>
                    </a:p>
                  </a:txBody>
                  <a:tcPr anchor="ctr"/>
                </a:tc>
                <a:tc>
                  <a:txBody>
                    <a:bodyPr/>
                    <a:lstStyle/>
                    <a:p>
                      <a:r>
                        <a:rPr lang="en-US" sz="1400" dirty="0"/>
                        <a:t>often a few seconds to a minute</a:t>
                      </a:r>
                    </a:p>
                  </a:txBody>
                  <a:tcPr anchor="ctr"/>
                </a:tc>
                <a:extLst>
                  <a:ext uri="{0D108BD9-81ED-4DB2-BD59-A6C34878D82A}">
                    <a16:rowId xmlns:a16="http://schemas.microsoft.com/office/drawing/2014/main" val="4043259695"/>
                  </a:ext>
                </a:extLst>
              </a:tr>
              <a:tr h="457200">
                <a:tc gridSpan="3">
                  <a:txBody>
                    <a:bodyPr/>
                    <a:lstStyle/>
                    <a:p>
                      <a:r>
                        <a:rPr lang="en-US" sz="1600" b="1" dirty="0">
                          <a:solidFill>
                            <a:schemeClr val="tx1"/>
                          </a:solidFill>
                        </a:rPr>
                        <a:t>Explanation</a:t>
                      </a:r>
                      <a:endParaRPr lang="en-US" sz="1400" b="1" dirty="0">
                        <a:solidFill>
                          <a:schemeClr val="tx1"/>
                        </a:solidFill>
                      </a:endParaRPr>
                    </a:p>
                  </a:txBody>
                  <a:tcPr anchor="ctr">
                    <a:solidFill>
                      <a:schemeClr val="accent2">
                        <a:lumMod val="75000"/>
                      </a:schemeClr>
                    </a:solidFill>
                  </a:tcPr>
                </a:tc>
                <a:tc hMerge="1">
                  <a:txBody>
                    <a:bodyPr/>
                    <a:lstStyle/>
                    <a:p>
                      <a:endParaRPr lang="en-US" sz="1400" dirty="0"/>
                    </a:p>
                  </a:txBody>
                  <a:tcPr anchor="ctr"/>
                </a:tc>
                <a:tc hMerge="1">
                  <a:txBody>
                    <a:bodyPr/>
                    <a:lstStyle/>
                    <a:p>
                      <a:endParaRPr lang="en-US"/>
                    </a:p>
                  </a:txBody>
                  <a:tcPr/>
                </a:tc>
                <a:extLst>
                  <a:ext uri="{0D108BD9-81ED-4DB2-BD59-A6C34878D82A}">
                    <a16:rowId xmlns:a16="http://schemas.microsoft.com/office/drawing/2014/main" val="2470844089"/>
                  </a:ext>
                </a:extLst>
              </a:tr>
              <a:tr h="457200">
                <a:tc>
                  <a:txBody>
                    <a:bodyPr/>
                    <a:lstStyle/>
                    <a:p>
                      <a:r>
                        <a:rPr lang="en-US" sz="1400" dirty="0"/>
                        <a:t>How is it designed?</a:t>
                      </a:r>
                    </a:p>
                  </a:txBody>
                  <a:tcPr anchor="ctr"/>
                </a:tc>
                <a:tc>
                  <a:txBody>
                    <a:bodyPr/>
                    <a:lstStyle/>
                    <a:p>
                      <a:r>
                        <a:rPr lang="en-US" sz="1400" dirty="0"/>
                        <a:t>Each step is described clearly and concisely (in bite-size “chunks”)</a:t>
                      </a:r>
                    </a:p>
                  </a:txBody>
                  <a:tcPr anchor="ctr"/>
                </a:tc>
                <a:tc>
                  <a:txBody>
                    <a:bodyPr/>
                    <a:lstStyle/>
                    <a:p>
                      <a:r>
                        <a:rPr lang="en-US" sz="1400" dirty="0"/>
                        <a:t>Key idea is described clearly and concisely</a:t>
                      </a:r>
                    </a:p>
                  </a:txBody>
                  <a:tcPr anchor="ctr"/>
                </a:tc>
                <a:extLst>
                  <a:ext uri="{0D108BD9-81ED-4DB2-BD59-A6C34878D82A}">
                    <a16:rowId xmlns:a16="http://schemas.microsoft.com/office/drawing/2014/main" val="868154964"/>
                  </a:ext>
                </a:extLst>
              </a:tr>
              <a:tr h="457200">
                <a:tc>
                  <a:txBody>
                    <a:bodyPr/>
                    <a:lstStyle/>
                    <a:p>
                      <a:r>
                        <a:rPr lang="en-US" sz="1400" dirty="0"/>
                        <a:t>How is it shown?</a:t>
                      </a:r>
                    </a:p>
                  </a:txBody>
                  <a:tcPr anchor="ctr"/>
                </a:tc>
                <a:tc>
                  <a:txBody>
                    <a:bodyPr/>
                    <a:lstStyle/>
                    <a:p>
                      <a:r>
                        <a:rPr lang="en-US" sz="1400" dirty="0"/>
                        <a:t>Steps are written out in order or stated as designed</a:t>
                      </a:r>
                    </a:p>
                  </a:txBody>
                  <a:tcPr anchor="ctr"/>
                </a:tc>
                <a:tc>
                  <a:txBody>
                    <a:bodyPr/>
                    <a:lstStyle/>
                    <a:p>
                      <a:r>
                        <a:rPr lang="en-US" sz="1400" dirty="0"/>
                        <a:t>The key idea is written out or stated as designed</a:t>
                      </a:r>
                    </a:p>
                  </a:txBody>
                  <a:tcPr anchor="ctr"/>
                </a:tc>
                <a:extLst>
                  <a:ext uri="{0D108BD9-81ED-4DB2-BD59-A6C34878D82A}">
                    <a16:rowId xmlns:a16="http://schemas.microsoft.com/office/drawing/2014/main" val="209971049"/>
                  </a:ext>
                </a:extLst>
              </a:tr>
              <a:tr h="457200">
                <a:tc gridSpan="3">
                  <a:txBody>
                    <a:bodyPr/>
                    <a:lstStyle/>
                    <a:p>
                      <a:r>
                        <a:rPr lang="en-US" sz="1600" b="1" dirty="0">
                          <a:solidFill>
                            <a:schemeClr val="tx1"/>
                          </a:solidFill>
                        </a:rPr>
                        <a:t>Planned Examples</a:t>
                      </a:r>
                    </a:p>
                  </a:txBody>
                  <a:tcPr anchor="ctr">
                    <a:solidFill>
                      <a:schemeClr val="accent2">
                        <a:lumMod val="75000"/>
                      </a:schemeClr>
                    </a:solidFill>
                  </a:tcPr>
                </a:tc>
                <a:tc hMerge="1">
                  <a:txBody>
                    <a:bodyPr/>
                    <a:lstStyle/>
                    <a:p>
                      <a:endParaRPr lang="en-US" sz="1400" dirty="0"/>
                    </a:p>
                  </a:txBody>
                  <a:tcPr anchor="ctr"/>
                </a:tc>
                <a:tc hMerge="1">
                  <a:txBody>
                    <a:bodyPr/>
                    <a:lstStyle/>
                    <a:p>
                      <a:endParaRPr lang="en-US"/>
                    </a:p>
                  </a:txBody>
                  <a:tcPr/>
                </a:tc>
                <a:extLst>
                  <a:ext uri="{0D108BD9-81ED-4DB2-BD59-A6C34878D82A}">
                    <a16:rowId xmlns:a16="http://schemas.microsoft.com/office/drawing/2014/main" val="2065900910"/>
                  </a:ext>
                </a:extLst>
              </a:tr>
              <a:tr h="457200">
                <a:tc>
                  <a:txBody>
                    <a:bodyPr/>
                    <a:lstStyle/>
                    <a:p>
                      <a:r>
                        <a:rPr lang="en-US" sz="1400" dirty="0"/>
                        <a:t>How are they used?</a:t>
                      </a:r>
                    </a:p>
                  </a:txBody>
                  <a:tcPr anchor="ctr"/>
                </a:tc>
                <a:tc>
                  <a:txBody>
                    <a:bodyPr/>
                    <a:lstStyle/>
                    <a:p>
                      <a:r>
                        <a:rPr lang="en-US" sz="1400" dirty="0"/>
                        <a:t>Teacher uses worked examples</a:t>
                      </a:r>
                    </a:p>
                  </a:txBody>
                  <a:tcPr anchor="ctr"/>
                </a:tc>
                <a:tc>
                  <a:txBody>
                    <a:bodyPr/>
                    <a:lstStyle/>
                    <a:p>
                      <a:r>
                        <a:rPr lang="en-US" sz="1400" dirty="0"/>
                        <a:t>Teacher elaborates or gives examples</a:t>
                      </a:r>
                    </a:p>
                  </a:txBody>
                  <a:tcPr anchor="ctr"/>
                </a:tc>
                <a:extLst>
                  <a:ext uri="{0D108BD9-81ED-4DB2-BD59-A6C34878D82A}">
                    <a16:rowId xmlns:a16="http://schemas.microsoft.com/office/drawing/2014/main" val="964611617"/>
                  </a:ext>
                </a:extLst>
              </a:tr>
              <a:tr h="457200">
                <a:tc>
                  <a:txBody>
                    <a:bodyPr/>
                    <a:lstStyle/>
                    <a:p>
                      <a:r>
                        <a:rPr lang="en-US" sz="1400" dirty="0"/>
                        <a:t>How are they shown?</a:t>
                      </a:r>
                    </a:p>
                  </a:txBody>
                  <a:tcPr anchor="ctr"/>
                </a:tc>
                <a:tc>
                  <a:txBody>
                    <a:bodyPr/>
                    <a:lstStyle/>
                    <a:p>
                      <a:r>
                        <a:rPr lang="en-US" sz="1400" dirty="0"/>
                        <a:t>Teacher illustrates worked examples </a:t>
                      </a:r>
                    </a:p>
                  </a:txBody>
                  <a:tcPr anchor="ctr"/>
                </a:tc>
                <a:tc>
                  <a:txBody>
                    <a:bodyPr/>
                    <a:lstStyle/>
                    <a:p>
                      <a:r>
                        <a:rPr lang="en-US" sz="1400" dirty="0"/>
                        <a:t>Teacher illustrates examples with images and words</a:t>
                      </a:r>
                    </a:p>
                  </a:txBody>
                  <a:tcPr anchor="ctr"/>
                </a:tc>
                <a:extLst>
                  <a:ext uri="{0D108BD9-81ED-4DB2-BD59-A6C34878D82A}">
                    <a16:rowId xmlns:a16="http://schemas.microsoft.com/office/drawing/2014/main" val="4201032766"/>
                  </a:ext>
                </a:extLst>
              </a:tr>
              <a:tr h="457200">
                <a:tc>
                  <a:txBody>
                    <a:bodyPr/>
                    <a:lstStyle/>
                    <a:p>
                      <a:r>
                        <a:rPr lang="en-US" sz="1400" dirty="0"/>
                        <a:t>How are multiple models used?</a:t>
                      </a:r>
                    </a:p>
                  </a:txBody>
                  <a:tcPr anchor="ctr"/>
                </a:tc>
                <a:tc>
                  <a:txBody>
                    <a:bodyPr/>
                    <a:lstStyle/>
                    <a:p>
                      <a:r>
                        <a:rPr lang="en-US" sz="1400" dirty="0"/>
                        <a:t>Teacher models multiple worked examples</a:t>
                      </a:r>
                    </a:p>
                  </a:txBody>
                  <a:tcPr anchor="ctr"/>
                </a:tc>
                <a:tc>
                  <a:txBody>
                    <a:bodyPr/>
                    <a:lstStyle/>
                    <a:p>
                      <a:r>
                        <a:rPr lang="en-US" sz="1400" dirty="0"/>
                        <a:t>Teacher gives multiple illustrative examples linked to key idea</a:t>
                      </a:r>
                    </a:p>
                  </a:txBody>
                  <a:tcPr anchor="ctr"/>
                </a:tc>
                <a:extLst>
                  <a:ext uri="{0D108BD9-81ED-4DB2-BD59-A6C34878D82A}">
                    <a16:rowId xmlns:a16="http://schemas.microsoft.com/office/drawing/2014/main" val="2633358688"/>
                  </a:ext>
                </a:extLst>
              </a:tr>
            </a:tbl>
          </a:graphicData>
        </a:graphic>
      </p:graphicFrame>
    </p:spTree>
    <p:extLst>
      <p:ext uri="{BB962C8B-B14F-4D97-AF65-F5344CB8AC3E}">
        <p14:creationId xmlns:p14="http://schemas.microsoft.com/office/powerpoint/2010/main" val="2251660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p:txBody>
          <a:bodyPr>
            <a:normAutofit lnSpcReduction="10000"/>
          </a:bodyPr>
          <a:lstStyle/>
          <a:p>
            <a:pPr marL="0" indent="0">
              <a:buNone/>
            </a:pPr>
            <a:r>
              <a:rPr lang="en-US" b="1" dirty="0"/>
              <a:t>Why do we use explicit instruction?</a:t>
            </a:r>
          </a:p>
          <a:p>
            <a:r>
              <a:rPr lang="en-US" dirty="0"/>
              <a:t>Read </a:t>
            </a:r>
          </a:p>
          <a:p>
            <a:pPr lvl="1"/>
            <a:r>
              <a:rPr lang="en-US" dirty="0"/>
              <a:t>Find the Martin (2016) section titled “The cognitive architecture of the human mind: Working and long-term memory” on pp. 7-9</a:t>
            </a:r>
          </a:p>
          <a:p>
            <a:pPr lvl="1"/>
            <a:r>
              <a:rPr lang="en-US" dirty="0"/>
              <a:t>Use the notetaking guide in the workbook to support your reading</a:t>
            </a:r>
          </a:p>
          <a:p>
            <a:r>
              <a:rPr lang="en-US" dirty="0"/>
              <a:t>Reflect</a:t>
            </a:r>
          </a:p>
          <a:p>
            <a:pPr lvl="1"/>
            <a:r>
              <a:rPr lang="en-US" dirty="0"/>
              <a:t>Students who need intensive intervention often have working memory difficulty. From Martin’s point of view, how should we design instruction to maximize learning for these students?</a:t>
            </a:r>
          </a:p>
          <a:p>
            <a:pPr lvl="1"/>
            <a:r>
              <a:rPr lang="en-US" dirty="0"/>
              <a:t>Some educators focus on discovery learning, where groups of students are given complex real-world problems and work together to solve them with little guidance (Mayer, 2004). </a:t>
            </a:r>
          </a:p>
          <a:p>
            <a:pPr lvl="2"/>
            <a:r>
              <a:rPr lang="en-US" dirty="0"/>
              <a:t>Why might this present a challenge for students who need intensive intervention? </a:t>
            </a:r>
          </a:p>
          <a:p>
            <a:pPr lvl="2"/>
            <a:r>
              <a:rPr lang="en-US" dirty="0"/>
              <a:t>If a friend of yours was such an educator, what would you tell them about the needs of students who need intensive intervention?</a:t>
            </a:r>
          </a:p>
        </p:txBody>
      </p:sp>
      <p:sp>
        <p:nvSpPr>
          <p:cNvPr id="14" name="Title 13"/>
          <p:cNvSpPr>
            <a:spLocks noGrp="1"/>
          </p:cNvSpPr>
          <p:nvPr>
            <p:ph type="title"/>
          </p:nvPr>
        </p:nvSpPr>
        <p:spPr>
          <a:xfrm>
            <a:off x="1464590" y="324358"/>
            <a:ext cx="7294640" cy="917367"/>
          </a:xfrm>
        </p:spPr>
        <p:txBody>
          <a:bodyPr>
            <a:normAutofit fontScale="90000"/>
          </a:bodyPr>
          <a:lstStyle/>
          <a:p>
            <a:r>
              <a:rPr lang="en-US" dirty="0"/>
              <a:t>Activity 5.1</a:t>
            </a:r>
            <a:br>
              <a:rPr lang="en-US" dirty="0"/>
            </a:br>
            <a:r>
              <a:rPr lang="en-US" dirty="0"/>
              <a:t>Read &amp; Reflect</a:t>
            </a:r>
          </a:p>
        </p:txBody>
      </p:sp>
      <p:sp>
        <p:nvSpPr>
          <p:cNvPr id="17" name="Hexagon 16">
            <a:extLst>
              <a:ext uri="{C183D7F6-B498-43B3-948B-1728B52AA6E4}">
                <adec:decorative xmlns:adec="http://schemas.microsoft.com/office/drawing/2017/decorative" val="1"/>
              </a:ext>
            </a:extLst>
          </p:cNvPr>
          <p:cNvSpPr/>
          <p:nvPr/>
        </p:nvSpPr>
        <p:spPr>
          <a:xfrm rot="16200000">
            <a:off x="58783" y="299806"/>
            <a:ext cx="1064895" cy="966470"/>
          </a:xfrm>
          <a:prstGeom prst="hexagon">
            <a:avLst/>
          </a:prstGeom>
          <a:solidFill>
            <a:srgbClr val="202C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descr="book symbol"/>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943" y="417348"/>
            <a:ext cx="541040" cy="675283"/>
          </a:xfrm>
          <a:prstGeom prst="rect">
            <a:avLst/>
          </a:prstGeom>
        </p:spPr>
      </p:pic>
    </p:spTree>
    <p:extLst>
      <p:ext uri="{BB962C8B-B14F-4D97-AF65-F5344CB8AC3E}">
        <p14:creationId xmlns:p14="http://schemas.microsoft.com/office/powerpoint/2010/main" val="3873556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15DA0E7-C5A6-4D40-8507-C90015F1E032}"/>
              </a:ext>
            </a:extLst>
          </p:cNvPr>
          <p:cNvSpPr>
            <a:spLocks noGrp="1"/>
          </p:cNvSpPr>
          <p:nvPr>
            <p:ph type="body" sz="quarter" idx="13"/>
          </p:nvPr>
        </p:nvSpPr>
        <p:spPr>
          <a:xfrm>
            <a:off x="609186" y="1733516"/>
            <a:ext cx="8204754" cy="4469673"/>
          </a:xfrm>
        </p:spPr>
        <p:txBody>
          <a:bodyPr/>
          <a:lstStyle/>
          <a:p>
            <a:endParaRPr lang="en-US"/>
          </a:p>
        </p:txBody>
      </p:sp>
      <p:sp>
        <p:nvSpPr>
          <p:cNvPr id="3" name="Title 2">
            <a:extLst>
              <a:ext uri="{FF2B5EF4-FFF2-40B4-BE49-F238E27FC236}">
                <a16:creationId xmlns:a16="http://schemas.microsoft.com/office/drawing/2014/main" id="{41D1DD4D-C1A8-43A0-95BD-9379D911D924}"/>
              </a:ext>
            </a:extLst>
          </p:cNvPr>
          <p:cNvSpPr>
            <a:spLocks noGrp="1"/>
          </p:cNvSpPr>
          <p:nvPr>
            <p:ph type="title"/>
          </p:nvPr>
        </p:nvSpPr>
        <p:spPr/>
        <p:txBody>
          <a:bodyPr>
            <a:normAutofit fontScale="90000"/>
          </a:bodyPr>
          <a:lstStyle/>
          <a:p>
            <a:r>
              <a:rPr lang="en-US" dirty="0"/>
              <a:t>Activity 5.14</a:t>
            </a:r>
            <a:br>
              <a:rPr lang="en-US" dirty="0"/>
            </a:br>
            <a:r>
              <a:rPr lang="en-US" dirty="0"/>
              <a:t>Stop &amp; Jot</a:t>
            </a:r>
          </a:p>
        </p:txBody>
      </p:sp>
      <p:graphicFrame>
        <p:nvGraphicFramePr>
          <p:cNvPr id="5" name="Table 4">
            <a:extLst>
              <a:ext uri="{FF2B5EF4-FFF2-40B4-BE49-F238E27FC236}">
                <a16:creationId xmlns:a16="http://schemas.microsoft.com/office/drawing/2014/main" id="{029343E7-BBAB-4D08-A671-53F7C11C73DC}"/>
              </a:ext>
            </a:extLst>
          </p:cNvPr>
          <p:cNvGraphicFramePr>
            <a:graphicFrameLocks noGrp="1"/>
          </p:cNvGraphicFramePr>
          <p:nvPr>
            <p:extLst/>
          </p:nvPr>
        </p:nvGraphicFramePr>
        <p:xfrm>
          <a:off x="709960" y="1320917"/>
          <a:ext cx="8103980" cy="4851400"/>
        </p:xfrm>
        <a:graphic>
          <a:graphicData uri="http://schemas.openxmlformats.org/drawingml/2006/table">
            <a:tbl>
              <a:tblPr firstRow="1" bandRow="1">
                <a:tableStyleId>{7DF18680-E054-41AD-8BC1-D1AEF772440D}</a:tableStyleId>
              </a:tblPr>
              <a:tblGrid>
                <a:gridCol w="4575717">
                  <a:extLst>
                    <a:ext uri="{9D8B030D-6E8A-4147-A177-3AD203B41FA5}">
                      <a16:colId xmlns:a16="http://schemas.microsoft.com/office/drawing/2014/main" val="545512419"/>
                    </a:ext>
                  </a:extLst>
                </a:gridCol>
                <a:gridCol w="3528263">
                  <a:extLst>
                    <a:ext uri="{9D8B030D-6E8A-4147-A177-3AD203B41FA5}">
                      <a16:colId xmlns:a16="http://schemas.microsoft.com/office/drawing/2014/main" val="40368116"/>
                    </a:ext>
                  </a:extLst>
                </a:gridCol>
              </a:tblGrid>
              <a:tr h="370840">
                <a:tc>
                  <a:txBody>
                    <a:bodyPr/>
                    <a:lstStyle/>
                    <a:p>
                      <a:r>
                        <a:rPr lang="en-US" dirty="0"/>
                        <a:t>Objective</a:t>
                      </a:r>
                    </a:p>
                  </a:txBody>
                  <a:tcPr/>
                </a:tc>
                <a:tc>
                  <a:txBody>
                    <a:bodyPr/>
                    <a:lstStyle/>
                    <a:p>
                      <a:r>
                        <a:rPr lang="en-US" dirty="0"/>
                        <a:t>Type of knowledge</a:t>
                      </a:r>
                    </a:p>
                  </a:txBody>
                  <a:tcPr/>
                </a:tc>
                <a:extLst>
                  <a:ext uri="{0D108BD9-81ED-4DB2-BD59-A6C34878D82A}">
                    <a16:rowId xmlns:a16="http://schemas.microsoft.com/office/drawing/2014/main" val="27995849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will respond when teacher puts out her hands for a response</a:t>
                      </a:r>
                    </a:p>
                  </a:txBody>
                  <a:tcPr anchor="ctr"/>
                </a:tc>
                <a:tc>
                  <a:txBody>
                    <a:bodyPr/>
                    <a:lstStyle/>
                    <a:p>
                      <a:endParaRPr lang="en-US" dirty="0"/>
                    </a:p>
                  </a:txBody>
                  <a:tcPr anchor="ctr"/>
                </a:tc>
                <a:extLst>
                  <a:ext uri="{0D108BD9-81ED-4DB2-BD59-A6C34878D82A}">
                    <a16:rowId xmlns:a16="http://schemas.microsoft.com/office/drawing/2014/main" val="42049009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will pronounce aw as /aw/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will read words using aw = /aw/</a:t>
                      </a:r>
                    </a:p>
                  </a:txBody>
                  <a:tcPr anchor="ctr"/>
                </a:tc>
                <a:tc>
                  <a:txBody>
                    <a:bodyPr/>
                    <a:lstStyle/>
                    <a:p>
                      <a:endParaRPr lang="en-US" dirty="0"/>
                    </a:p>
                  </a:txBody>
                  <a:tcPr anchor="ctr"/>
                </a:tc>
                <a:extLst>
                  <a:ext uri="{0D108BD9-81ED-4DB2-BD59-A6C34878D82A}">
                    <a16:rowId xmlns:a16="http://schemas.microsoft.com/office/drawing/2014/main" val="15714507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will write the subject and two important words in each sentence of a paragraph</a:t>
                      </a:r>
                    </a:p>
                  </a:txBody>
                  <a:tcPr anchor="ctr"/>
                </a:tc>
                <a:tc>
                  <a:txBody>
                    <a:bodyPr/>
                    <a:lstStyle/>
                    <a:p>
                      <a:endParaRPr lang="en-US" dirty="0"/>
                    </a:p>
                  </a:txBody>
                  <a:tcPr anchor="ctr"/>
                </a:tc>
                <a:extLst>
                  <a:ext uri="{0D108BD9-81ED-4DB2-BD59-A6C34878D82A}">
                    <a16:rowId xmlns:a16="http://schemas.microsoft.com/office/drawing/2014/main" val="14192147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will use the word immigrant correctly in reference to the text on Ellis Island</a:t>
                      </a:r>
                    </a:p>
                  </a:txBody>
                  <a:tcPr anchor="ctr"/>
                </a:tc>
                <a:tc>
                  <a:txBody>
                    <a:bodyPr/>
                    <a:lstStyle/>
                    <a:p>
                      <a:endParaRPr lang="en-US" dirty="0"/>
                    </a:p>
                  </a:txBody>
                  <a:tcPr anchor="ctr"/>
                </a:tc>
                <a:extLst>
                  <a:ext uri="{0D108BD9-81ED-4DB2-BD59-A6C34878D82A}">
                    <a16:rowId xmlns:a16="http://schemas.microsoft.com/office/drawing/2014/main" val="3713824607"/>
                  </a:ext>
                </a:extLst>
              </a:tr>
              <a:tr h="370840">
                <a:tc>
                  <a:txBody>
                    <a:bodyPr/>
                    <a:lstStyle/>
                    <a:p>
                      <a:r>
                        <a:rPr lang="en-US" dirty="0"/>
                        <a:t>Student will identify causes and effects in instructional-level texts</a:t>
                      </a:r>
                    </a:p>
                  </a:txBody>
                  <a:tcPr anchor="ctr"/>
                </a:tc>
                <a:tc>
                  <a:txBody>
                    <a:bodyPr/>
                    <a:lstStyle/>
                    <a:p>
                      <a:endParaRPr lang="en-US" dirty="0"/>
                    </a:p>
                  </a:txBody>
                  <a:tcPr anchor="ctr"/>
                </a:tc>
                <a:extLst>
                  <a:ext uri="{0D108BD9-81ED-4DB2-BD59-A6C34878D82A}">
                    <a16:rowId xmlns:a16="http://schemas.microsoft.com/office/drawing/2014/main" val="52230937"/>
                  </a:ext>
                </a:extLst>
              </a:tr>
              <a:tr h="370840">
                <a:tc>
                  <a:txBody>
                    <a:bodyPr/>
                    <a:lstStyle/>
                    <a:p>
                      <a:r>
                        <a:rPr lang="en-US" dirty="0"/>
                        <a:t>Student will execute an experiment to test Newton’s first law.</a:t>
                      </a:r>
                    </a:p>
                  </a:txBody>
                  <a:tcPr anchor="ctr"/>
                </a:tc>
                <a:tc>
                  <a:txBody>
                    <a:bodyPr/>
                    <a:lstStyle/>
                    <a:p>
                      <a:endParaRPr lang="en-US" dirty="0"/>
                    </a:p>
                  </a:txBody>
                  <a:tcPr anchor="ctr"/>
                </a:tc>
                <a:extLst>
                  <a:ext uri="{0D108BD9-81ED-4DB2-BD59-A6C34878D82A}">
                    <a16:rowId xmlns:a16="http://schemas.microsoft.com/office/drawing/2014/main" val="12600181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will identify the properties of equilateral, isosceles, and scalene triangles.</a:t>
                      </a:r>
                    </a:p>
                  </a:txBody>
                  <a:tcPr anchor="ctr"/>
                </a:tc>
                <a:tc>
                  <a:txBody>
                    <a:bodyPr/>
                    <a:lstStyle/>
                    <a:p>
                      <a:endParaRPr lang="en-US" dirty="0"/>
                    </a:p>
                  </a:txBody>
                  <a:tcPr anchor="ctr"/>
                </a:tc>
                <a:extLst>
                  <a:ext uri="{0D108BD9-81ED-4DB2-BD59-A6C34878D82A}">
                    <a16:rowId xmlns:a16="http://schemas.microsoft.com/office/drawing/2014/main" val="830737316"/>
                  </a:ext>
                </a:extLst>
              </a:tr>
            </a:tbl>
          </a:graphicData>
        </a:graphic>
      </p:graphicFrame>
    </p:spTree>
    <p:extLst>
      <p:ext uri="{BB962C8B-B14F-4D97-AF65-F5344CB8AC3E}">
        <p14:creationId xmlns:p14="http://schemas.microsoft.com/office/powerpoint/2010/main" val="8244900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15DA0E7-C5A6-4D40-8507-C90015F1E032}"/>
              </a:ext>
            </a:extLst>
          </p:cNvPr>
          <p:cNvSpPr>
            <a:spLocks noGrp="1"/>
          </p:cNvSpPr>
          <p:nvPr>
            <p:ph type="body" sz="quarter" idx="13"/>
          </p:nvPr>
        </p:nvSpPr>
        <p:spPr>
          <a:xfrm>
            <a:off x="609186" y="1733516"/>
            <a:ext cx="8204754" cy="4469673"/>
          </a:xfrm>
        </p:spPr>
        <p:txBody>
          <a:bodyPr/>
          <a:lstStyle/>
          <a:p>
            <a:endParaRPr lang="en-US"/>
          </a:p>
        </p:txBody>
      </p:sp>
      <p:sp>
        <p:nvSpPr>
          <p:cNvPr id="3" name="Title 2">
            <a:extLst>
              <a:ext uri="{FF2B5EF4-FFF2-40B4-BE49-F238E27FC236}">
                <a16:creationId xmlns:a16="http://schemas.microsoft.com/office/drawing/2014/main" id="{41D1DD4D-C1A8-43A0-95BD-9379D911D924}"/>
              </a:ext>
            </a:extLst>
          </p:cNvPr>
          <p:cNvSpPr>
            <a:spLocks noGrp="1"/>
          </p:cNvSpPr>
          <p:nvPr>
            <p:ph type="title"/>
          </p:nvPr>
        </p:nvSpPr>
        <p:spPr/>
        <p:txBody>
          <a:bodyPr>
            <a:normAutofit fontScale="90000"/>
          </a:bodyPr>
          <a:lstStyle/>
          <a:p>
            <a:r>
              <a:rPr lang="en-US" dirty="0"/>
              <a:t>Activity 5.14</a:t>
            </a:r>
            <a:br>
              <a:rPr lang="en-US" dirty="0"/>
            </a:br>
            <a:r>
              <a:rPr lang="en-US" i="1" dirty="0"/>
              <a:t>Review</a:t>
            </a:r>
          </a:p>
        </p:txBody>
      </p:sp>
      <p:graphicFrame>
        <p:nvGraphicFramePr>
          <p:cNvPr id="5" name="Table 4">
            <a:extLst>
              <a:ext uri="{FF2B5EF4-FFF2-40B4-BE49-F238E27FC236}">
                <a16:creationId xmlns:a16="http://schemas.microsoft.com/office/drawing/2014/main" id="{029343E7-BBAB-4D08-A671-53F7C11C73DC}"/>
              </a:ext>
            </a:extLst>
          </p:cNvPr>
          <p:cNvGraphicFramePr>
            <a:graphicFrameLocks noGrp="1"/>
          </p:cNvGraphicFramePr>
          <p:nvPr>
            <p:extLst/>
          </p:nvPr>
        </p:nvGraphicFramePr>
        <p:xfrm>
          <a:off x="709960" y="1320917"/>
          <a:ext cx="8103980" cy="4851400"/>
        </p:xfrm>
        <a:graphic>
          <a:graphicData uri="http://schemas.openxmlformats.org/drawingml/2006/table">
            <a:tbl>
              <a:tblPr firstRow="1" bandRow="1">
                <a:tableStyleId>{7DF18680-E054-41AD-8BC1-D1AEF772440D}</a:tableStyleId>
              </a:tblPr>
              <a:tblGrid>
                <a:gridCol w="4575717">
                  <a:extLst>
                    <a:ext uri="{9D8B030D-6E8A-4147-A177-3AD203B41FA5}">
                      <a16:colId xmlns:a16="http://schemas.microsoft.com/office/drawing/2014/main" val="545512419"/>
                    </a:ext>
                  </a:extLst>
                </a:gridCol>
                <a:gridCol w="3528263">
                  <a:extLst>
                    <a:ext uri="{9D8B030D-6E8A-4147-A177-3AD203B41FA5}">
                      <a16:colId xmlns:a16="http://schemas.microsoft.com/office/drawing/2014/main" val="40368116"/>
                    </a:ext>
                  </a:extLst>
                </a:gridCol>
              </a:tblGrid>
              <a:tr h="370840">
                <a:tc>
                  <a:txBody>
                    <a:bodyPr/>
                    <a:lstStyle/>
                    <a:p>
                      <a:r>
                        <a:rPr lang="en-US" dirty="0"/>
                        <a:t>Objective</a:t>
                      </a:r>
                    </a:p>
                  </a:txBody>
                  <a:tcPr/>
                </a:tc>
                <a:tc>
                  <a:txBody>
                    <a:bodyPr/>
                    <a:lstStyle/>
                    <a:p>
                      <a:r>
                        <a:rPr lang="en-US" dirty="0"/>
                        <a:t>Type of knowledge</a:t>
                      </a:r>
                    </a:p>
                  </a:txBody>
                  <a:tcPr/>
                </a:tc>
                <a:extLst>
                  <a:ext uri="{0D108BD9-81ED-4DB2-BD59-A6C34878D82A}">
                    <a16:rowId xmlns:a16="http://schemas.microsoft.com/office/drawing/2014/main" val="27995849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will respond when teacher puts out her hands for a response</a:t>
                      </a:r>
                    </a:p>
                  </a:txBody>
                  <a:tcPr anchor="ctr"/>
                </a:tc>
                <a:tc>
                  <a:txBody>
                    <a:bodyPr/>
                    <a:lstStyle/>
                    <a:p>
                      <a:r>
                        <a:rPr lang="en-US" dirty="0"/>
                        <a:t>Declarative (one step)</a:t>
                      </a:r>
                    </a:p>
                  </a:txBody>
                  <a:tcPr anchor="ctr"/>
                </a:tc>
                <a:extLst>
                  <a:ext uri="{0D108BD9-81ED-4DB2-BD59-A6C34878D82A}">
                    <a16:rowId xmlns:a16="http://schemas.microsoft.com/office/drawing/2014/main" val="42049009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will pronounce aw as /aw/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will read words using aw = /aw/</a:t>
                      </a:r>
                    </a:p>
                  </a:txBody>
                  <a:tcPr anchor="ctr"/>
                </a:tc>
                <a:tc>
                  <a:txBody>
                    <a:bodyPr/>
                    <a:lstStyle/>
                    <a:p>
                      <a:r>
                        <a:rPr lang="en-US" dirty="0"/>
                        <a:t>Declarative knowledge</a:t>
                      </a:r>
                    </a:p>
                    <a:p>
                      <a:r>
                        <a:rPr lang="en-US" dirty="0"/>
                        <a:t>Procedural knowledge </a:t>
                      </a:r>
                    </a:p>
                  </a:txBody>
                  <a:tcPr anchor="ctr"/>
                </a:tc>
                <a:extLst>
                  <a:ext uri="{0D108BD9-81ED-4DB2-BD59-A6C34878D82A}">
                    <a16:rowId xmlns:a16="http://schemas.microsoft.com/office/drawing/2014/main" val="15714507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will write the subject and two important words in each sentence of a paragraph</a:t>
                      </a:r>
                    </a:p>
                  </a:txBody>
                  <a:tcPr anchor="ctr"/>
                </a:tc>
                <a:tc>
                  <a:txBody>
                    <a:bodyPr/>
                    <a:lstStyle/>
                    <a:p>
                      <a:r>
                        <a:rPr lang="en-US" dirty="0"/>
                        <a:t>Procedural</a:t>
                      </a:r>
                    </a:p>
                  </a:txBody>
                  <a:tcPr anchor="ctr"/>
                </a:tc>
                <a:extLst>
                  <a:ext uri="{0D108BD9-81ED-4DB2-BD59-A6C34878D82A}">
                    <a16:rowId xmlns:a16="http://schemas.microsoft.com/office/drawing/2014/main" val="14192147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will use the word immigrant correctly in reference to the text on Ellis Island</a:t>
                      </a:r>
                    </a:p>
                  </a:txBody>
                  <a:tcPr anchor="ctr"/>
                </a:tc>
                <a:tc>
                  <a:txBody>
                    <a:bodyPr/>
                    <a:lstStyle/>
                    <a:p>
                      <a:r>
                        <a:rPr lang="en-US" dirty="0"/>
                        <a:t>Declarative</a:t>
                      </a:r>
                    </a:p>
                  </a:txBody>
                  <a:tcPr anchor="ctr"/>
                </a:tc>
                <a:extLst>
                  <a:ext uri="{0D108BD9-81ED-4DB2-BD59-A6C34878D82A}">
                    <a16:rowId xmlns:a16="http://schemas.microsoft.com/office/drawing/2014/main" val="3713824607"/>
                  </a:ext>
                </a:extLst>
              </a:tr>
              <a:tr h="370840">
                <a:tc>
                  <a:txBody>
                    <a:bodyPr/>
                    <a:lstStyle/>
                    <a:p>
                      <a:r>
                        <a:rPr lang="en-US" dirty="0"/>
                        <a:t>Student will identify causes and effects in instructional-level texts</a:t>
                      </a:r>
                    </a:p>
                  </a:txBody>
                  <a:tcPr anchor="ctr"/>
                </a:tc>
                <a:tc>
                  <a:txBody>
                    <a:bodyPr/>
                    <a:lstStyle/>
                    <a:p>
                      <a:r>
                        <a:rPr lang="en-US" dirty="0"/>
                        <a:t>Procedural</a:t>
                      </a:r>
                    </a:p>
                  </a:txBody>
                  <a:tcPr anchor="ctr"/>
                </a:tc>
                <a:extLst>
                  <a:ext uri="{0D108BD9-81ED-4DB2-BD59-A6C34878D82A}">
                    <a16:rowId xmlns:a16="http://schemas.microsoft.com/office/drawing/2014/main" val="52230937"/>
                  </a:ext>
                </a:extLst>
              </a:tr>
              <a:tr h="370840">
                <a:tc>
                  <a:txBody>
                    <a:bodyPr/>
                    <a:lstStyle/>
                    <a:p>
                      <a:r>
                        <a:rPr lang="en-US" dirty="0"/>
                        <a:t>Student will execute an experiment to test Newton’s first law.</a:t>
                      </a:r>
                    </a:p>
                  </a:txBody>
                  <a:tcPr anchor="ctr"/>
                </a:tc>
                <a:tc>
                  <a:txBody>
                    <a:bodyPr/>
                    <a:lstStyle/>
                    <a:p>
                      <a:r>
                        <a:rPr lang="en-US" dirty="0"/>
                        <a:t>Procedural</a:t>
                      </a:r>
                    </a:p>
                  </a:txBody>
                  <a:tcPr anchor="ctr"/>
                </a:tc>
                <a:extLst>
                  <a:ext uri="{0D108BD9-81ED-4DB2-BD59-A6C34878D82A}">
                    <a16:rowId xmlns:a16="http://schemas.microsoft.com/office/drawing/2014/main" val="12600181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will identify the properties of equilateral, isosceles, and scalene triangles.</a:t>
                      </a:r>
                    </a:p>
                  </a:txBody>
                  <a:tcPr anchor="ctr"/>
                </a:tc>
                <a:tc>
                  <a:txBody>
                    <a:bodyPr/>
                    <a:lstStyle/>
                    <a:p>
                      <a:r>
                        <a:rPr lang="en-US" dirty="0"/>
                        <a:t>Declarative</a:t>
                      </a:r>
                    </a:p>
                  </a:txBody>
                  <a:tcPr anchor="ctr"/>
                </a:tc>
                <a:extLst>
                  <a:ext uri="{0D108BD9-81ED-4DB2-BD59-A6C34878D82A}">
                    <a16:rowId xmlns:a16="http://schemas.microsoft.com/office/drawing/2014/main" val="830737316"/>
                  </a:ext>
                </a:extLst>
              </a:tr>
            </a:tbl>
          </a:graphicData>
        </a:graphic>
      </p:graphicFrame>
      <p:sp>
        <p:nvSpPr>
          <p:cNvPr id="9" name="Rectangle 8">
            <a:extLst>
              <a:ext uri="{FF2B5EF4-FFF2-40B4-BE49-F238E27FC236}">
                <a16:creationId xmlns:a16="http://schemas.microsoft.com/office/drawing/2014/main" id="{89C9CAE8-C8EE-4C6C-9700-0CAA53D98E50}"/>
              </a:ext>
              <a:ext uri="{C183D7F6-B498-43B3-948B-1728B52AA6E4}">
                <adec:decorative xmlns:adec="http://schemas.microsoft.com/office/drawing/2017/decorative" val="1"/>
              </a:ext>
            </a:extLst>
          </p:cNvPr>
          <p:cNvSpPr/>
          <p:nvPr/>
        </p:nvSpPr>
        <p:spPr>
          <a:xfrm>
            <a:off x="5353426" y="5701418"/>
            <a:ext cx="2185639" cy="376032"/>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BFB9CE-360D-4C1D-8F3D-2F2E57F43A51}"/>
              </a:ext>
              <a:ext uri="{C183D7F6-B498-43B3-948B-1728B52AA6E4}">
                <adec:decorative xmlns:adec="http://schemas.microsoft.com/office/drawing/2017/decorative" val="1"/>
              </a:ext>
            </a:extLst>
          </p:cNvPr>
          <p:cNvSpPr/>
          <p:nvPr/>
        </p:nvSpPr>
        <p:spPr>
          <a:xfrm>
            <a:off x="5353426" y="2378283"/>
            <a:ext cx="2665142" cy="555931"/>
          </a:xfrm>
          <a:prstGeom prst="rect">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B37537-EAA2-4AC4-A60E-128F899FA3FE}"/>
              </a:ext>
              <a:ext uri="{C183D7F6-B498-43B3-948B-1728B52AA6E4}">
                <adec:decorative xmlns:adec="http://schemas.microsoft.com/office/drawing/2017/decorative" val="1"/>
              </a:ext>
            </a:extLst>
          </p:cNvPr>
          <p:cNvSpPr/>
          <p:nvPr/>
        </p:nvSpPr>
        <p:spPr>
          <a:xfrm>
            <a:off x="5319131" y="3746617"/>
            <a:ext cx="2665142" cy="376032"/>
          </a:xfrm>
          <a:prstGeom prst="rect">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8565FD-A93B-48D0-BB9B-FD78C8A53EA5}"/>
              </a:ext>
              <a:ext uri="{C183D7F6-B498-43B3-948B-1728B52AA6E4}">
                <adec:decorative xmlns:adec="http://schemas.microsoft.com/office/drawing/2017/decorative" val="1"/>
              </a:ext>
            </a:extLst>
          </p:cNvPr>
          <p:cNvSpPr/>
          <p:nvPr/>
        </p:nvSpPr>
        <p:spPr>
          <a:xfrm>
            <a:off x="5319131" y="5074501"/>
            <a:ext cx="2665142" cy="376032"/>
          </a:xfrm>
          <a:prstGeom prst="rect">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3BA1F8-D878-4F6A-A416-1CAC17911F96}"/>
              </a:ext>
              <a:ext uri="{C183D7F6-B498-43B3-948B-1728B52AA6E4}">
                <adec:decorative xmlns:adec="http://schemas.microsoft.com/office/drawing/2017/decorative" val="1"/>
              </a:ext>
            </a:extLst>
          </p:cNvPr>
          <p:cNvSpPr/>
          <p:nvPr/>
        </p:nvSpPr>
        <p:spPr>
          <a:xfrm>
            <a:off x="5388142" y="1814078"/>
            <a:ext cx="2185639" cy="376032"/>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ECB76A3-A7F8-40EF-82EB-41B88034224C}"/>
              </a:ext>
              <a:ext uri="{C183D7F6-B498-43B3-948B-1728B52AA6E4}">
                <adec:decorative xmlns:adec="http://schemas.microsoft.com/office/drawing/2017/decorative" val="1"/>
              </a:ext>
            </a:extLst>
          </p:cNvPr>
          <p:cNvSpPr/>
          <p:nvPr/>
        </p:nvSpPr>
        <p:spPr>
          <a:xfrm>
            <a:off x="5353425" y="3114110"/>
            <a:ext cx="2185639" cy="376032"/>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067EB7-5518-445C-9311-6B4347D808F7}"/>
              </a:ext>
              <a:ext uri="{C183D7F6-B498-43B3-948B-1728B52AA6E4}">
                <adec:decorative xmlns:adec="http://schemas.microsoft.com/office/drawing/2017/decorative" val="1"/>
              </a:ext>
            </a:extLst>
          </p:cNvPr>
          <p:cNvSpPr/>
          <p:nvPr/>
        </p:nvSpPr>
        <p:spPr>
          <a:xfrm>
            <a:off x="5319131" y="4331507"/>
            <a:ext cx="2185639" cy="376032"/>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771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5315" y="1562307"/>
            <a:ext cx="2848709" cy="671074"/>
          </a:xfrm>
        </p:spPr>
        <p:txBody>
          <a:bodyPr>
            <a:normAutofit/>
          </a:bodyPr>
          <a:lstStyle/>
          <a:p>
            <a:r>
              <a:rPr lang="en-US" sz="1800" dirty="0"/>
              <a:t>Match</a:t>
            </a:r>
          </a:p>
        </p:txBody>
      </p:sp>
      <p:sp>
        <p:nvSpPr>
          <p:cNvPr id="3" name="Title 2"/>
          <p:cNvSpPr>
            <a:spLocks noGrp="1"/>
          </p:cNvSpPr>
          <p:nvPr>
            <p:ph type="title"/>
          </p:nvPr>
        </p:nvSpPr>
        <p:spPr>
          <a:xfrm>
            <a:off x="575733" y="324358"/>
            <a:ext cx="8420221" cy="917367"/>
          </a:xfrm>
        </p:spPr>
        <p:txBody>
          <a:bodyPr>
            <a:normAutofit fontScale="90000"/>
          </a:bodyPr>
          <a:lstStyle/>
          <a:p>
            <a:r>
              <a:rPr lang="en-US" dirty="0"/>
              <a:t>Match the explanation to the learning outcome</a:t>
            </a:r>
          </a:p>
        </p:txBody>
      </p:sp>
      <p:sp>
        <p:nvSpPr>
          <p:cNvPr id="4" name="Text Placeholder 1"/>
          <p:cNvSpPr txBox="1">
            <a:spLocks/>
          </p:cNvSpPr>
          <p:nvPr/>
        </p:nvSpPr>
        <p:spPr>
          <a:xfrm>
            <a:off x="3174024" y="1562308"/>
            <a:ext cx="2971799" cy="671074"/>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explanation</a:t>
            </a:r>
          </a:p>
        </p:txBody>
      </p:sp>
      <p:sp>
        <p:nvSpPr>
          <p:cNvPr id="5" name="Text Placeholder 1"/>
          <p:cNvSpPr txBox="1">
            <a:spLocks/>
          </p:cNvSpPr>
          <p:nvPr/>
        </p:nvSpPr>
        <p:spPr>
          <a:xfrm>
            <a:off x="6145823" y="1562307"/>
            <a:ext cx="2927839" cy="599868"/>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learning outcome</a:t>
            </a:r>
          </a:p>
        </p:txBody>
      </p:sp>
      <p:sp>
        <p:nvSpPr>
          <p:cNvPr id="6" name="TextBox 5"/>
          <p:cNvSpPr txBox="1"/>
          <p:nvPr/>
        </p:nvSpPr>
        <p:spPr>
          <a:xfrm>
            <a:off x="578600" y="496318"/>
            <a:ext cx="1258678" cy="538609"/>
          </a:xfrm>
          <a:prstGeom prst="rect">
            <a:avLst/>
          </a:prstGeom>
          <a:noFill/>
        </p:spPr>
        <p:txBody>
          <a:bodyPr wrap="none" rtlCol="0">
            <a:spAutoFit/>
          </a:bodyPr>
          <a:lstStyle/>
          <a:p>
            <a:r>
              <a:rPr lang="en-US" sz="2900" b="1" dirty="0">
                <a:latin typeface="Arial" panose="020B0604020202020204" pitchFamily="34" charset="0"/>
                <a:cs typeface="Arial" panose="020B0604020202020204" pitchFamily="34" charset="0"/>
              </a:rPr>
              <a:t>Match</a:t>
            </a:r>
          </a:p>
        </p:txBody>
      </p:sp>
      <p:sp>
        <p:nvSpPr>
          <p:cNvPr id="7" name="TextBox 6"/>
          <p:cNvSpPr txBox="1"/>
          <p:nvPr/>
        </p:nvSpPr>
        <p:spPr>
          <a:xfrm>
            <a:off x="2390417" y="492927"/>
            <a:ext cx="2250937" cy="538609"/>
          </a:xfrm>
          <a:prstGeom prst="rect">
            <a:avLst/>
          </a:prstGeom>
          <a:noFill/>
        </p:spPr>
        <p:txBody>
          <a:bodyPr wrap="none" rtlCol="0">
            <a:spAutoFit/>
          </a:bodyPr>
          <a:lstStyle/>
          <a:p>
            <a:r>
              <a:rPr lang="en-US" sz="2900" b="1" dirty="0">
                <a:latin typeface="Arial" panose="020B0604020202020204" pitchFamily="34" charset="0"/>
                <a:cs typeface="Arial" panose="020B0604020202020204" pitchFamily="34" charset="0"/>
              </a:rPr>
              <a:t>explanation</a:t>
            </a:r>
          </a:p>
        </p:txBody>
      </p:sp>
      <p:sp>
        <p:nvSpPr>
          <p:cNvPr id="8" name="TextBox 7"/>
          <p:cNvSpPr txBox="1"/>
          <p:nvPr/>
        </p:nvSpPr>
        <p:spPr>
          <a:xfrm>
            <a:off x="5643069" y="496317"/>
            <a:ext cx="3283271" cy="538609"/>
          </a:xfrm>
          <a:prstGeom prst="rect">
            <a:avLst/>
          </a:prstGeom>
          <a:noFill/>
        </p:spPr>
        <p:txBody>
          <a:bodyPr wrap="none" rtlCol="0">
            <a:spAutoFit/>
          </a:bodyPr>
          <a:lstStyle/>
          <a:p>
            <a:r>
              <a:rPr lang="en-US" sz="2900" b="1" dirty="0">
                <a:latin typeface="Arial" panose="020B0604020202020204" pitchFamily="34" charset="0"/>
                <a:cs typeface="Arial" panose="020B0604020202020204" pitchFamily="34" charset="0"/>
              </a:rPr>
              <a:t>learning outcome</a:t>
            </a:r>
          </a:p>
        </p:txBody>
      </p:sp>
      <p:sp>
        <p:nvSpPr>
          <p:cNvPr id="9" name="Rectangle 8"/>
          <p:cNvSpPr/>
          <p:nvPr/>
        </p:nvSpPr>
        <p:spPr>
          <a:xfrm>
            <a:off x="6858520" y="4475120"/>
            <a:ext cx="2067819" cy="923330"/>
          </a:xfrm>
          <a:prstGeom prst="rect">
            <a:avLst/>
          </a:prstGeom>
        </p:spPr>
        <p:txBody>
          <a:bodyPr wrap="square">
            <a:spAutoFit/>
          </a:bodyPr>
          <a:lstStyle/>
          <a:p>
            <a:r>
              <a:rPr lang="en-US" dirty="0"/>
              <a:t>Students will respond chorally after teacher signal</a:t>
            </a:r>
          </a:p>
        </p:txBody>
      </p:sp>
      <p:sp>
        <p:nvSpPr>
          <p:cNvPr id="10" name="Oval Callout 9"/>
          <p:cNvSpPr/>
          <p:nvPr/>
        </p:nvSpPr>
        <p:spPr>
          <a:xfrm>
            <a:off x="3174024" y="3903785"/>
            <a:ext cx="3264876" cy="2448775"/>
          </a:xfrm>
          <a:prstGeom prst="wedgeEllipseCallout">
            <a:avLst>
              <a:gd name="adj1" fmla="val -111629"/>
              <a:gd name="adj2" fmla="val -519"/>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I’ll ask a question, I will put up my hands. This says think do not blurt, and when I lower my hands right there you’ll say the answer. </a:t>
            </a:r>
          </a:p>
        </p:txBody>
      </p:sp>
      <p:pic>
        <p:nvPicPr>
          <p:cNvPr id="11" name="Picture Placeholder 9" descr="woman asking question">
            <a:extLst>
              <a:ext uri="{FF2B5EF4-FFF2-40B4-BE49-F238E27FC236}">
                <a16:creationId xmlns:a16="http://schemas.microsoft.com/office/drawing/2014/main" id="{CBE46BAD-275D-4401-8305-0ACE1357BA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2" b="100000" l="0" r="100000">
                        <a14:foregroundMark x1="74862" y1="66045" x2="74862" y2="66045"/>
                        <a14:foregroundMark x1="77686" y1="69562" x2="92424" y2="71357"/>
                        <a14:foregroundMark x1="90702" y1="67480" x2="94146" y2="66619"/>
                        <a14:foregroundMark x1="26860" y1="31371" x2="39945" y2="56281"/>
                        <a14:backgroundMark x1="53581" y1="76669" x2="53581" y2="76669"/>
                        <a14:backgroundMark x1="58678" y1="71931" x2="58678" y2="71931"/>
                        <a14:backgroundMark x1="58678" y1="94401" x2="58678" y2="94401"/>
                        <a14:backgroundMark x1="51309" y1="86719" x2="51860" y2="98564"/>
                        <a14:backgroundMark x1="60675" y1="69562" x2="68595" y2="73151"/>
                        <a14:backgroundMark x1="68044" y1="73439" x2="71970" y2="73439"/>
                        <a14:backgroundMark x1="71970" y1="71931" x2="78512" y2="74013"/>
                        <a14:backgroundMark x1="78512" y1="74587" x2="98691" y2="77531"/>
                        <a14:backgroundMark x1="13292" y1="94113" x2="13292" y2="99713"/>
                        <a14:backgroundMark x1="92149" y1="87006" x2="92149" y2="87006"/>
                        <a14:backgroundMark x1="87328" y1="94113" x2="87328" y2="94113"/>
                        <a14:backgroundMark x1="77410" y1="83202" x2="77410" y2="83202"/>
                        <a14:backgroundMark x1="58953" y1="90883" x2="58953" y2="90883"/>
                        <a14:backgroundMark x1="64601" y1="95621" x2="64601" y2="95621"/>
                        <a14:backgroundMark x1="94421" y1="91457" x2="94421" y2="91457"/>
                        <a14:backgroundMark x1="54132" y1="72505" x2="54132" y2="72505"/>
                        <a14:backgroundMark x1="51584" y1="66619" x2="51033" y2="74587"/>
                        <a14:backgroundMark x1="28857" y1="22254" x2="53306" y2="26059"/>
                        <a14:backgroundMark x1="51584" y1="26346" x2="53857" y2="42929"/>
                        <a14:backgroundMark x1="49587" y1="39698" x2="49587" y2="39698"/>
                        <a14:backgroundMark x1="50413" y1="43216" x2="50413" y2="43216"/>
                        <a14:backgroundMark x1="58678" y1="44149" x2="58678" y2="44149"/>
                        <a14:backgroundMark x1="45317" y1="37617" x2="45317" y2="37617"/>
                        <a14:backgroundMark x1="41667" y1="34673" x2="46488" y2="39411"/>
                        <a14:backgroundMark x1="45041" y1="41493" x2="43664" y2="32592"/>
                        <a14:backgroundMark x1="58402" y1="87006" x2="95523" y2="95621"/>
                        <a14:backgroundMark x1="58953" y1="52405" x2="68871" y2="56281"/>
                        <a14:backgroundMark x1="4201" y1="28428" x2="11295" y2="38837"/>
                        <a14:backgroundMark x1="54683" y1="47667" x2="59229" y2="54200"/>
                        <a14:backgroundMark x1="10744" y1="56281" x2="3926" y2="58004"/>
                      </a14:backgroundRemoval>
                    </a14:imgEffect>
                  </a14:imgLayer>
                </a14:imgProps>
              </a:ext>
            </a:extLst>
          </a:blip>
          <a:srcRect l="37" r="37"/>
          <a:stretch>
            <a:fillRect/>
          </a:stretch>
        </p:blipFill>
        <p:spPr>
          <a:xfrm>
            <a:off x="4881" y="4134906"/>
            <a:ext cx="2406115" cy="2309169"/>
          </a:xfrm>
          <a:prstGeom prst="rect">
            <a:avLst/>
          </a:prstGeom>
        </p:spPr>
      </p:pic>
      <p:sp>
        <p:nvSpPr>
          <p:cNvPr id="12" name="Rectangle 11"/>
          <p:cNvSpPr/>
          <p:nvPr/>
        </p:nvSpPr>
        <p:spPr>
          <a:xfrm>
            <a:off x="3747847" y="4538599"/>
            <a:ext cx="1691682" cy="369332"/>
          </a:xfrm>
          <a:prstGeom prst="rect">
            <a:avLst/>
          </a:prstGeom>
        </p:spPr>
        <p:txBody>
          <a:bodyPr wrap="none">
            <a:spAutoFit/>
          </a:bodyPr>
          <a:lstStyle/>
          <a:p>
            <a:r>
              <a:rPr lang="en-US" dirty="0"/>
              <a:t>put up my hands</a:t>
            </a:r>
          </a:p>
        </p:txBody>
      </p:sp>
      <p:sp>
        <p:nvSpPr>
          <p:cNvPr id="13" name="Rectangle 12"/>
          <p:cNvSpPr/>
          <p:nvPr/>
        </p:nvSpPr>
        <p:spPr>
          <a:xfrm>
            <a:off x="7379769" y="5020326"/>
            <a:ext cx="1477905" cy="369332"/>
          </a:xfrm>
          <a:prstGeom prst="rect">
            <a:avLst/>
          </a:prstGeom>
        </p:spPr>
        <p:txBody>
          <a:bodyPr wrap="none">
            <a:spAutoFit/>
          </a:bodyPr>
          <a:lstStyle/>
          <a:p>
            <a:r>
              <a:rPr lang="en-US" dirty="0"/>
              <a:t>teacher signal</a:t>
            </a:r>
          </a:p>
        </p:txBody>
      </p:sp>
      <p:sp>
        <p:nvSpPr>
          <p:cNvPr id="14" name="Rectangle 13"/>
          <p:cNvSpPr/>
          <p:nvPr/>
        </p:nvSpPr>
        <p:spPr>
          <a:xfrm>
            <a:off x="4023758" y="5629394"/>
            <a:ext cx="1550168" cy="369332"/>
          </a:xfrm>
          <a:prstGeom prst="rect">
            <a:avLst/>
          </a:prstGeom>
        </p:spPr>
        <p:txBody>
          <a:bodyPr wrap="none">
            <a:spAutoFit/>
          </a:bodyPr>
          <a:lstStyle/>
          <a:p>
            <a:r>
              <a:rPr lang="en-US" dirty="0"/>
              <a:t>say the answer</a:t>
            </a:r>
          </a:p>
        </p:txBody>
      </p:sp>
      <p:sp>
        <p:nvSpPr>
          <p:cNvPr id="15" name="Rectangle 14"/>
          <p:cNvSpPr/>
          <p:nvPr/>
        </p:nvSpPr>
        <p:spPr>
          <a:xfrm>
            <a:off x="6858520" y="4746168"/>
            <a:ext cx="1720920" cy="369332"/>
          </a:xfrm>
          <a:prstGeom prst="rect">
            <a:avLst/>
          </a:prstGeom>
        </p:spPr>
        <p:txBody>
          <a:bodyPr wrap="none">
            <a:spAutoFit/>
          </a:bodyPr>
          <a:lstStyle/>
          <a:p>
            <a:r>
              <a:rPr lang="en-US" dirty="0"/>
              <a:t>respond chorally</a:t>
            </a:r>
          </a:p>
        </p:txBody>
      </p:sp>
      <p:sp>
        <p:nvSpPr>
          <p:cNvPr id="16" name="Text Placeholder 1"/>
          <p:cNvSpPr txBox="1">
            <a:spLocks/>
          </p:cNvSpPr>
          <p:nvPr/>
        </p:nvSpPr>
        <p:spPr>
          <a:xfrm>
            <a:off x="6172201" y="1937768"/>
            <a:ext cx="2971799" cy="2121419"/>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a:tabLst>
                <a:tab pos="457200" algn="l"/>
              </a:tabLst>
            </a:pPr>
            <a:r>
              <a:rPr lang="en-US" sz="1600" dirty="0"/>
              <a:t>refers to observable behaviors (actions) </a:t>
            </a:r>
          </a:p>
          <a:p>
            <a:pPr marL="571500" lvl="1">
              <a:tabLst>
                <a:tab pos="457200" algn="l"/>
              </a:tabLst>
            </a:pPr>
            <a:r>
              <a:rPr lang="en-US" sz="1600" dirty="0"/>
              <a:t>shows mastery of the objective</a:t>
            </a:r>
          </a:p>
          <a:p>
            <a:pPr marL="1028700" lvl="2">
              <a:tabLst>
                <a:tab pos="457200" algn="l"/>
              </a:tabLst>
            </a:pPr>
            <a:r>
              <a:rPr lang="en-US" sz="1400" dirty="0"/>
              <a:t>skill development</a:t>
            </a:r>
          </a:p>
          <a:p>
            <a:pPr marL="1028700" lvl="2">
              <a:tabLst>
                <a:tab pos="457200" algn="l"/>
              </a:tabLst>
            </a:pPr>
            <a:r>
              <a:rPr lang="en-US" sz="1400" dirty="0"/>
              <a:t>knowledge </a:t>
            </a:r>
            <a:r>
              <a:rPr lang="en-US" sz="1400" dirty="0" err="1"/>
              <a:t>acquistion</a:t>
            </a:r>
            <a:endParaRPr lang="en-US" sz="1400" dirty="0"/>
          </a:p>
          <a:p>
            <a:pPr marL="571500" lvl="1">
              <a:tabLst>
                <a:tab pos="457200" algn="l"/>
              </a:tabLst>
            </a:pPr>
            <a:endParaRPr lang="en-US" sz="1600" dirty="0"/>
          </a:p>
          <a:p>
            <a:pPr marL="1028700" lvl="2">
              <a:tabLst>
                <a:tab pos="457200" algn="l"/>
              </a:tabLst>
            </a:pPr>
            <a:endParaRPr lang="en-US" sz="1400" dirty="0"/>
          </a:p>
        </p:txBody>
      </p:sp>
      <p:sp>
        <p:nvSpPr>
          <p:cNvPr id="17" name="Text Placeholder 1"/>
          <p:cNvSpPr txBox="1">
            <a:spLocks/>
          </p:cNvSpPr>
          <p:nvPr/>
        </p:nvSpPr>
        <p:spPr>
          <a:xfrm>
            <a:off x="3209193" y="1905797"/>
            <a:ext cx="2971799" cy="2121419"/>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a:tabLst>
                <a:tab pos="457200" algn="l"/>
              </a:tabLst>
            </a:pPr>
            <a:r>
              <a:rPr lang="en-US" sz="1600" dirty="0"/>
              <a:t>describes</a:t>
            </a:r>
          </a:p>
          <a:p>
            <a:pPr marL="1028700" lvl="2">
              <a:tabLst>
                <a:tab pos="457200" algn="l"/>
              </a:tabLst>
            </a:pPr>
            <a:r>
              <a:rPr lang="en-US" sz="1400" dirty="0"/>
              <a:t>the actions required to reach the learning outcome</a:t>
            </a:r>
          </a:p>
          <a:p>
            <a:pPr marL="571500" lvl="1">
              <a:tabLst>
                <a:tab pos="457200" algn="l"/>
              </a:tabLst>
            </a:pPr>
            <a:r>
              <a:rPr lang="en-US" sz="1600" dirty="0"/>
              <a:t>is</a:t>
            </a:r>
          </a:p>
          <a:p>
            <a:pPr marL="1028700" lvl="2">
              <a:tabLst>
                <a:tab pos="457200" algn="l"/>
              </a:tabLst>
            </a:pPr>
            <a:r>
              <a:rPr lang="en-US" sz="1400" dirty="0"/>
              <a:t>clear</a:t>
            </a:r>
          </a:p>
          <a:p>
            <a:pPr marL="1028700" lvl="2">
              <a:tabLst>
                <a:tab pos="457200" algn="l"/>
              </a:tabLst>
            </a:pPr>
            <a:r>
              <a:rPr lang="en-US" sz="1400" dirty="0"/>
              <a:t>concise</a:t>
            </a:r>
          </a:p>
          <a:p>
            <a:pPr marL="1028700" lvl="2">
              <a:tabLst>
                <a:tab pos="457200" algn="l"/>
              </a:tabLst>
            </a:pPr>
            <a:endParaRPr lang="en-US" sz="1400" dirty="0"/>
          </a:p>
        </p:txBody>
      </p:sp>
      <p:sp>
        <p:nvSpPr>
          <p:cNvPr id="18" name="Text Placeholder 1"/>
          <p:cNvSpPr txBox="1">
            <a:spLocks/>
          </p:cNvSpPr>
          <p:nvPr/>
        </p:nvSpPr>
        <p:spPr>
          <a:xfrm>
            <a:off x="412035" y="1858399"/>
            <a:ext cx="2971799" cy="1124936"/>
          </a:xfrm>
          <a:prstGeom prst="rect">
            <a:avLst/>
          </a:prstGeom>
        </p:spPr>
        <p:txBody>
          <a:bodyPr wrap="square" anchor="t" anchorCtr="0">
            <a:normAutofit/>
          </a:bodyPr>
          <a:lstStyle>
            <a:lvl1pPr marL="285750" indent="-285750" algn="l" defTabSz="914400" rtl="0" eaLnBrk="1" latinLnBrk="0" hangingPunct="1">
              <a:lnSpc>
                <a:spcPct val="90000"/>
              </a:lnSpc>
              <a:spcBef>
                <a:spcPts val="1000"/>
              </a:spcBef>
              <a:buClr>
                <a:srgbClr val="C85337"/>
              </a:buClr>
              <a:buFont typeface="AppleSymbols" charset="0"/>
              <a:buChar char="⎔"/>
              <a:defRPr sz="20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Clr>
                <a:srgbClr val="C85337"/>
              </a:buClr>
              <a:buFont typeface="AppleSymbols" charset="0"/>
              <a:buChar char="⎔"/>
              <a:defRPr sz="1800" kern="1200">
                <a:solidFill>
                  <a:schemeClr val="tx1"/>
                </a:solidFill>
                <a:latin typeface="Arial" charset="0"/>
                <a:ea typeface="Arial" charset="0"/>
                <a:cs typeface="Arial" charset="0"/>
              </a:defRPr>
            </a:lvl2pPr>
            <a:lvl3pPr marL="1200150" indent="-285750" algn="l" defTabSz="914400" rtl="0" eaLnBrk="1" latinLnBrk="0" hangingPunct="1">
              <a:lnSpc>
                <a:spcPct val="90000"/>
              </a:lnSpc>
              <a:spcBef>
                <a:spcPts val="500"/>
              </a:spcBef>
              <a:buClr>
                <a:srgbClr val="C85337"/>
              </a:buClr>
              <a:buFont typeface="AppleSymbols" charset="0"/>
              <a:buChar char="⎔"/>
              <a:defRPr sz="1600" kern="1200">
                <a:solidFill>
                  <a:schemeClr val="tx1"/>
                </a:solidFill>
                <a:latin typeface="Arial" charset="0"/>
                <a:ea typeface="Arial" charset="0"/>
                <a:cs typeface="Arial" charset="0"/>
              </a:defRPr>
            </a:lvl3pPr>
            <a:lvl4pPr marL="16573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4pPr>
            <a:lvl5pPr marL="2114550" indent="-285750" algn="l" defTabSz="914400" rtl="0" eaLnBrk="1" latinLnBrk="0" hangingPunct="1">
              <a:lnSpc>
                <a:spcPct val="90000"/>
              </a:lnSpc>
              <a:spcBef>
                <a:spcPts val="500"/>
              </a:spcBef>
              <a:buClr>
                <a:srgbClr val="C85337"/>
              </a:buClr>
              <a:buFont typeface="AppleSymbols" charset="0"/>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1">
              <a:tabLst>
                <a:tab pos="457200" algn="l"/>
              </a:tabLst>
            </a:pPr>
            <a:r>
              <a:rPr lang="en-US" sz="1600" dirty="0"/>
              <a:t>means </a:t>
            </a:r>
          </a:p>
          <a:p>
            <a:pPr marL="1028700" lvl="2">
              <a:tabLst>
                <a:tab pos="457200" algn="l"/>
              </a:tabLst>
            </a:pPr>
            <a:r>
              <a:rPr lang="en-US" sz="1400" dirty="0"/>
              <a:t>the explanation</a:t>
            </a:r>
          </a:p>
          <a:p>
            <a:pPr marL="1028700" lvl="2">
              <a:tabLst>
                <a:tab pos="457200" algn="l"/>
              </a:tabLst>
            </a:pPr>
            <a:r>
              <a:rPr lang="en-US" sz="1400" dirty="0"/>
              <a:t>helps meet</a:t>
            </a:r>
          </a:p>
          <a:p>
            <a:pPr marL="1028700" lvl="2">
              <a:tabLst>
                <a:tab pos="457200" algn="l"/>
              </a:tabLst>
            </a:pPr>
            <a:r>
              <a:rPr lang="en-US" sz="1400" dirty="0"/>
              <a:t>the learning outcome</a:t>
            </a:r>
          </a:p>
        </p:txBody>
      </p:sp>
    </p:spTree>
    <p:extLst>
      <p:ext uri="{BB962C8B-B14F-4D97-AF65-F5344CB8AC3E}">
        <p14:creationId xmlns:p14="http://schemas.microsoft.com/office/powerpoint/2010/main" val="173546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4.07407E-6 L 0.00712 0.13866 " pathEditMode="relative" rAng="0" ptsTypes="AA">
                                      <p:cBhvr>
                                        <p:cTn id="6" dur="2000" fill="hold"/>
                                        <p:tgtEl>
                                          <p:spTgt spid="6"/>
                                        </p:tgtEl>
                                        <p:attrNameLst>
                                          <p:attrName>ppt_x</p:attrName>
                                          <p:attrName>ppt_y</p:attrName>
                                        </p:attrNameLst>
                                      </p:cBhvr>
                                      <p:rCtr x="347" y="6921"/>
                                    </p:animMotion>
                                  </p:childTnLst>
                                </p:cTn>
                              </p:par>
                              <p:par>
                                <p:cTn id="7" presetID="6" presetClass="emph" presetSubtype="0" fill="hold" grpId="1" nodeType="withEffect">
                                  <p:stCondLst>
                                    <p:cond delay="0"/>
                                  </p:stCondLst>
                                  <p:childTnLst>
                                    <p:animScale>
                                      <p:cBhvr>
                                        <p:cTn id="8" dur="2000" fill="hold"/>
                                        <p:tgtEl>
                                          <p:spTgt spid="6"/>
                                        </p:tgtEl>
                                      </p:cBhvr>
                                      <p:by x="60000" y="60000"/>
                                    </p:animScale>
                                  </p:childTnLst>
                                </p:cTn>
                              </p:par>
                              <p:par>
                                <p:cTn id="9" presetID="42" presetClass="path" presetSubtype="0" accel="50000" decel="50000" fill="hold" grpId="0" nodeType="withEffect">
                                  <p:stCondLst>
                                    <p:cond delay="0"/>
                                  </p:stCondLst>
                                  <p:childTnLst>
                                    <p:animMotion origin="layout" path="M 1.38889E-6 -1.11111E-6 L 0.08403 0.14167 " pathEditMode="relative" rAng="0" ptsTypes="AA">
                                      <p:cBhvr>
                                        <p:cTn id="10" dur="2000" fill="hold"/>
                                        <p:tgtEl>
                                          <p:spTgt spid="7"/>
                                        </p:tgtEl>
                                        <p:attrNameLst>
                                          <p:attrName>ppt_x</p:attrName>
                                          <p:attrName>ppt_y</p:attrName>
                                        </p:attrNameLst>
                                      </p:cBhvr>
                                      <p:rCtr x="4201" y="7083"/>
                                    </p:animMotion>
                                  </p:childTnLst>
                                </p:cTn>
                              </p:par>
                              <p:par>
                                <p:cTn id="11" presetID="6" presetClass="emph" presetSubtype="0" fill="hold" grpId="1" nodeType="withEffect">
                                  <p:stCondLst>
                                    <p:cond delay="0"/>
                                  </p:stCondLst>
                                  <p:childTnLst>
                                    <p:animScale>
                                      <p:cBhvr>
                                        <p:cTn id="12" dur="2000" fill="hold"/>
                                        <p:tgtEl>
                                          <p:spTgt spid="7"/>
                                        </p:tgtEl>
                                      </p:cBhvr>
                                      <p:by x="60000" y="60000"/>
                                    </p:animScale>
                                  </p:childTnLst>
                                </p:cTn>
                              </p:par>
                              <p:par>
                                <p:cTn id="13" presetID="42" presetClass="path" presetSubtype="0" accel="50000" decel="50000" fill="hold" grpId="0" nodeType="withEffect">
                                  <p:stCondLst>
                                    <p:cond delay="0"/>
                                  </p:stCondLst>
                                  <p:childTnLst>
                                    <p:animMotion origin="layout" path="M -1.38889E-6 -4.07407E-6 L 0.02934 0.13843 " pathEditMode="relative" rAng="0" ptsTypes="AA">
                                      <p:cBhvr>
                                        <p:cTn id="14" dur="2000" fill="hold"/>
                                        <p:tgtEl>
                                          <p:spTgt spid="8"/>
                                        </p:tgtEl>
                                        <p:attrNameLst>
                                          <p:attrName>ppt_x</p:attrName>
                                          <p:attrName>ppt_y</p:attrName>
                                        </p:attrNameLst>
                                      </p:cBhvr>
                                      <p:rCtr x="1458" y="6921"/>
                                    </p:animMotion>
                                  </p:childTnLst>
                                </p:cTn>
                              </p:par>
                              <p:par>
                                <p:cTn id="15" presetID="6" presetClass="emph" presetSubtype="0" fill="hold" grpId="1" nodeType="withEffect">
                                  <p:stCondLst>
                                    <p:cond delay="0"/>
                                  </p:stCondLst>
                                  <p:childTnLst>
                                    <p:animScale>
                                      <p:cBhvr>
                                        <p:cTn id="16" dur="2000" fill="hold"/>
                                        <p:tgtEl>
                                          <p:spTgt spid="8"/>
                                        </p:tgtEl>
                                      </p:cBhvr>
                                      <p:by x="60000" y="60000"/>
                                    </p:animScale>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xit" presetSubtype="0" fill="hold" grpId="2" nodeType="with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1" presetClass="exit" presetSubtype="0" fill="hold" grpId="2" nodeType="with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1" nodeType="click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par>
                          <p:cTn id="58" fill="hold">
                            <p:stCondLst>
                              <p:cond delay="0"/>
                            </p:stCondLst>
                            <p:childTnLst>
                              <p:par>
                                <p:cTn id="59" presetID="42" presetClass="path" presetSubtype="0" accel="50000" decel="50000" fill="hold" grpId="0" nodeType="afterEffect">
                                  <p:stCondLst>
                                    <p:cond delay="0"/>
                                  </p:stCondLst>
                                  <p:childTnLst>
                                    <p:animMotion origin="layout" path="M 2.77778E-6 3.7037E-6 L -0.77361 -0.2632 " pathEditMode="relative" rAng="0" ptsTypes="AA">
                                      <p:cBhvr>
                                        <p:cTn id="60" dur="2000" fill="hold"/>
                                        <p:tgtEl>
                                          <p:spTgt spid="13"/>
                                        </p:tgtEl>
                                        <p:attrNameLst>
                                          <p:attrName>ppt_x</p:attrName>
                                          <p:attrName>ppt_y</p:attrName>
                                        </p:attrNameLst>
                                      </p:cBhvr>
                                      <p:rCtr x="-38681" y="-13171"/>
                                    </p:animMotion>
                                  </p:childTnLst>
                                </p:cTn>
                              </p:par>
                              <p:par>
                                <p:cTn id="61" presetID="42" presetClass="path" presetSubtype="0" accel="50000" decel="50000" fill="hold" grpId="0" nodeType="withEffect">
                                  <p:stCondLst>
                                    <p:cond delay="0"/>
                                  </p:stCondLst>
                                  <p:childTnLst>
                                    <p:animMotion origin="layout" path="M 3.05556E-6 2.59259E-6 L -0.19323 -0.18959 " pathEditMode="relative" rAng="0" ptsTypes="AA">
                                      <p:cBhvr>
                                        <p:cTn id="62" dur="2000" fill="hold"/>
                                        <p:tgtEl>
                                          <p:spTgt spid="12"/>
                                        </p:tgtEl>
                                        <p:attrNameLst>
                                          <p:attrName>ppt_x</p:attrName>
                                          <p:attrName>ppt_y</p:attrName>
                                        </p:attrNameLst>
                                      </p:cBhvr>
                                      <p:rCtr x="-9670" y="-9491"/>
                                    </p:animMotion>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par>
                          <p:cTn id="69" fill="hold">
                            <p:stCondLst>
                              <p:cond delay="0"/>
                            </p:stCondLst>
                            <p:childTnLst>
                              <p:par>
                                <p:cTn id="70" presetID="42" presetClass="path" presetSubtype="0" accel="50000" decel="50000" fill="hold" grpId="1" nodeType="afterEffect">
                                  <p:stCondLst>
                                    <p:cond delay="0"/>
                                  </p:stCondLst>
                                  <p:childTnLst>
                                    <p:animMotion origin="layout" path="M 2.77778E-6 -1.48148E-6 L -0.725 -0.14236 " pathEditMode="relative" rAng="0" ptsTypes="AA">
                                      <p:cBhvr>
                                        <p:cTn id="71" dur="2000" fill="hold"/>
                                        <p:tgtEl>
                                          <p:spTgt spid="15"/>
                                        </p:tgtEl>
                                        <p:attrNameLst>
                                          <p:attrName>ppt_x</p:attrName>
                                          <p:attrName>ppt_y</p:attrName>
                                        </p:attrNameLst>
                                      </p:cBhvr>
                                      <p:rCtr x="-36250" y="-7130"/>
                                    </p:animMotion>
                                  </p:childTnLst>
                                </p:cTn>
                              </p:par>
                              <p:par>
                                <p:cTn id="72" presetID="42" presetClass="path" presetSubtype="0" accel="50000" decel="50000" fill="hold" grpId="1" nodeType="withEffect">
                                  <p:stCondLst>
                                    <p:cond delay="0"/>
                                  </p:stCondLst>
                                  <p:childTnLst>
                                    <p:animMotion origin="layout" path="M 3.61111E-6 4.81481E-6 L -0.20816 -0.26737 " pathEditMode="relative" rAng="0" ptsTypes="AA">
                                      <p:cBhvr>
                                        <p:cTn id="73" dur="2000" fill="hold"/>
                                        <p:tgtEl>
                                          <p:spTgt spid="14"/>
                                        </p:tgtEl>
                                        <p:attrNameLst>
                                          <p:attrName>ppt_x</p:attrName>
                                          <p:attrName>ppt_y</p:attrName>
                                        </p:attrNameLst>
                                      </p:cBhvr>
                                      <p:rCtr x="-10417" y="-1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p:bldP spid="6" grpId="0"/>
      <p:bldP spid="6" grpId="1"/>
      <p:bldP spid="6" grpId="2"/>
      <p:bldP spid="7" grpId="0"/>
      <p:bldP spid="7" grpId="1"/>
      <p:bldP spid="7" grpId="2"/>
      <p:bldP spid="8" grpId="0"/>
      <p:bldP spid="8" grpId="1"/>
      <p:bldP spid="8" grpId="2"/>
      <p:bldP spid="9" grpId="0"/>
      <p:bldP spid="10" grpId="0" animBg="1"/>
      <p:bldP spid="12" grpId="0"/>
      <p:bldP spid="12" grpId="1"/>
      <p:bldP spid="13" grpId="0"/>
      <p:bldP spid="13" grpId="1"/>
      <p:bldP spid="14" grpId="0"/>
      <p:bldP spid="14" grpId="1"/>
      <p:bldP spid="15" grpId="0"/>
      <p:bldP spid="15" grpId="1"/>
      <p:bldP spid="16" grpId="0"/>
      <p:bldP spid="17" grpId="0"/>
      <p:bldP spid="1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b="1" dirty="0">
                <a:solidFill>
                  <a:schemeClr val="accent5">
                    <a:lumMod val="75000"/>
                  </a:schemeClr>
                </a:solidFill>
              </a:rPr>
              <a:t>Give clear explanations </a:t>
            </a:r>
          </a:p>
          <a:p>
            <a:pPr lvl="1"/>
            <a:r>
              <a:rPr lang="en-US" dirty="0"/>
              <a:t>Match the explanation the learning outcome</a:t>
            </a:r>
          </a:p>
          <a:p>
            <a:pPr lvl="1"/>
            <a:r>
              <a:rPr lang="en-US" b="1" dirty="0">
                <a:solidFill>
                  <a:schemeClr val="accent5">
                    <a:lumMod val="75000"/>
                  </a:schemeClr>
                </a:solidFill>
              </a:rPr>
              <a:t>Design the explanation so that it is correct, clear, and concise</a:t>
            </a:r>
          </a:p>
          <a:p>
            <a:pPr lvl="1"/>
            <a:r>
              <a:rPr lang="en-US" dirty="0"/>
              <a:t>Use the explanation consistently</a:t>
            </a:r>
          </a:p>
          <a:p>
            <a:r>
              <a:rPr lang="en-US" b="1" dirty="0"/>
              <a:t>Model multiple planned examples</a:t>
            </a:r>
          </a:p>
          <a:p>
            <a:pPr lvl="1"/>
            <a:r>
              <a:rPr lang="en-US" dirty="0"/>
              <a:t>Show all the steps or provide unique examples</a:t>
            </a:r>
          </a:p>
          <a:p>
            <a:pPr lvl="1"/>
            <a:r>
              <a:rPr lang="en-US" dirty="0"/>
              <a:t>Verbalize your process and thinking</a:t>
            </a:r>
          </a:p>
          <a:p>
            <a:pPr lvl="1"/>
            <a:r>
              <a:rPr lang="en-US" dirty="0"/>
              <a:t>Have students observe</a:t>
            </a:r>
          </a:p>
          <a:p>
            <a:r>
              <a:rPr lang="en-US" b="1" dirty="0"/>
              <a:t>Use supporting practices</a:t>
            </a:r>
          </a:p>
        </p:txBody>
      </p:sp>
      <p:sp>
        <p:nvSpPr>
          <p:cNvPr id="3" name="Title 2"/>
          <p:cNvSpPr>
            <a:spLocks noGrp="1"/>
          </p:cNvSpPr>
          <p:nvPr>
            <p:ph type="title"/>
          </p:nvPr>
        </p:nvSpPr>
        <p:spPr/>
        <p:txBody>
          <a:bodyPr>
            <a:normAutofit fontScale="90000"/>
          </a:bodyPr>
          <a:lstStyle/>
          <a:p>
            <a:r>
              <a:rPr lang="en-US" dirty="0"/>
              <a:t>Checklist: Modeling</a:t>
            </a:r>
            <a:br>
              <a:rPr lang="en-US" dirty="0"/>
            </a:br>
            <a:r>
              <a:rPr lang="en-US" dirty="0">
                <a:solidFill>
                  <a:schemeClr val="accent5">
                    <a:lumMod val="75000"/>
                  </a:schemeClr>
                </a:solidFill>
              </a:rPr>
              <a:t>Give clear explanations</a:t>
            </a:r>
            <a:endParaRPr lang="en-US" dirty="0"/>
          </a:p>
        </p:txBody>
      </p:sp>
    </p:spTree>
    <p:extLst>
      <p:ext uri="{BB962C8B-B14F-4D97-AF65-F5344CB8AC3E}">
        <p14:creationId xmlns:p14="http://schemas.microsoft.com/office/powerpoint/2010/main" val="12963910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54476" y="1515946"/>
            <a:ext cx="4673132" cy="4469673"/>
          </a:xfrm>
        </p:spPr>
        <p:txBody>
          <a:bodyPr/>
          <a:lstStyle/>
          <a:p>
            <a:r>
              <a:rPr lang="en-US" dirty="0"/>
              <a:t>The explanation is designed so it is </a:t>
            </a:r>
          </a:p>
          <a:p>
            <a:pPr lvl="1"/>
            <a:r>
              <a:rPr lang="en-US" dirty="0"/>
              <a:t>correct</a:t>
            </a:r>
          </a:p>
          <a:p>
            <a:pPr lvl="2"/>
            <a:r>
              <a:rPr lang="en-US" dirty="0"/>
              <a:t>accurate</a:t>
            </a:r>
          </a:p>
          <a:p>
            <a:pPr lvl="2"/>
            <a:r>
              <a:rPr lang="en-US" dirty="0"/>
              <a:t>complete</a:t>
            </a:r>
          </a:p>
          <a:p>
            <a:pPr lvl="1"/>
            <a:r>
              <a:rPr lang="en-US" dirty="0"/>
              <a:t>clear</a:t>
            </a:r>
          </a:p>
          <a:p>
            <a:pPr lvl="2"/>
            <a:r>
              <a:rPr lang="en-US" dirty="0"/>
              <a:t>is immediately comprehensible</a:t>
            </a:r>
            <a:endParaRPr lang="en-US" sz="1400" dirty="0"/>
          </a:p>
          <a:p>
            <a:pPr lvl="2"/>
            <a:r>
              <a:rPr lang="en-US" dirty="0"/>
              <a:t>has the simplest possible student- and discipline-appropriate vocabulary and syntax</a:t>
            </a:r>
            <a:endParaRPr lang="en-US" sz="1400" dirty="0"/>
          </a:p>
          <a:p>
            <a:pPr lvl="2"/>
            <a:r>
              <a:rPr lang="en-US" dirty="0"/>
              <a:t>is not awkward-sounding</a:t>
            </a:r>
            <a:endParaRPr lang="en-US" sz="1400" dirty="0"/>
          </a:p>
          <a:p>
            <a:pPr lvl="1"/>
            <a:r>
              <a:rPr lang="en-US" dirty="0"/>
              <a:t>concise</a:t>
            </a:r>
          </a:p>
          <a:p>
            <a:pPr lvl="1"/>
            <a:endParaRPr lang="en-US" dirty="0"/>
          </a:p>
        </p:txBody>
      </p:sp>
      <p:sp>
        <p:nvSpPr>
          <p:cNvPr id="3" name="Title 2"/>
          <p:cNvSpPr>
            <a:spLocks noGrp="1"/>
          </p:cNvSpPr>
          <p:nvPr>
            <p:ph type="title"/>
          </p:nvPr>
        </p:nvSpPr>
        <p:spPr/>
        <p:txBody>
          <a:bodyPr/>
          <a:lstStyle/>
          <a:p>
            <a:r>
              <a:rPr lang="en-US" dirty="0"/>
              <a:t>Clear Explanation Checklist</a:t>
            </a:r>
          </a:p>
        </p:txBody>
      </p:sp>
    </p:spTree>
    <p:extLst>
      <p:ext uri="{BB962C8B-B14F-4D97-AF65-F5344CB8AC3E}">
        <p14:creationId xmlns:p14="http://schemas.microsoft.com/office/powerpoint/2010/main" val="281541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30BA743-E376-42D8-AF76-1E2629085350}"/>
              </a:ext>
            </a:extLst>
          </p:cNvPr>
          <p:cNvSpPr>
            <a:spLocks noGrp="1"/>
          </p:cNvSpPr>
          <p:nvPr>
            <p:ph type="body" sz="quarter" idx="13"/>
          </p:nvPr>
        </p:nvSpPr>
        <p:spPr/>
        <p:txBody>
          <a:bodyPr/>
          <a:lstStyle/>
          <a:p>
            <a:r>
              <a:rPr lang="en-US" dirty="0"/>
              <a:t>What is the core deficit in many learning disabilities and difficulties? </a:t>
            </a:r>
          </a:p>
          <a:p>
            <a:endParaRPr lang="en-US" dirty="0"/>
          </a:p>
          <a:p>
            <a:endParaRPr lang="en-US" dirty="0"/>
          </a:p>
          <a:p>
            <a:endParaRPr lang="en-US" dirty="0"/>
          </a:p>
          <a:p>
            <a:endParaRPr lang="en-US" dirty="0"/>
          </a:p>
          <a:p>
            <a:endParaRPr lang="en-US" dirty="0"/>
          </a:p>
          <a:p>
            <a:r>
              <a:rPr lang="en-US" dirty="0"/>
              <a:t>Students who need intensive intervention often need help understanding language</a:t>
            </a:r>
          </a:p>
          <a:p>
            <a:r>
              <a:rPr lang="en-US" dirty="0"/>
              <a:t>We need to manage our language carefully to help students</a:t>
            </a:r>
          </a:p>
          <a:p>
            <a:r>
              <a:rPr lang="en-US" dirty="0"/>
              <a:t>If we do not, the cognitive load becomes quickly unmanageable</a:t>
            </a:r>
          </a:p>
          <a:p>
            <a:r>
              <a:rPr lang="en-US" dirty="0"/>
              <a:t>We have to be very clear for the benefit of our students</a:t>
            </a:r>
          </a:p>
        </p:txBody>
      </p:sp>
      <p:sp>
        <p:nvSpPr>
          <p:cNvPr id="4" name="Title 3">
            <a:extLst>
              <a:ext uri="{FF2B5EF4-FFF2-40B4-BE49-F238E27FC236}">
                <a16:creationId xmlns:a16="http://schemas.microsoft.com/office/drawing/2014/main" id="{333B06FA-A932-46A1-B96F-DE74E77D7381}"/>
              </a:ext>
            </a:extLst>
          </p:cNvPr>
          <p:cNvSpPr>
            <a:spLocks noGrp="1"/>
          </p:cNvSpPr>
          <p:nvPr>
            <p:ph type="title"/>
          </p:nvPr>
        </p:nvSpPr>
        <p:spPr>
          <a:xfrm>
            <a:off x="1219018" y="324358"/>
            <a:ext cx="7540212" cy="917367"/>
          </a:xfrm>
        </p:spPr>
        <p:txBody>
          <a:bodyPr>
            <a:normAutofit fontScale="90000"/>
          </a:bodyPr>
          <a:lstStyle/>
          <a:p>
            <a:r>
              <a:rPr lang="en-US"/>
              <a:t>Why is such precision necessary for explanations?</a:t>
            </a:r>
            <a:endParaRPr lang="en-US" dirty="0"/>
          </a:p>
        </p:txBody>
      </p:sp>
      <p:sp>
        <p:nvSpPr>
          <p:cNvPr id="9" name="Rectangle 8">
            <a:extLst>
              <a:ext uri="{FF2B5EF4-FFF2-40B4-BE49-F238E27FC236}">
                <a16:creationId xmlns:a16="http://schemas.microsoft.com/office/drawing/2014/main" id="{FFABB045-DD39-483F-B1AF-1141150C4E85}"/>
              </a:ext>
            </a:extLst>
          </p:cNvPr>
          <p:cNvSpPr/>
          <p:nvPr/>
        </p:nvSpPr>
        <p:spPr>
          <a:xfrm>
            <a:off x="1384300" y="1994238"/>
            <a:ext cx="7010400" cy="1477328"/>
          </a:xfrm>
          <a:prstGeom prst="rect">
            <a:avLst/>
          </a:prstGeom>
        </p:spPr>
        <p:txBody>
          <a:bodyPr wrap="square">
            <a:spAutoFit/>
          </a:bodyPr>
          <a:lstStyle/>
          <a:p>
            <a:r>
              <a:rPr lang="en-US" dirty="0"/>
              <a:t>“‘Specific learning disability’ means a disorder in one or more of the basic psychological processes involved in understanding or using language, spoken or written, which may manifest itself in an imperfect ability to listen, think, speak, read, write, spell, or to do mathematical calculation. </a:t>
            </a:r>
          </a:p>
          <a:p>
            <a:pPr algn="r"/>
            <a:r>
              <a:rPr lang="en-US" i="1" dirty="0"/>
              <a:t>IDEA </a:t>
            </a:r>
            <a:r>
              <a:rPr lang="en-US" dirty="0"/>
              <a:t>(2004) </a:t>
            </a:r>
            <a:endParaRPr lang="en-US" i="1" dirty="0"/>
          </a:p>
        </p:txBody>
      </p:sp>
      <p:sp>
        <p:nvSpPr>
          <p:cNvPr id="10" name="Rectangle 9">
            <a:extLst>
              <a:ext uri="{FF2B5EF4-FFF2-40B4-BE49-F238E27FC236}">
                <a16:creationId xmlns:a16="http://schemas.microsoft.com/office/drawing/2014/main" id="{76BF68B0-75C0-4569-BC63-2988769BEDBD}"/>
              </a:ext>
            </a:extLst>
          </p:cNvPr>
          <p:cNvSpPr/>
          <p:nvPr/>
        </p:nvSpPr>
        <p:spPr>
          <a:xfrm>
            <a:off x="1211044" y="1994238"/>
            <a:ext cx="8229782" cy="646331"/>
          </a:xfrm>
          <a:prstGeom prst="rect">
            <a:avLst/>
          </a:prstGeom>
        </p:spPr>
        <p:txBody>
          <a:bodyPr wrap="square">
            <a:spAutoFit/>
          </a:bodyPr>
          <a:lstStyle/>
          <a:p>
            <a:r>
              <a:rPr lang="en-US" dirty="0"/>
              <a:t>    							</a:t>
            </a:r>
            <a:r>
              <a:rPr lang="en-US" sz="300" dirty="0"/>
              <a:t>	</a:t>
            </a:r>
            <a:r>
              <a:rPr lang="en-US" sz="100" dirty="0"/>
              <a:t> </a:t>
            </a:r>
            <a:r>
              <a:rPr lang="en-US" dirty="0"/>
              <a:t>disorder in one or more of the basic    </a:t>
            </a:r>
          </a:p>
          <a:p>
            <a:r>
              <a:rPr lang="en-US" dirty="0"/>
              <a:t> </a:t>
            </a:r>
            <a:r>
              <a:rPr lang="en-US" sz="1400" dirty="0"/>
              <a:t> </a:t>
            </a:r>
            <a:r>
              <a:rPr lang="en-US" dirty="0"/>
              <a:t> psychological processes involved in understanding or using language</a:t>
            </a:r>
          </a:p>
        </p:txBody>
      </p:sp>
    </p:spTree>
    <p:extLst>
      <p:ext uri="{BB962C8B-B14F-4D97-AF65-F5344CB8AC3E}">
        <p14:creationId xmlns:p14="http://schemas.microsoft.com/office/powerpoint/2010/main" val="58825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3" presetClass="emph" presetSubtype="2" fill="hold" grpId="0" nodeType="withEffect">
                                  <p:stCondLst>
                                    <p:cond delay="0"/>
                                  </p:stCondLst>
                                  <p:childTnLst>
                                    <p:animClr clrSpc="rgb" dir="cw">
                                      <p:cBhvr override="childStyle">
                                        <p:cTn id="16" dur="2000" fill="hold"/>
                                        <p:tgtEl>
                                          <p:spTgt spid="10"/>
                                        </p:tgtEl>
                                        <p:attrNameLst>
                                          <p:attrName>style.color</p:attrName>
                                        </p:attrNameLst>
                                      </p:cBhvr>
                                      <p:to>
                                        <a:srgbClr val="EE6D49"/>
                                      </p:to>
                                    </p:animClr>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p:bldP spid="10" grpId="0"/>
      <p:bldP spid="10" grpId="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The explanation is designed so it is </a:t>
            </a:r>
          </a:p>
          <a:p>
            <a:pPr lvl="1"/>
            <a:r>
              <a:rPr lang="en-US" b="1" dirty="0">
                <a:solidFill>
                  <a:schemeClr val="accent5">
                    <a:lumMod val="75000"/>
                  </a:schemeClr>
                </a:solidFill>
              </a:rPr>
              <a:t>correct</a:t>
            </a:r>
          </a:p>
          <a:p>
            <a:pPr lvl="2"/>
            <a:r>
              <a:rPr lang="en-US" b="1" dirty="0">
                <a:solidFill>
                  <a:schemeClr val="accent5">
                    <a:lumMod val="75000"/>
                  </a:schemeClr>
                </a:solidFill>
              </a:rPr>
              <a:t>accurate</a:t>
            </a:r>
          </a:p>
          <a:p>
            <a:pPr lvl="2"/>
            <a:r>
              <a:rPr lang="en-US" b="1" dirty="0">
                <a:solidFill>
                  <a:schemeClr val="accent5">
                    <a:lumMod val="75000"/>
                  </a:schemeClr>
                </a:solidFill>
              </a:rPr>
              <a:t>complete</a:t>
            </a:r>
          </a:p>
          <a:p>
            <a:pPr lvl="1"/>
            <a:r>
              <a:rPr lang="en-US" dirty="0"/>
              <a:t>clear</a:t>
            </a:r>
          </a:p>
          <a:p>
            <a:pPr lvl="2"/>
            <a:r>
              <a:rPr lang="en-US" dirty="0"/>
              <a:t>is immediately comprehensible</a:t>
            </a:r>
            <a:endParaRPr lang="en-US" sz="1400" dirty="0"/>
          </a:p>
          <a:p>
            <a:pPr lvl="2"/>
            <a:r>
              <a:rPr lang="en-US" dirty="0"/>
              <a:t>has the simplest possible student- and discipline-appropriate vocabulary and syntax</a:t>
            </a:r>
            <a:endParaRPr lang="en-US" sz="1400" dirty="0"/>
          </a:p>
          <a:p>
            <a:pPr lvl="2"/>
            <a:r>
              <a:rPr lang="en-US" dirty="0"/>
              <a:t>is not awkward-sounding</a:t>
            </a:r>
            <a:endParaRPr lang="en-US" sz="1400" dirty="0"/>
          </a:p>
          <a:p>
            <a:pPr lvl="1"/>
            <a:r>
              <a:rPr lang="en-US" dirty="0"/>
              <a:t>concise</a:t>
            </a:r>
          </a:p>
          <a:p>
            <a:pPr lvl="1"/>
            <a:endParaRPr lang="en-US" dirty="0"/>
          </a:p>
        </p:txBody>
      </p:sp>
      <p:sp>
        <p:nvSpPr>
          <p:cNvPr id="3" name="Title 2"/>
          <p:cNvSpPr>
            <a:spLocks noGrp="1"/>
          </p:cNvSpPr>
          <p:nvPr>
            <p:ph type="title"/>
          </p:nvPr>
        </p:nvSpPr>
        <p:spPr/>
        <p:txBody>
          <a:bodyPr>
            <a:normAutofit fontScale="90000"/>
          </a:bodyPr>
          <a:lstStyle/>
          <a:p>
            <a:r>
              <a:rPr lang="en-US" dirty="0"/>
              <a:t>Checklist: Modeling</a:t>
            </a:r>
            <a:br>
              <a:rPr lang="en-US" dirty="0"/>
            </a:br>
            <a:r>
              <a:rPr lang="en-US" dirty="0">
                <a:solidFill>
                  <a:schemeClr val="accent5">
                    <a:lumMod val="75000"/>
                  </a:schemeClr>
                </a:solidFill>
              </a:rPr>
              <a:t>Give clear explanations—correct </a:t>
            </a:r>
            <a:endParaRPr lang="en-US" dirty="0"/>
          </a:p>
        </p:txBody>
      </p:sp>
      <p:sp>
        <p:nvSpPr>
          <p:cNvPr id="4" name="TextBox 3">
            <a:extLst>
              <a:ext uri="{FF2B5EF4-FFF2-40B4-BE49-F238E27FC236}">
                <a16:creationId xmlns:a16="http://schemas.microsoft.com/office/drawing/2014/main" id="{A0BD9A70-85BA-4A0A-A217-5B9B6E588C40}"/>
              </a:ext>
            </a:extLst>
          </p:cNvPr>
          <p:cNvSpPr txBox="1"/>
          <p:nvPr/>
        </p:nvSpPr>
        <p:spPr>
          <a:xfrm>
            <a:off x="3211233" y="2133822"/>
            <a:ext cx="3555782" cy="400110"/>
          </a:xfrm>
          <a:prstGeom prst="rect">
            <a:avLst/>
          </a:prstGeom>
          <a:solidFill>
            <a:schemeClr val="accent5">
              <a:lumMod val="50000"/>
            </a:schemeClr>
          </a:solidFill>
        </p:spPr>
        <p:txBody>
          <a:bodyPr wrap="none" rtlCol="0">
            <a:spAutoFit/>
          </a:bodyPr>
          <a:lstStyle/>
          <a:p>
            <a:r>
              <a:rPr lang="en-US" sz="2000" dirty="0"/>
              <a:t>Fundamental and non-negotiable</a:t>
            </a:r>
          </a:p>
        </p:txBody>
      </p:sp>
    </p:spTree>
    <p:extLst>
      <p:ext uri="{BB962C8B-B14F-4D97-AF65-F5344CB8AC3E}">
        <p14:creationId xmlns:p14="http://schemas.microsoft.com/office/powerpoint/2010/main" val="349511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1C3562-F3E6-4B0C-AF7C-D31346EF2B01}"/>
              </a:ext>
            </a:extLst>
          </p:cNvPr>
          <p:cNvSpPr>
            <a:spLocks noGrp="1"/>
          </p:cNvSpPr>
          <p:nvPr>
            <p:ph type="body" sz="quarter" idx="13"/>
          </p:nvPr>
        </p:nvSpPr>
        <p:spPr/>
        <p:txBody>
          <a:bodyPr>
            <a:normAutofit/>
          </a:bodyPr>
          <a:lstStyle/>
          <a:p>
            <a:r>
              <a:rPr lang="en-US" dirty="0"/>
              <a:t>The explanation correctly specifies</a:t>
            </a:r>
          </a:p>
          <a:p>
            <a:pPr lvl="1"/>
            <a:r>
              <a:rPr lang="en-US" dirty="0"/>
              <a:t>critical elements (more on this later)</a:t>
            </a:r>
          </a:p>
          <a:p>
            <a:r>
              <a:rPr lang="en-US" dirty="0"/>
              <a:t>The explanation does not include</a:t>
            </a:r>
          </a:p>
          <a:p>
            <a:pPr lvl="1"/>
            <a:r>
              <a:rPr lang="en-US" dirty="0"/>
              <a:t>incorrect facts</a:t>
            </a:r>
          </a:p>
          <a:p>
            <a:pPr lvl="1"/>
            <a:r>
              <a:rPr lang="en-US" dirty="0"/>
              <a:t>an imprecise procedure</a:t>
            </a:r>
          </a:p>
          <a:p>
            <a:pPr lvl="1"/>
            <a:r>
              <a:rPr lang="en-US" dirty="0"/>
              <a:t>misspellings or incorrect grammar</a:t>
            </a:r>
          </a:p>
          <a:p>
            <a:pPr lvl="1"/>
            <a:endParaRPr lang="en-US" dirty="0"/>
          </a:p>
          <a:p>
            <a:endParaRPr lang="en-US" dirty="0"/>
          </a:p>
        </p:txBody>
      </p:sp>
      <p:sp>
        <p:nvSpPr>
          <p:cNvPr id="3" name="Title 2">
            <a:extLst>
              <a:ext uri="{FF2B5EF4-FFF2-40B4-BE49-F238E27FC236}">
                <a16:creationId xmlns:a16="http://schemas.microsoft.com/office/drawing/2014/main" id="{A3FF527F-65FA-403F-A7E9-2718F1E6BB9B}"/>
              </a:ext>
            </a:extLst>
          </p:cNvPr>
          <p:cNvSpPr>
            <a:spLocks noGrp="1"/>
          </p:cNvSpPr>
          <p:nvPr>
            <p:ph type="title"/>
          </p:nvPr>
        </p:nvSpPr>
        <p:spPr/>
        <p:txBody>
          <a:bodyPr>
            <a:normAutofit fontScale="90000"/>
          </a:bodyPr>
          <a:lstStyle/>
          <a:p>
            <a:r>
              <a:rPr lang="en-US" dirty="0"/>
              <a:t>Correct: Accurate—What does that mean?</a:t>
            </a:r>
          </a:p>
        </p:txBody>
      </p:sp>
    </p:spTree>
    <p:extLst>
      <p:ext uri="{BB962C8B-B14F-4D97-AF65-F5344CB8AC3E}">
        <p14:creationId xmlns:p14="http://schemas.microsoft.com/office/powerpoint/2010/main" val="36083592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Is Ms. Peters’ explanation accurate?</a:t>
            </a:r>
            <a:endParaRPr lang="en-US" dirty="0"/>
          </a:p>
        </p:txBody>
      </p:sp>
      <p:sp>
        <p:nvSpPr>
          <p:cNvPr id="8" name="Text Placeholder 7"/>
          <p:cNvSpPr>
            <a:spLocks noGrp="1"/>
          </p:cNvSpPr>
          <p:nvPr>
            <p:ph type="body" sz="quarter" idx="14"/>
          </p:nvPr>
        </p:nvSpPr>
        <p:spPr/>
        <p:txBody>
          <a:bodyPr/>
          <a:lstStyle/>
          <a:p>
            <a:r>
              <a:rPr lang="en-US" dirty="0"/>
              <a:t>Ms. Peters teaches Grade 1 word reading skills to Grade 2 students</a:t>
            </a:r>
          </a:p>
          <a:p>
            <a:r>
              <a:rPr lang="en-US" dirty="0"/>
              <a:t>Objective: </a:t>
            </a:r>
          </a:p>
          <a:p>
            <a:pPr lvl="1"/>
            <a:r>
              <a:rPr lang="en-US" dirty="0"/>
              <a:t>Pronounce aw as /aw/ </a:t>
            </a:r>
          </a:p>
          <a:p>
            <a:pPr lvl="2"/>
            <a:r>
              <a:rPr lang="en-US" dirty="0"/>
              <a:t>Declarative knowledge</a:t>
            </a:r>
          </a:p>
          <a:p>
            <a:pPr lvl="1"/>
            <a:r>
              <a:rPr lang="en-US" dirty="0"/>
              <a:t>Read words containing the /aw/ sound spelled aw.</a:t>
            </a:r>
          </a:p>
          <a:p>
            <a:pPr lvl="2"/>
            <a:r>
              <a:rPr lang="en-US" dirty="0"/>
              <a:t>Procedural knowledge</a:t>
            </a:r>
          </a:p>
          <a:p>
            <a:r>
              <a:rPr lang="en-US" dirty="0"/>
              <a:t>Is the explanation accurate?</a:t>
            </a:r>
          </a:p>
          <a:p>
            <a:endParaRPr lang="en-US" dirty="0"/>
          </a:p>
        </p:txBody>
      </p:sp>
      <p:pic>
        <p:nvPicPr>
          <p:cNvPr id="20" name="Picture Placeholder 19" descr="ms peters teaching class screenshot"/>
          <p:cNvPicPr>
            <a:picLocks noGrp="1" noChangeAspect="1"/>
          </p:cNvPicPr>
          <p:nvPr>
            <p:ph type="pic" sz="quarter" idx="11"/>
          </p:nvPr>
        </p:nvPicPr>
        <p:blipFill rotWithShape="1">
          <a:blip r:embed="rId2"/>
          <a:srcRect l="21006" r="21006"/>
          <a:stretch/>
        </p:blipFill>
        <p:spPr/>
      </p:pic>
      <p:sp>
        <p:nvSpPr>
          <p:cNvPr id="7" name="Content Placeholder 6"/>
          <p:cNvSpPr>
            <a:spLocks noGrp="1"/>
          </p:cNvSpPr>
          <p:nvPr>
            <p:ph idx="15"/>
          </p:nvPr>
        </p:nvSpPr>
        <p:spPr>
          <a:xfrm>
            <a:off x="5053013" y="5421313"/>
            <a:ext cx="3706812" cy="544512"/>
          </a:xfrm>
        </p:spPr>
        <p:txBody>
          <a:bodyPr/>
          <a:lstStyle/>
          <a:p>
            <a:r>
              <a:rPr lang="en-US" dirty="0"/>
              <a:t>Axelson, N. (n.d.) PALS. Warren, RI: Axelson Academy</a:t>
            </a:r>
          </a:p>
          <a:p>
            <a:endParaRPr lang="en-US" dirty="0"/>
          </a:p>
        </p:txBody>
      </p:sp>
      <p:sp>
        <p:nvSpPr>
          <p:cNvPr id="2" name="Rectangle 1">
            <a:extLst>
              <a:ext uri="{FF2B5EF4-FFF2-40B4-BE49-F238E27FC236}">
                <a16:creationId xmlns:a16="http://schemas.microsoft.com/office/drawing/2014/main" id="{C86FEDCF-0E1D-4696-9FD2-97CE59414E66}"/>
              </a:ext>
            </a:extLst>
          </p:cNvPr>
          <p:cNvSpPr/>
          <p:nvPr/>
        </p:nvSpPr>
        <p:spPr>
          <a:xfrm>
            <a:off x="1155939" y="4933204"/>
            <a:ext cx="2838400" cy="1600438"/>
          </a:xfrm>
          <a:prstGeom prst="rect">
            <a:avLst/>
          </a:prstGeom>
          <a:solidFill>
            <a:schemeClr val="accent6">
              <a:lumMod val="75000"/>
            </a:schemeClr>
          </a:solidFill>
          <a:ln>
            <a:solidFill>
              <a:schemeClr val="accent6">
                <a:lumMod val="60000"/>
                <a:lumOff val="40000"/>
              </a:schemeClr>
            </a:solidFill>
          </a:ln>
        </p:spPr>
        <p:txBody>
          <a:bodyPr wrap="square">
            <a:spAutoFit/>
          </a:bodyPr>
          <a:lstStyle/>
          <a:p>
            <a:r>
              <a:rPr lang="en-US" sz="1400" dirty="0"/>
              <a:t>Accurate:</a:t>
            </a:r>
          </a:p>
          <a:p>
            <a:pPr marL="285750" indent="-285750">
              <a:buFont typeface="Arial" panose="020B0604020202020204" pitchFamily="34" charset="0"/>
              <a:buChar char="•"/>
            </a:pPr>
            <a:r>
              <a:rPr lang="en-US" sz="1400" dirty="0"/>
              <a:t>The explanation correctly specifies critical elements </a:t>
            </a:r>
          </a:p>
          <a:p>
            <a:pPr marL="285750" indent="-285750">
              <a:buFont typeface="Arial" panose="020B0604020202020204" pitchFamily="34" charset="0"/>
              <a:buChar char="•"/>
            </a:pPr>
            <a:r>
              <a:rPr lang="en-US" sz="1400" dirty="0"/>
              <a:t>The explanation does not include, incorrect facts, an imprecise procedure, misspellings, or incorrect grammar</a:t>
            </a:r>
          </a:p>
        </p:txBody>
      </p:sp>
    </p:spTree>
    <p:extLst>
      <p:ext uri="{BB962C8B-B14F-4D97-AF65-F5344CB8AC3E}">
        <p14:creationId xmlns:p14="http://schemas.microsoft.com/office/powerpoint/2010/main" val="19162894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Let’s watch Ms. Peters provide instruction</a:t>
            </a:r>
          </a:p>
        </p:txBody>
      </p:sp>
      <p:sp>
        <p:nvSpPr>
          <p:cNvPr id="6" name="Content Placeholder 5"/>
          <p:cNvSpPr>
            <a:spLocks noGrp="1"/>
          </p:cNvSpPr>
          <p:nvPr>
            <p:ph idx="12"/>
          </p:nvPr>
        </p:nvSpPr>
        <p:spPr/>
        <p:txBody>
          <a:bodyPr/>
          <a:lstStyle/>
          <a:p>
            <a:r>
              <a:rPr lang="en-US" dirty="0"/>
              <a:t>Axelson, N. (</a:t>
            </a:r>
            <a:r>
              <a:rPr lang="en-US" dirty="0" err="1"/>
              <a:t>n.d.</a:t>
            </a:r>
            <a:r>
              <a:rPr lang="en-US" dirty="0"/>
              <a:t>) PALS. Warren, RI: Axelson Academy</a:t>
            </a:r>
          </a:p>
        </p:txBody>
      </p:sp>
      <p:sp>
        <p:nvSpPr>
          <p:cNvPr id="8" name="Oval Callout 7"/>
          <p:cNvSpPr/>
          <p:nvPr/>
        </p:nvSpPr>
        <p:spPr>
          <a:xfrm>
            <a:off x="2566908" y="4173379"/>
            <a:ext cx="921219" cy="481903"/>
          </a:xfrm>
          <a:prstGeom prst="wedgeEllipseCallout">
            <a:avLst>
              <a:gd name="adj1" fmla="val 26735"/>
              <a:gd name="adj2" fmla="val -178831"/>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sysClr val="windowText" lastClr="000000"/>
                </a:solidFill>
                <a:latin typeface="Tw Cen MT"/>
              </a:rPr>
              <a:t>/aw/</a:t>
            </a:r>
          </a:p>
        </p:txBody>
      </p:sp>
      <p:sp>
        <p:nvSpPr>
          <p:cNvPr id="9" name="Oval Callout 8"/>
          <p:cNvSpPr/>
          <p:nvPr/>
        </p:nvSpPr>
        <p:spPr>
          <a:xfrm>
            <a:off x="6428969" y="3446136"/>
            <a:ext cx="848132" cy="481903"/>
          </a:xfrm>
          <a:prstGeom prst="wedgeEllipseCallout">
            <a:avLst>
              <a:gd name="adj1" fmla="val -82103"/>
              <a:gd name="adj2" fmla="val -32015"/>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sysClr val="windowText" lastClr="000000"/>
                </a:solidFill>
                <a:latin typeface="Tw Cen MT"/>
              </a:rPr>
              <a:t>/aw/</a:t>
            </a:r>
          </a:p>
        </p:txBody>
      </p:sp>
      <p:sp>
        <p:nvSpPr>
          <p:cNvPr id="10" name="Oval Callout 9"/>
          <p:cNvSpPr/>
          <p:nvPr/>
        </p:nvSpPr>
        <p:spPr>
          <a:xfrm>
            <a:off x="1780694" y="2425661"/>
            <a:ext cx="1109128" cy="722812"/>
          </a:xfrm>
          <a:prstGeom prst="wedgeEllipseCallout">
            <a:avLst>
              <a:gd name="adj1" fmla="val 41663"/>
              <a:gd name="adj2" fmla="val -56629"/>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srgbClr val="FFFFFF"/>
                </a:solidFill>
                <a:latin typeface="Tw Cen MT"/>
              </a:rPr>
              <a:t>Can you say the sound? </a:t>
            </a:r>
          </a:p>
        </p:txBody>
      </p:sp>
      <p:sp>
        <p:nvSpPr>
          <p:cNvPr id="14" name="Oval Callout 13"/>
          <p:cNvSpPr/>
          <p:nvPr/>
        </p:nvSpPr>
        <p:spPr>
          <a:xfrm>
            <a:off x="1665784" y="3596471"/>
            <a:ext cx="1224038" cy="692972"/>
          </a:xfrm>
          <a:prstGeom prst="wedgeEllipseCallout">
            <a:avLst>
              <a:gd name="adj1" fmla="val -37322"/>
              <a:gd name="adj2" fmla="val -64214"/>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srgbClr val="FFFFFF"/>
                </a:solidFill>
                <a:latin typeface="Tw Cen MT"/>
              </a:rPr>
              <a:t>Everyone say it again.</a:t>
            </a:r>
          </a:p>
        </p:txBody>
      </p:sp>
      <p:sp>
        <p:nvSpPr>
          <p:cNvPr id="15" name="Oval Callout 14"/>
          <p:cNvSpPr/>
          <p:nvPr/>
        </p:nvSpPr>
        <p:spPr>
          <a:xfrm>
            <a:off x="6219419" y="3825499"/>
            <a:ext cx="848132" cy="481903"/>
          </a:xfrm>
          <a:prstGeom prst="wedgeEllipseCallout">
            <a:avLst>
              <a:gd name="adj1" fmla="val -97104"/>
              <a:gd name="adj2" fmla="val -75499"/>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sysClr val="windowText" lastClr="000000"/>
                </a:solidFill>
                <a:latin typeface="Tw Cen MT"/>
              </a:rPr>
              <a:t>/aw/</a:t>
            </a:r>
          </a:p>
        </p:txBody>
      </p:sp>
      <p:sp>
        <p:nvSpPr>
          <p:cNvPr id="7" name="Oval Callout 6"/>
          <p:cNvSpPr/>
          <p:nvPr/>
        </p:nvSpPr>
        <p:spPr>
          <a:xfrm>
            <a:off x="2619374" y="1891427"/>
            <a:ext cx="1372763" cy="735248"/>
          </a:xfrm>
          <a:prstGeom prst="wedgeEllipseCallout">
            <a:avLst>
              <a:gd name="adj1" fmla="val 79638"/>
              <a:gd name="adj2" fmla="val 26226"/>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srgbClr val="FFFFFF"/>
                </a:solidFill>
                <a:latin typeface="Tw Cen MT"/>
              </a:rPr>
              <a:t>We have a new sound today.</a:t>
            </a:r>
          </a:p>
        </p:txBody>
      </p:sp>
      <p:sp>
        <p:nvSpPr>
          <p:cNvPr id="2" name="TextBox 1"/>
          <p:cNvSpPr txBox="1"/>
          <p:nvPr/>
        </p:nvSpPr>
        <p:spPr>
          <a:xfrm>
            <a:off x="6971397" y="3955281"/>
            <a:ext cx="725086" cy="300082"/>
          </a:xfrm>
          <a:prstGeom prst="rect">
            <a:avLst/>
          </a:prstGeom>
          <a:noFill/>
        </p:spPr>
        <p:txBody>
          <a:bodyPr wrap="square" rtlCol="0">
            <a:spAutoFit/>
          </a:bodyPr>
          <a:lstStyle/>
          <a:p>
            <a:pPr defTabSz="342900"/>
            <a:r>
              <a:rPr lang="en-US" sz="1350" dirty="0">
                <a:solidFill>
                  <a:srgbClr val="FFFFFF"/>
                </a:solidFill>
                <a:latin typeface="Tw Cen MT"/>
              </a:rPr>
              <a:t>maybe?</a:t>
            </a:r>
          </a:p>
        </p:txBody>
      </p:sp>
      <p:sp>
        <p:nvSpPr>
          <p:cNvPr id="16" name="TextBox 15"/>
          <p:cNvSpPr txBox="1"/>
          <p:nvPr/>
        </p:nvSpPr>
        <p:spPr>
          <a:xfrm>
            <a:off x="7162207" y="3526161"/>
            <a:ext cx="725086" cy="300082"/>
          </a:xfrm>
          <a:prstGeom prst="rect">
            <a:avLst/>
          </a:prstGeom>
          <a:noFill/>
        </p:spPr>
        <p:txBody>
          <a:bodyPr wrap="square" rtlCol="0">
            <a:spAutoFit/>
          </a:bodyPr>
          <a:lstStyle/>
          <a:p>
            <a:pPr defTabSz="342900"/>
            <a:r>
              <a:rPr lang="en-US" sz="1350" dirty="0">
                <a:solidFill>
                  <a:srgbClr val="FFFFFF"/>
                </a:solidFill>
                <a:latin typeface="Tw Cen MT"/>
              </a:rPr>
              <a:t>maybe?</a:t>
            </a:r>
          </a:p>
        </p:txBody>
      </p:sp>
      <p:sp>
        <p:nvSpPr>
          <p:cNvPr id="17" name="Oval Callout 16"/>
          <p:cNvSpPr/>
          <p:nvPr/>
        </p:nvSpPr>
        <p:spPr>
          <a:xfrm>
            <a:off x="1492312" y="3137555"/>
            <a:ext cx="917513" cy="421655"/>
          </a:xfrm>
          <a:prstGeom prst="wedgeEllipseCallout">
            <a:avLst>
              <a:gd name="adj1" fmla="val 23084"/>
              <a:gd name="adj2" fmla="val -87904"/>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srgbClr val="FFFFFF"/>
                </a:solidFill>
                <a:latin typeface="Tw Cen MT"/>
              </a:rPr>
              <a:t>/aw/. </a:t>
            </a:r>
          </a:p>
        </p:txBody>
      </p:sp>
    </p:spTree>
    <p:extLst>
      <p:ext uri="{BB962C8B-B14F-4D97-AF65-F5344CB8AC3E}">
        <p14:creationId xmlns:p14="http://schemas.microsoft.com/office/powerpoint/2010/main" val="97318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225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225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225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225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225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325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grpId="1" nodeType="withEffect">
                                  <p:stCondLst>
                                    <p:cond delay="375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grpId="1" nodeType="withEffect">
                                  <p:stCondLst>
                                    <p:cond delay="375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ntr" presetSubtype="0" fill="hold" grpId="0" nodeType="withEffect">
                                  <p:stCondLst>
                                    <p:cond delay="475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600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15" grpId="0" animBg="1"/>
      <p:bldP spid="7" grpId="0" animBg="1"/>
      <p:bldP spid="2" grpId="0"/>
      <p:bldP spid="2" grpId="1"/>
      <p:bldP spid="16" grpId="0"/>
      <p:bldP spid="16" grpId="1"/>
      <p:bldP spid="17" grpId="0" animBg="1"/>
    </p:bldLst>
  </p:timing>
</p:sld>
</file>

<file path=ppt/theme/theme1.xml><?xml version="1.0" encoding="utf-8"?>
<a:theme xmlns:a="http://schemas.openxmlformats.org/drawingml/2006/main" name="Intensive Intervention Intro Course Theme 2017_06_21">
  <a:themeElements>
    <a:clrScheme name="Custom 1">
      <a:dk1>
        <a:srgbClr val="000000"/>
      </a:dk1>
      <a:lt1>
        <a:srgbClr val="FFFFFF"/>
      </a:lt1>
      <a:dk2>
        <a:srgbClr val="323232"/>
      </a:dk2>
      <a:lt2>
        <a:srgbClr val="FFFFFF"/>
      </a:lt2>
      <a:accent1>
        <a:srgbClr val="D55816"/>
      </a:accent1>
      <a:accent2>
        <a:srgbClr val="A5300F"/>
      </a:accent2>
      <a:accent3>
        <a:srgbClr val="B26B02"/>
      </a:accent3>
      <a:accent4>
        <a:srgbClr val="7EAC18"/>
      </a:accent4>
      <a:accent5>
        <a:srgbClr val="4ACEA5"/>
      </a:accent5>
      <a:accent6>
        <a:srgbClr val="7B628A"/>
      </a:accent6>
      <a:hlink>
        <a:srgbClr val="FFFFFF"/>
      </a:hlink>
      <a:folHlink>
        <a:srgbClr val="323232"/>
      </a:folHlink>
    </a:clrScheme>
    <a:fontScheme name="TW Cen MT font set">
      <a:majorFont>
        <a:latin typeface="Tw Cen MT Condensed Extra Bol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nsive Intervention Intro Course Template 2017_06_22.potx" id="{CD5AE782-41FE-4B3F-9223-4427F16029E7}" vid="{7844DD33-8CB4-4AE1-90F4-7203AA1D7A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Intensive Intervention Intro Course Template 2017_06_22</Template>
  <TotalTime>15524</TotalTime>
  <Words>18749</Words>
  <Application>Microsoft Office PowerPoint</Application>
  <PresentationFormat>On-screen Show (4:3)</PresentationFormat>
  <Paragraphs>2596</Paragraphs>
  <Slides>255</Slides>
  <Notes>40</Notes>
  <HiddenSlides>0</HiddenSlides>
  <MMClips>18</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255</vt:i4>
      </vt:variant>
    </vt:vector>
  </HeadingPairs>
  <TitlesOfParts>
    <vt:vector size="269" baseType="lpstr">
      <vt:lpstr>SimSun</vt:lpstr>
      <vt:lpstr>AppleSymbols</vt:lpstr>
      <vt:lpstr>Arial</vt:lpstr>
      <vt:lpstr>Calibri</vt:lpstr>
      <vt:lpstr>Cambria Math</vt:lpstr>
      <vt:lpstr>Cambria-Bold</vt:lpstr>
      <vt:lpstr>Courier New</vt:lpstr>
      <vt:lpstr>Garamond-Bold</vt:lpstr>
      <vt:lpstr>Garamond-Italic</vt:lpstr>
      <vt:lpstr>Times New Roman</vt:lpstr>
      <vt:lpstr>Tw Cen MT</vt:lpstr>
      <vt:lpstr>Tw Cen MT Condensed Extra Bold</vt:lpstr>
      <vt:lpstr>Wingdings</vt:lpstr>
      <vt:lpstr>Intensive Intervention Intro Course Theme 2017_06_21</vt:lpstr>
      <vt:lpstr>Slide 1 </vt:lpstr>
      <vt:lpstr>Slide 2</vt:lpstr>
      <vt:lpstr>Slide 3</vt:lpstr>
      <vt:lpstr>Focus on explicit instruction Definition</vt:lpstr>
      <vt:lpstr>Focus on explicit instruction Rationale for using it</vt:lpstr>
      <vt:lpstr>Explicit instruction within DBI</vt:lpstr>
      <vt:lpstr>Explicit instruction within DBI</vt:lpstr>
      <vt:lpstr>Slide 8</vt:lpstr>
      <vt:lpstr>Activity 5.1 Read &amp; Reflect</vt:lpstr>
      <vt:lpstr>Slide 10</vt:lpstr>
      <vt:lpstr>Slide 11</vt:lpstr>
      <vt:lpstr>Slide 12</vt:lpstr>
      <vt:lpstr>Slide 13</vt:lpstr>
      <vt:lpstr>Slide 14</vt:lpstr>
      <vt:lpstr>Slide 15</vt:lpstr>
      <vt:lpstr>Activity 5.2 Stop &amp; Jot</vt:lpstr>
      <vt:lpstr>Representation of explicit instruction</vt:lpstr>
      <vt:lpstr>How does it go?</vt:lpstr>
      <vt:lpstr>Representation of explicit instruction</vt:lpstr>
      <vt:lpstr>Watch Sarah teach Devin using explicit instruction</vt:lpstr>
      <vt:lpstr>Activity 5.3 Analyze Devin and Sarah’s video</vt:lpstr>
      <vt:lpstr>A real classroom example</vt:lpstr>
      <vt:lpstr>Activity 5.4 Analyze a Video Example</vt:lpstr>
      <vt:lpstr>Module 5 Activities</vt:lpstr>
      <vt:lpstr>Slide 25</vt:lpstr>
      <vt:lpstr>References</vt:lpstr>
      <vt:lpstr>Slide 27</vt:lpstr>
      <vt:lpstr>Slide 28</vt:lpstr>
      <vt:lpstr>Role of objectives in explicit instruction</vt:lpstr>
      <vt:lpstr>Importance of objectives in DBI</vt:lpstr>
      <vt:lpstr>Importance of objectives in DBI</vt:lpstr>
      <vt:lpstr>These modules are about instruction! Why focus on objectives?</vt:lpstr>
      <vt:lpstr>These modules are about instruction! Why focus on objectives?</vt:lpstr>
      <vt:lpstr>Here’s an example of what happens …</vt:lpstr>
      <vt:lpstr>This is not an objective</vt:lpstr>
      <vt:lpstr>This happens to many of us</vt:lpstr>
      <vt:lpstr>Activity 5.5 Journal Entry</vt:lpstr>
      <vt:lpstr>Checklist for Objectives</vt:lpstr>
      <vt:lpstr>Student Case Studies</vt:lpstr>
      <vt:lpstr>Checklist for Objectives</vt:lpstr>
      <vt:lpstr>Select a goal from IEP or standards</vt:lpstr>
      <vt:lpstr>Select a goal from IEP or standards</vt:lpstr>
      <vt:lpstr>Brief explanation of partitioning</vt:lpstr>
      <vt:lpstr>Activity 5.6 Stop &amp; Jot</vt:lpstr>
      <vt:lpstr>Activity 5.6  Stop and Jot</vt:lpstr>
      <vt:lpstr>Checklist for Objectives</vt:lpstr>
      <vt:lpstr>Choose an objective that is the next step toward the goal</vt:lpstr>
      <vt:lpstr>Choose an objective that is the next step toward the goal</vt:lpstr>
      <vt:lpstr>Activity 5.7 Stop and Jot</vt:lpstr>
      <vt:lpstr>Activity 5.7 Stop and Jot</vt:lpstr>
      <vt:lpstr>Checklist for Objectives</vt:lpstr>
      <vt:lpstr>Writing focused objectives Limit the objective to one singular next step toward the goal Describe a learning outcome in behavioral terms that assesses mastery of the objective</vt:lpstr>
      <vt:lpstr>Is the objective singular and describe the learning outcome?</vt:lpstr>
      <vt:lpstr>Is the objective singular and describe the learning outcome?</vt:lpstr>
      <vt:lpstr>Is the objective singular and describe the learning outcome?</vt:lpstr>
      <vt:lpstr>Activity 5.8 Pause and Process</vt:lpstr>
      <vt:lpstr>Activity 5.8 Pause and Process</vt:lpstr>
      <vt:lpstr>Write objectives Limit the objective to one singular next step toward the goal Describe a learning outcome in behavioral terms that assesses mastery of the objective </vt:lpstr>
      <vt:lpstr>Write objectives Limit the objective to one singular next step toward the goal Describe a learning outcome in behavioral terms that assesses mastery of the objective</vt:lpstr>
      <vt:lpstr>Lead Teacher Demonstration</vt:lpstr>
      <vt:lpstr>Selecting an appropriate objective </vt:lpstr>
      <vt:lpstr>Selecting an appropriate objective </vt:lpstr>
      <vt:lpstr>Selecting an appropriate objective </vt:lpstr>
      <vt:lpstr>Selecting an appropriate objective </vt:lpstr>
      <vt:lpstr>Selecting an appropriate objective </vt:lpstr>
      <vt:lpstr>Activity 5.9 Pause and Process</vt:lpstr>
      <vt:lpstr>Activity 5.10 Discussion Board</vt:lpstr>
      <vt:lpstr>Slide 68</vt:lpstr>
      <vt:lpstr>Checklist for Objectives</vt:lpstr>
      <vt:lpstr>Activity 5.11 Quiz</vt:lpstr>
      <vt:lpstr>Activity 5.11 Quiz</vt:lpstr>
      <vt:lpstr>Slide 72</vt:lpstr>
      <vt:lpstr>Slide 73</vt:lpstr>
      <vt:lpstr>Modeling as an adaptation</vt:lpstr>
      <vt:lpstr>Consider this alternative to modeling</vt:lpstr>
      <vt:lpstr>Activity 5.12 Stop &amp; Jot</vt:lpstr>
      <vt:lpstr>Activity 5.12 Stop &amp; Jot</vt:lpstr>
      <vt:lpstr>Activity 5.12 Stop &amp; Jot</vt:lpstr>
      <vt:lpstr>Activity 5.12 Review</vt:lpstr>
      <vt:lpstr>What’s the appeal of the sorting method? How could modeling have helped?</vt:lpstr>
      <vt:lpstr>The explicit instruction framework</vt:lpstr>
      <vt:lpstr>Activity 5.13 Read &amp; Reflect: Martin (2016)</vt:lpstr>
      <vt:lpstr>In sum, what is the value of modeling</vt:lpstr>
      <vt:lpstr>Checklist: Modeling</vt:lpstr>
      <vt:lpstr>Module Activities</vt:lpstr>
      <vt:lpstr>Slide 86</vt:lpstr>
      <vt:lpstr>Checklist: Modeling Give clear explanations</vt:lpstr>
      <vt:lpstr>The explanation depends on the type of knowledge students are acquiring</vt:lpstr>
      <vt:lpstr>Modeling for different types of knowledge</vt:lpstr>
      <vt:lpstr>Activity 5.14 Stop &amp; Jot</vt:lpstr>
      <vt:lpstr>Activity 5.14 Review</vt:lpstr>
      <vt:lpstr>Match the explanation to the learning outcome</vt:lpstr>
      <vt:lpstr>Checklist: Modeling Give clear explanations</vt:lpstr>
      <vt:lpstr>Clear Explanation Checklist</vt:lpstr>
      <vt:lpstr>Why is such precision necessary for explanations?</vt:lpstr>
      <vt:lpstr>Checklist: Modeling Give clear explanations—correct </vt:lpstr>
      <vt:lpstr>Correct: Accurate—What does that mean?</vt:lpstr>
      <vt:lpstr>Is Ms. Peters’ explanation accurate?</vt:lpstr>
      <vt:lpstr>Let’s watch Ms. Peters provide instruction</vt:lpstr>
      <vt:lpstr>Is Ms. Peters’ explanation accurate?</vt:lpstr>
      <vt:lpstr>Correct: Accurate—How?</vt:lpstr>
      <vt:lpstr>Correct: Complete—What is complete?</vt:lpstr>
      <vt:lpstr>Activity 5.15 Video example: Is this complete?</vt:lpstr>
      <vt:lpstr>Activity 5.15 Ms. S’s explanation: Is it complete?</vt:lpstr>
      <vt:lpstr>Activity 5.15 Review</vt:lpstr>
      <vt:lpstr>Activity 5.15 Review</vt:lpstr>
      <vt:lpstr>Correct: Complete—How?</vt:lpstr>
      <vt:lpstr>Correct explanation: Summary</vt:lpstr>
      <vt:lpstr>Curriculum example: Accurate and complete explanation?</vt:lpstr>
      <vt:lpstr>Curriculum example: Accurate and complete explanation?</vt:lpstr>
      <vt:lpstr>Activity 5.16 Analyze Curricular Materials</vt:lpstr>
      <vt:lpstr>Activity 5.16 Review</vt:lpstr>
      <vt:lpstr>Checklist: Modeling Give clear explanations—clear</vt:lpstr>
      <vt:lpstr>Clear: Immediately comprehensible</vt:lpstr>
      <vt:lpstr>Clear: Immediately comprehensible</vt:lpstr>
      <vt:lpstr>Activity 5.17 Pause &amp; Process</vt:lpstr>
      <vt:lpstr>Activity 5.17 Review</vt:lpstr>
      <vt:lpstr>Clear: Has the simplest possible appropriate vocabulary and syntax</vt:lpstr>
      <vt:lpstr>Clear: Has the simplest possible appropriate vocabulary and syntax</vt:lpstr>
      <vt:lpstr>Adjust vocabulary and syntax as you plan</vt:lpstr>
      <vt:lpstr>Adjust vocabulary Third time’s the charm!</vt:lpstr>
      <vt:lpstr>Adjust vocabulary Changing the PALS partner reading strategy</vt:lpstr>
      <vt:lpstr>Adjust vocabulary Getting the Gist </vt:lpstr>
      <vt:lpstr>Clear: Is not awkward-sounding</vt:lpstr>
      <vt:lpstr>Clear: Is not awkward-sounding</vt:lpstr>
      <vt:lpstr>A non-awkward explanation: ambivalent</vt:lpstr>
      <vt:lpstr>Activity 5.18 Analyze a Video Example</vt:lpstr>
      <vt:lpstr>Activity 5.18 Analyze a Video Example</vt:lpstr>
      <vt:lpstr>Activity 5.18 Review</vt:lpstr>
      <vt:lpstr>Curriculum Example: Is this clear?</vt:lpstr>
      <vt:lpstr>Checklist: Modeling Give clear explanations—concise </vt:lpstr>
      <vt:lpstr>Concise</vt:lpstr>
      <vt:lpstr>How we became more concise…</vt:lpstr>
      <vt:lpstr>Activity 5.19 Pause &amp; Process: </vt:lpstr>
      <vt:lpstr>Activity 5.19 Review</vt:lpstr>
      <vt:lpstr>Activity 5.20  Discussion Board (to help our elders)</vt:lpstr>
      <vt:lpstr>Activity 5.20  Review</vt:lpstr>
      <vt:lpstr>Checklist: Modeling Use the explanation consistently</vt:lpstr>
      <vt:lpstr>Clear Explanation: Use it consistently</vt:lpstr>
      <vt:lpstr>Clear Explanation: Use it consistently</vt:lpstr>
      <vt:lpstr>Activity 5.21 Analyze a Video Example</vt:lpstr>
      <vt:lpstr>Activity 5.21 Analyze a Video Example</vt:lpstr>
      <vt:lpstr>Activity 5.21 Review</vt:lpstr>
      <vt:lpstr>Checklist: Modeling Model multiple planned examples</vt:lpstr>
      <vt:lpstr>Is modeling really necessary?</vt:lpstr>
      <vt:lpstr>Let’s try the explanation by itself</vt:lpstr>
      <vt:lpstr>Explanation Part 1</vt:lpstr>
      <vt:lpstr>Explanation Part 2</vt:lpstr>
      <vt:lpstr>Explanation Part 3</vt:lpstr>
      <vt:lpstr>Activity 5.22  Stop &amp; Jot</vt:lpstr>
      <vt:lpstr>Activity 5.22  Review</vt:lpstr>
      <vt:lpstr>Activity 5.22  Review</vt:lpstr>
      <vt:lpstr>Explanations require models</vt:lpstr>
      <vt:lpstr>Checklist: Modeling Model multiple planned examples</vt:lpstr>
      <vt:lpstr>Model: Show all the steps or provide unique examples</vt:lpstr>
      <vt:lpstr>Show all the steps</vt:lpstr>
      <vt:lpstr>Showing all the steps</vt:lpstr>
      <vt:lpstr>Show all the steps</vt:lpstr>
      <vt:lpstr>Video example Provide unique examples</vt:lpstr>
      <vt:lpstr>Video example Provide unique examples</vt:lpstr>
      <vt:lpstr>Video example Provide unique examples</vt:lpstr>
      <vt:lpstr>Verbalize your thinking</vt:lpstr>
      <vt:lpstr>Curriculum Example</vt:lpstr>
      <vt:lpstr>Have students observe</vt:lpstr>
      <vt:lpstr>Lead Teacher Demonstration:  Modeling</vt:lpstr>
      <vt:lpstr>Lead Teacher Demonstration:  Modeling</vt:lpstr>
      <vt:lpstr>Lead Teacher Demonstration:  Modeling</vt:lpstr>
      <vt:lpstr>Lead Teacher Demonstration:  Modeling</vt:lpstr>
      <vt:lpstr>Activity 5.23 Part 1 Analyze a Video Example</vt:lpstr>
      <vt:lpstr>Activity 5.23 Part 1 Analyze a Video Example</vt:lpstr>
      <vt:lpstr>Activity 5.23 Part 1 Review</vt:lpstr>
      <vt:lpstr>Activity 5.23 Part 2 Analyze a Video Example</vt:lpstr>
      <vt:lpstr>Activity 5.23 Part 2 Analyze a Video Example</vt:lpstr>
      <vt:lpstr>Activity 5.23 Part 2 Review</vt:lpstr>
      <vt:lpstr>Checklist: Modeling Use supporting practices</vt:lpstr>
      <vt:lpstr>Supporting practices during modeling</vt:lpstr>
      <vt:lpstr>Slide 177</vt:lpstr>
      <vt:lpstr>Activity 5.24  I’ll start it…</vt:lpstr>
      <vt:lpstr>Activity 5.24  I’ll start it…</vt:lpstr>
      <vt:lpstr>Activity 5.24 And now that you’ve finished it …</vt:lpstr>
      <vt:lpstr>Slide 181</vt:lpstr>
      <vt:lpstr>Slide 182</vt:lpstr>
      <vt:lpstr>Activity 5.27 Discussion Board Post</vt:lpstr>
      <vt:lpstr>Slide 184</vt:lpstr>
      <vt:lpstr>Slide 185</vt:lpstr>
      <vt:lpstr>Role of practice in explicit instruction</vt:lpstr>
      <vt:lpstr>Practice in the DBI context</vt:lpstr>
      <vt:lpstr>Why are guided and independent practice both important?</vt:lpstr>
      <vt:lpstr>Checklist: Practice</vt:lpstr>
      <vt:lpstr>Module Activities</vt:lpstr>
      <vt:lpstr>Checklist: Practice Decide on appropriate type of practice</vt:lpstr>
      <vt:lpstr>Deciding what is appropriate</vt:lpstr>
      <vt:lpstr>Slide 193</vt:lpstr>
      <vt:lpstr>Checklist: Practice Design outcome-aligned practice</vt:lpstr>
      <vt:lpstr>Outcome-aligned high-accuracy practice</vt:lpstr>
      <vt:lpstr>Checklist: Practice Provide guided practice</vt:lpstr>
      <vt:lpstr>What is guided about guided practice</vt:lpstr>
      <vt:lpstr>Checklist: Practice Provide guided practice</vt:lpstr>
      <vt:lpstr>Lead student in steps toward the learning outcome</vt:lpstr>
      <vt:lpstr>Lead student step-by-step</vt:lpstr>
      <vt:lpstr>Lead student step-by-step</vt:lpstr>
      <vt:lpstr>Lead student step-by-step</vt:lpstr>
      <vt:lpstr>Activity 5.28 Analyze a Video</vt:lpstr>
      <vt:lpstr>Activity 5.28 Analyze a Video</vt:lpstr>
      <vt:lpstr>Activity 5.28 Review</vt:lpstr>
      <vt:lpstr>Checklist: Practice Provide guided practice</vt:lpstr>
      <vt:lpstr>Provide appropriate prompts</vt:lpstr>
      <vt:lpstr>Design a variety of prompt types linked to task and likely student need</vt:lpstr>
      <vt:lpstr>Provide appropriate prompts</vt:lpstr>
      <vt:lpstr>Provide appropriate prompts</vt:lpstr>
      <vt:lpstr>Provide appropriate prompts</vt:lpstr>
      <vt:lpstr>Activity 5.29 Analyze Curricular Materials</vt:lpstr>
      <vt:lpstr>Activity 5.29 Analyze Curricular Materials</vt:lpstr>
      <vt:lpstr>Checklist: Practice Provide guided practice</vt:lpstr>
      <vt:lpstr>Observe and provide immediate feedback</vt:lpstr>
      <vt:lpstr>Observe and provide immediate feedback</vt:lpstr>
      <vt:lpstr>Activity 5.30 Analyze a Video Example</vt:lpstr>
      <vt:lpstr>Activity 5.30 Analyze a Video Example</vt:lpstr>
      <vt:lpstr>Activity 5.30 Review</vt:lpstr>
      <vt:lpstr>Checklist: Practice Provide guided practice</vt:lpstr>
      <vt:lpstr>Lead Teacher Demonstration:  Guided Practice</vt:lpstr>
      <vt:lpstr>Lead Teacher Demonstration: Guided Practice</vt:lpstr>
      <vt:lpstr>Lead Teacher Demonstration: Guided Practice</vt:lpstr>
      <vt:lpstr>Lead Teacher Demonstration:  Guided Practice</vt:lpstr>
      <vt:lpstr>Activity 5.31 Analyze a Video Example</vt:lpstr>
      <vt:lpstr>Activity 5.31 Analyze a Video Example</vt:lpstr>
      <vt:lpstr>Activity 5.31 Review</vt:lpstr>
      <vt:lpstr>Curriculum Example</vt:lpstr>
      <vt:lpstr>Curriculum Example</vt:lpstr>
      <vt:lpstr>Checklist: Practice Provide independent practice</vt:lpstr>
      <vt:lpstr>When do you use independent practice?</vt:lpstr>
      <vt:lpstr>Checklist: Practice Provide independent practice</vt:lpstr>
      <vt:lpstr>Review expectations and resources for meeting learning outcomes</vt:lpstr>
      <vt:lpstr>Checklist: Practice Provide independent practice</vt:lpstr>
      <vt:lpstr>Allow students to work without support</vt:lpstr>
      <vt:lpstr>Checklist: Practice Provide independent practice</vt:lpstr>
      <vt:lpstr>Observe and provide immediate feedback</vt:lpstr>
      <vt:lpstr>Provide independent practice</vt:lpstr>
      <vt:lpstr>Provide independent practice</vt:lpstr>
      <vt:lpstr>Provide independent practice Review</vt:lpstr>
      <vt:lpstr>How should independent practice take place?</vt:lpstr>
      <vt:lpstr>Checklist: Practice Make strategic decisions about next steps</vt:lpstr>
      <vt:lpstr>Students have mastered the objective…</vt:lpstr>
      <vt:lpstr>What are the options?</vt:lpstr>
      <vt:lpstr>How do you choose?</vt:lpstr>
      <vt:lpstr>Slide 246</vt:lpstr>
      <vt:lpstr>Guided practice is not…</vt:lpstr>
      <vt:lpstr>Independent practice is an opportunity to demonstrate success with specific objective</vt:lpstr>
      <vt:lpstr>Always keep  Supporting Practices  in mind</vt:lpstr>
      <vt:lpstr>Slide 250</vt:lpstr>
      <vt:lpstr>Module in the context of the DBI framework</vt:lpstr>
      <vt:lpstr>Activity 5.32 Partner Work</vt:lpstr>
      <vt:lpstr>Activity 5.32 Review</vt:lpstr>
      <vt:lpstr>Checklist: Practice</vt:lpstr>
      <vt:lpstr>Slide 255</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Kearns, Devin</dc:creator>
  <cp:lastModifiedBy>Peterson, Amy</cp:lastModifiedBy>
  <cp:revision>225</cp:revision>
  <dcterms:created xsi:type="dcterms:W3CDTF">2018-04-13T14:35:00Z</dcterms:created>
  <dcterms:modified xsi:type="dcterms:W3CDTF">2019-01-10T15:07:03Z</dcterms:modified>
</cp:coreProperties>
</file>